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2" r:id="rId1"/>
  </p:sldMasterIdLst>
  <p:notesMasterIdLst>
    <p:notesMasterId r:id="rId120"/>
  </p:notesMasterIdLst>
  <p:handoutMasterIdLst>
    <p:handoutMasterId r:id="rId121"/>
  </p:handoutMasterIdLst>
  <p:sldIdLst>
    <p:sldId id="1045" r:id="rId2"/>
    <p:sldId id="1046" r:id="rId3"/>
    <p:sldId id="1047" r:id="rId4"/>
    <p:sldId id="1048" r:id="rId5"/>
    <p:sldId id="1049" r:id="rId6"/>
    <p:sldId id="263" r:id="rId7"/>
    <p:sldId id="1221" r:id="rId8"/>
    <p:sldId id="347" r:id="rId9"/>
    <p:sldId id="1339" r:id="rId10"/>
    <p:sldId id="1110" r:id="rId11"/>
    <p:sldId id="1182" r:id="rId12"/>
    <p:sldId id="1026" r:id="rId13"/>
    <p:sldId id="1024" r:id="rId14"/>
    <p:sldId id="1015" r:id="rId15"/>
    <p:sldId id="1340" r:id="rId16"/>
    <p:sldId id="1188" r:id="rId17"/>
    <p:sldId id="1199" r:id="rId18"/>
    <p:sldId id="900" r:id="rId19"/>
    <p:sldId id="1089" r:id="rId20"/>
    <p:sldId id="973" r:id="rId21"/>
    <p:sldId id="1068" r:id="rId22"/>
    <p:sldId id="980" r:id="rId23"/>
    <p:sldId id="1300" r:id="rId24"/>
    <p:sldId id="1301" r:id="rId25"/>
    <p:sldId id="1302" r:id="rId26"/>
    <p:sldId id="269" r:id="rId27"/>
    <p:sldId id="273" r:id="rId28"/>
    <p:sldId id="267" r:id="rId29"/>
    <p:sldId id="1341" r:id="rId30"/>
    <p:sldId id="1342" r:id="rId31"/>
    <p:sldId id="1343" r:id="rId32"/>
    <p:sldId id="1344" r:id="rId33"/>
    <p:sldId id="1345" r:id="rId34"/>
    <p:sldId id="1246" r:id="rId35"/>
    <p:sldId id="1247" r:id="rId36"/>
    <p:sldId id="1249" r:id="rId37"/>
    <p:sldId id="1250" r:id="rId38"/>
    <p:sldId id="1270" r:id="rId39"/>
    <p:sldId id="1271" r:id="rId40"/>
    <p:sldId id="1272" r:id="rId41"/>
    <p:sldId id="1273" r:id="rId42"/>
    <p:sldId id="1274" r:id="rId43"/>
    <p:sldId id="1332" r:id="rId44"/>
    <p:sldId id="1278" r:id="rId45"/>
    <p:sldId id="1279" r:id="rId46"/>
    <p:sldId id="1177" r:id="rId47"/>
    <p:sldId id="1104" r:id="rId48"/>
    <p:sldId id="1197" r:id="rId49"/>
    <p:sldId id="1241" r:id="rId50"/>
    <p:sldId id="1242" r:id="rId51"/>
    <p:sldId id="1243" r:id="rId52"/>
    <p:sldId id="1244" r:id="rId53"/>
    <p:sldId id="1198" r:id="rId54"/>
    <p:sldId id="1338" r:id="rId55"/>
    <p:sldId id="1109" r:id="rId56"/>
    <p:sldId id="1254" r:id="rId57"/>
    <p:sldId id="1255" r:id="rId58"/>
    <p:sldId id="1256" r:id="rId59"/>
    <p:sldId id="1333" r:id="rId60"/>
    <p:sldId id="1336" r:id="rId61"/>
    <p:sldId id="1337" r:id="rId62"/>
    <p:sldId id="1259" r:id="rId63"/>
    <p:sldId id="1111" r:id="rId64"/>
    <p:sldId id="1112" r:id="rId65"/>
    <p:sldId id="1113" r:id="rId66"/>
    <p:sldId id="1115" r:id="rId67"/>
    <p:sldId id="1335" r:id="rId68"/>
    <p:sldId id="1116" r:id="rId69"/>
    <p:sldId id="1216" r:id="rId70"/>
    <p:sldId id="1120" r:id="rId71"/>
    <p:sldId id="1121" r:id="rId72"/>
    <p:sldId id="1123" r:id="rId73"/>
    <p:sldId id="1281" r:id="rId74"/>
    <p:sldId id="1124" r:id="rId75"/>
    <p:sldId id="1125" r:id="rId76"/>
    <p:sldId id="1303" r:id="rId77"/>
    <p:sldId id="1329" r:id="rId78"/>
    <p:sldId id="1304" r:id="rId79"/>
    <p:sldId id="1305" r:id="rId80"/>
    <p:sldId id="1306" r:id="rId81"/>
    <p:sldId id="1307" r:id="rId82"/>
    <p:sldId id="1330" r:id="rId83"/>
    <p:sldId id="1308" r:id="rId84"/>
    <p:sldId id="1309" r:id="rId85"/>
    <p:sldId id="1310" r:id="rId86"/>
    <p:sldId id="1311" r:id="rId87"/>
    <p:sldId id="1134" r:id="rId88"/>
    <p:sldId id="1135" r:id="rId89"/>
    <p:sldId id="1136" r:id="rId90"/>
    <p:sldId id="1312" r:id="rId91"/>
    <p:sldId id="1138" r:id="rId92"/>
    <p:sldId id="1139" r:id="rId93"/>
    <p:sldId id="1313" r:id="rId94"/>
    <p:sldId id="1314" r:id="rId95"/>
    <p:sldId id="1315" r:id="rId96"/>
    <p:sldId id="1316" r:id="rId97"/>
    <p:sldId id="1146" r:id="rId98"/>
    <p:sldId id="1147" r:id="rId99"/>
    <p:sldId id="1148" r:id="rId100"/>
    <p:sldId id="327" r:id="rId101"/>
    <p:sldId id="1219" r:id="rId102"/>
    <p:sldId id="1150" r:id="rId103"/>
    <p:sldId id="1151" r:id="rId104"/>
    <p:sldId id="1290" r:id="rId105"/>
    <p:sldId id="1291" r:id="rId106"/>
    <p:sldId id="1317" r:id="rId107"/>
    <p:sldId id="1318" r:id="rId108"/>
    <p:sldId id="1319" r:id="rId109"/>
    <p:sldId id="1320" r:id="rId110"/>
    <p:sldId id="1294" r:id="rId111"/>
    <p:sldId id="1321" r:id="rId112"/>
    <p:sldId id="1322" r:id="rId113"/>
    <p:sldId id="1296" r:id="rId114"/>
    <p:sldId id="1323" r:id="rId115"/>
    <p:sldId id="1324" r:id="rId116"/>
    <p:sldId id="1325" r:id="rId117"/>
    <p:sldId id="1326" r:id="rId118"/>
    <p:sldId id="1166" r:id="rId119"/>
  </p:sldIdLst>
  <p:sldSz cx="9906000" cy="6858000" type="A4"/>
  <p:notesSz cx="7053263" cy="93091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2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4061"/>
    <a:srgbClr val="F9F9F9"/>
    <a:srgbClr val="EEEEEF"/>
    <a:srgbClr val="F6F6F6"/>
    <a:srgbClr val="EDEDEF"/>
    <a:srgbClr val="F3F3F3"/>
    <a:srgbClr val="FEFEFE"/>
    <a:srgbClr val="FFFFFF"/>
    <a:srgbClr val="E3DBD0"/>
    <a:srgbClr val="E4DD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1" autoAdjust="0"/>
    <p:restoredTop sz="87125" autoAdjust="0"/>
  </p:normalViewPr>
  <p:slideViewPr>
    <p:cSldViewPr>
      <p:cViewPr varScale="1">
        <p:scale>
          <a:sx n="91" d="100"/>
          <a:sy n="91" d="100"/>
        </p:scale>
        <p:origin x="204" y="84"/>
      </p:cViewPr>
      <p:guideLst>
        <p:guide orient="horz" pos="2160"/>
        <p:guide pos="312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542" y="-78"/>
      </p:cViewPr>
      <p:guideLst>
        <p:guide orient="horz" pos="2932"/>
        <p:guide pos="222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slide" Target="slides/slide45.xml"/><Relationship Id="rId1"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144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1"/>
            <a:ext cx="3056034" cy="466045"/>
          </a:xfrm>
          <a:prstGeom prst="rect">
            <a:avLst/>
          </a:prstGeom>
          <a:noFill/>
          <a:ln w="9525">
            <a:noFill/>
            <a:miter lim="800000"/>
            <a:headEnd/>
            <a:tailEnd/>
          </a:ln>
          <a:effectLst/>
        </p:spPr>
        <p:txBody>
          <a:bodyPr vert="horz" wrap="square" lIns="96597" tIns="48299" rIns="96597" bIns="48299" numCol="1" anchor="t" anchorCtr="0" compatLnSpc="1">
            <a:prstTxWarp prst="textNoShape">
              <a:avLst/>
            </a:prstTxWarp>
          </a:bodyPr>
          <a:lstStyle>
            <a:lvl1pPr defTabSz="965200">
              <a:spcBef>
                <a:spcPct val="0"/>
              </a:spcBef>
              <a:defRPr sz="1300">
                <a:latin typeface="Arial" charset="0"/>
              </a:defRPr>
            </a:lvl1pPr>
          </a:lstStyle>
          <a:p>
            <a:pPr>
              <a:defRPr/>
            </a:pPr>
            <a:endParaRPr lang="en-US"/>
          </a:p>
        </p:txBody>
      </p:sp>
      <p:sp>
        <p:nvSpPr>
          <p:cNvPr id="6147" name="Rectangle 3"/>
          <p:cNvSpPr>
            <a:spLocks noGrp="1" noChangeArrowheads="1"/>
          </p:cNvSpPr>
          <p:nvPr>
            <p:ph type="dt" idx="1"/>
          </p:nvPr>
        </p:nvSpPr>
        <p:spPr bwMode="auto">
          <a:xfrm>
            <a:off x="3995603" y="1"/>
            <a:ext cx="3056034" cy="466045"/>
          </a:xfrm>
          <a:prstGeom prst="rect">
            <a:avLst/>
          </a:prstGeom>
          <a:noFill/>
          <a:ln w="9525">
            <a:noFill/>
            <a:miter lim="800000"/>
            <a:headEnd/>
            <a:tailEnd/>
          </a:ln>
          <a:effectLst/>
        </p:spPr>
        <p:txBody>
          <a:bodyPr vert="horz" wrap="square" lIns="96597" tIns="48299" rIns="96597" bIns="48299" numCol="1" anchor="t" anchorCtr="0" compatLnSpc="1">
            <a:prstTxWarp prst="textNoShape">
              <a:avLst/>
            </a:prstTxWarp>
          </a:bodyPr>
          <a:lstStyle>
            <a:lvl1pPr algn="r" defTabSz="965200">
              <a:spcBef>
                <a:spcPct val="0"/>
              </a:spcBef>
              <a:defRPr sz="1300">
                <a:latin typeface="Arial" charset="0"/>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004888" y="696913"/>
            <a:ext cx="5045075" cy="34925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5491" y="4421528"/>
            <a:ext cx="5642285" cy="4189980"/>
          </a:xfrm>
          <a:prstGeom prst="rect">
            <a:avLst/>
          </a:prstGeom>
          <a:noFill/>
          <a:ln w="9525">
            <a:noFill/>
            <a:miter lim="800000"/>
            <a:headEnd/>
            <a:tailEnd/>
          </a:ln>
          <a:effectLst/>
        </p:spPr>
        <p:txBody>
          <a:bodyPr vert="horz" wrap="square" lIns="96597" tIns="48299" rIns="96597" bIns="4829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41582"/>
            <a:ext cx="3056034" cy="466045"/>
          </a:xfrm>
          <a:prstGeom prst="rect">
            <a:avLst/>
          </a:prstGeom>
          <a:noFill/>
          <a:ln w="9525">
            <a:noFill/>
            <a:miter lim="800000"/>
            <a:headEnd/>
            <a:tailEnd/>
          </a:ln>
          <a:effectLst/>
        </p:spPr>
        <p:txBody>
          <a:bodyPr vert="horz" wrap="square" lIns="96597" tIns="48299" rIns="96597" bIns="48299" numCol="1" anchor="b" anchorCtr="0" compatLnSpc="1">
            <a:prstTxWarp prst="textNoShape">
              <a:avLst/>
            </a:prstTxWarp>
          </a:bodyPr>
          <a:lstStyle>
            <a:lvl1pPr defTabSz="965200">
              <a:spcBef>
                <a:spcPct val="0"/>
              </a:spcBef>
              <a:defRPr sz="1300">
                <a:latin typeface="Arial" charset="0"/>
              </a:defRPr>
            </a:lvl1pPr>
          </a:lstStyle>
          <a:p>
            <a:pPr>
              <a:defRPr/>
            </a:pPr>
            <a:endParaRPr lang="en-US"/>
          </a:p>
        </p:txBody>
      </p:sp>
      <p:sp>
        <p:nvSpPr>
          <p:cNvPr id="6151" name="Rectangle 7"/>
          <p:cNvSpPr>
            <a:spLocks noGrp="1" noChangeArrowheads="1"/>
          </p:cNvSpPr>
          <p:nvPr>
            <p:ph type="sldNum" sz="quarter" idx="5"/>
          </p:nvPr>
        </p:nvSpPr>
        <p:spPr bwMode="auto">
          <a:xfrm>
            <a:off x="3995603" y="8841582"/>
            <a:ext cx="3056034" cy="466045"/>
          </a:xfrm>
          <a:prstGeom prst="rect">
            <a:avLst/>
          </a:prstGeom>
          <a:noFill/>
          <a:ln w="9525">
            <a:noFill/>
            <a:miter lim="800000"/>
            <a:headEnd/>
            <a:tailEnd/>
          </a:ln>
          <a:effectLst/>
        </p:spPr>
        <p:txBody>
          <a:bodyPr vert="horz" wrap="square" lIns="96597" tIns="48299" rIns="96597" bIns="48299" numCol="1" anchor="b" anchorCtr="0" compatLnSpc="1">
            <a:prstTxWarp prst="textNoShape">
              <a:avLst/>
            </a:prstTxWarp>
          </a:bodyPr>
          <a:lstStyle>
            <a:lvl1pPr algn="r" defTabSz="965200">
              <a:spcBef>
                <a:spcPct val="0"/>
              </a:spcBef>
              <a:defRPr sz="1300">
                <a:latin typeface="Arial" charset="0"/>
              </a:defRPr>
            </a:lvl1pPr>
          </a:lstStyle>
          <a:p>
            <a:pPr>
              <a:defRPr/>
            </a:pPr>
            <a:fld id="{91E6FC2D-CCE5-48FF-AF79-69FDD5219E19}" type="slidenum">
              <a:rPr lang="en-US"/>
              <a:pPr>
                <a:defRPr/>
              </a:pPr>
              <a:t>‹#›</a:t>
            </a:fld>
            <a:endParaRPr lang="en-US"/>
          </a:p>
        </p:txBody>
      </p:sp>
    </p:spTree>
    <p:extLst>
      <p:ext uri="{BB962C8B-B14F-4D97-AF65-F5344CB8AC3E}">
        <p14:creationId xmlns:p14="http://schemas.microsoft.com/office/powerpoint/2010/main" val="22583680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AC9851D-23E8-4658-833D-CE4E622F15CC}" type="slidenum">
              <a:rPr lang="en-US" smtClean="0"/>
              <a:pPr/>
              <a:t>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id-ID"/>
          </a:p>
        </p:txBody>
      </p:sp>
    </p:spTree>
    <p:extLst>
      <p:ext uri="{BB962C8B-B14F-4D97-AF65-F5344CB8AC3E}">
        <p14:creationId xmlns:p14="http://schemas.microsoft.com/office/powerpoint/2010/main" val="2951143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eaLnBrk="1" hangingPunct="1"/>
            <a:r>
              <a:rPr lang="en-US"/>
              <a:t>Untuk melihat effectiveness, fokus pada output performance</a:t>
            </a:r>
          </a:p>
        </p:txBody>
      </p:sp>
      <p:sp>
        <p:nvSpPr>
          <p:cNvPr id="2" name="Footer Placeholder 1">
            <a:extLst>
              <a:ext uri="{FF2B5EF4-FFF2-40B4-BE49-F238E27FC236}">
                <a16:creationId xmlns:a16="http://schemas.microsoft.com/office/drawing/2014/main" id="{8A6AE1AB-EF48-4AD7-9466-23703BAF9412}"/>
              </a:ext>
            </a:extLst>
          </p:cNvPr>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93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r>
              <a:rPr lang="en-US"/>
              <a:t>FOKUS PADA OBJEKTIF PROSES AKAN MEMPERMUDAH AUDIT BERDASARKAN PERFORMA</a:t>
            </a:r>
          </a:p>
        </p:txBody>
      </p:sp>
      <p:sp>
        <p:nvSpPr>
          <p:cNvPr id="2" name="Footer Placeholder 1">
            <a:extLst>
              <a:ext uri="{FF2B5EF4-FFF2-40B4-BE49-F238E27FC236}">
                <a16:creationId xmlns:a16="http://schemas.microsoft.com/office/drawing/2014/main" id="{B0FFBB4A-F570-45AF-B2E3-E6781D932F70}"/>
              </a:ext>
            </a:extLst>
          </p:cNvPr>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17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A46626-E057-4BBF-9287-4202B0C4A680}" type="slidenum">
              <a:rPr lang="en-US"/>
              <a:pPr/>
              <a:t>39</a:t>
            </a:fld>
            <a:endParaRPr lang="en-US"/>
          </a:p>
        </p:txBody>
      </p:sp>
      <p:sp>
        <p:nvSpPr>
          <p:cNvPr id="292866"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92867"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31445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ECA05C-05E3-4757-B67E-677FB56971A8}" type="slidenum">
              <a:rPr lang="en-US"/>
              <a:pPr/>
              <a:t>40</a:t>
            </a:fld>
            <a:endParaRPr lang="en-US"/>
          </a:p>
        </p:txBody>
      </p:sp>
      <p:sp>
        <p:nvSpPr>
          <p:cNvPr id="290818"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90819"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1525351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ECACA7-74DC-4548-8057-815D720E92E4}" type="slidenum">
              <a:rPr lang="en-US"/>
              <a:pPr/>
              <a:t>41</a:t>
            </a:fld>
            <a:endParaRPr lang="en-US"/>
          </a:p>
        </p:txBody>
      </p:sp>
      <p:sp>
        <p:nvSpPr>
          <p:cNvPr id="289794"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9795"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dirty="0"/>
          </a:p>
        </p:txBody>
      </p:sp>
    </p:spTree>
    <p:extLst>
      <p:ext uri="{BB962C8B-B14F-4D97-AF65-F5344CB8AC3E}">
        <p14:creationId xmlns:p14="http://schemas.microsoft.com/office/powerpoint/2010/main" val="1981246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30A3DC-3AC4-4FDC-963A-01B8B6C36FE1}" type="slidenum">
              <a:rPr lang="en-US"/>
              <a:pPr/>
              <a:t>42</a:t>
            </a:fld>
            <a:endParaRPr lang="en-US"/>
          </a:p>
        </p:txBody>
      </p:sp>
      <p:sp>
        <p:nvSpPr>
          <p:cNvPr id="287746"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7747"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374752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7C51BC-232C-477D-A8F1-C77A8DE85C0D}" type="slidenum">
              <a:rPr lang="en-US"/>
              <a:pPr/>
              <a:t>43</a:t>
            </a:fld>
            <a:endParaRPr lang="en-US"/>
          </a:p>
        </p:txBody>
      </p:sp>
      <p:sp>
        <p:nvSpPr>
          <p:cNvPr id="286722"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6723"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396466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8E3FE9-085A-4926-B85A-C1AD43AD1C47}" type="slidenum">
              <a:rPr lang="en-US"/>
              <a:pPr/>
              <a:t>44</a:t>
            </a:fld>
            <a:endParaRPr lang="en-US"/>
          </a:p>
        </p:txBody>
      </p:sp>
      <p:sp>
        <p:nvSpPr>
          <p:cNvPr id="281602"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1603"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174853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pPr eaLnBrk="1" hangingPunct="1"/>
            <a:r>
              <a:rPr lang="en-US"/>
              <a:t>Tanya audience, sharing bagaimana mereka menyusun jadual audit</a:t>
            </a:r>
          </a:p>
        </p:txBody>
      </p:sp>
    </p:spTree>
    <p:extLst>
      <p:ext uri="{BB962C8B-B14F-4D97-AF65-F5344CB8AC3E}">
        <p14:creationId xmlns:p14="http://schemas.microsoft.com/office/powerpoint/2010/main" val="3566065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64</a:t>
            </a:fld>
            <a:endParaRPr lang="en-US"/>
          </a:p>
        </p:txBody>
      </p:sp>
    </p:spTree>
    <p:extLst>
      <p:ext uri="{BB962C8B-B14F-4D97-AF65-F5344CB8AC3E}">
        <p14:creationId xmlns:p14="http://schemas.microsoft.com/office/powerpoint/2010/main" val="118421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xfrm>
            <a:off x="919319" y="4759975"/>
            <a:ext cx="5049526" cy="4509798"/>
          </a:xfrm>
          <a:noFill/>
          <a:ln/>
        </p:spPr>
        <p:txBody>
          <a:bodyPr/>
          <a:lstStyle/>
          <a:p>
            <a:pPr eaLnBrk="1" hangingPunct="1"/>
            <a:endParaRPr lang="id-ID" dirty="0"/>
          </a:p>
        </p:txBody>
      </p:sp>
    </p:spTree>
    <p:extLst>
      <p:ext uri="{BB962C8B-B14F-4D97-AF65-F5344CB8AC3E}">
        <p14:creationId xmlns:p14="http://schemas.microsoft.com/office/powerpoint/2010/main" val="3369411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31763" y="754063"/>
            <a:ext cx="6707187" cy="4643437"/>
          </a:xfrm>
          <a:ln/>
        </p:spPr>
      </p:sp>
      <p:sp>
        <p:nvSpPr>
          <p:cNvPr id="136195" name="Rectangle 3"/>
          <p:cNvSpPr>
            <a:spLocks noGrp="1" noChangeArrowheads="1"/>
          </p:cNvSpPr>
          <p:nvPr>
            <p:ph type="body" idx="1"/>
          </p:nvPr>
        </p:nvSpPr>
        <p:spPr>
          <a:xfrm>
            <a:off x="689116" y="4761631"/>
            <a:ext cx="5509932" cy="4504828"/>
          </a:xfrm>
          <a:noFill/>
          <a:ln/>
        </p:spPr>
        <p:txBody>
          <a:bodyPr lIns="95902" tIns="47951" rIns="95902" bIns="47951"/>
          <a:lstStyle/>
          <a:p>
            <a:pPr eaLnBrk="1" hangingPunct="1"/>
            <a:endParaRPr lang="id-ID"/>
          </a:p>
        </p:txBody>
      </p:sp>
    </p:spTree>
    <p:extLst>
      <p:ext uri="{BB962C8B-B14F-4D97-AF65-F5344CB8AC3E}">
        <p14:creationId xmlns:p14="http://schemas.microsoft.com/office/powerpoint/2010/main" val="332400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8E3FE9-085A-4926-B85A-C1AD43AD1C47}" type="slidenum">
              <a:rPr lang="en-US"/>
              <a:pPr/>
              <a:t>67</a:t>
            </a:fld>
            <a:endParaRPr lang="en-US"/>
          </a:p>
        </p:txBody>
      </p:sp>
      <p:sp>
        <p:nvSpPr>
          <p:cNvPr id="281602"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81603"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2048510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31763" y="754063"/>
            <a:ext cx="6707187" cy="4643437"/>
          </a:xfrm>
          <a:ln/>
        </p:spPr>
      </p:sp>
      <p:sp>
        <p:nvSpPr>
          <p:cNvPr id="139267" name="Rectangle 3"/>
          <p:cNvSpPr>
            <a:spLocks noGrp="1" noChangeArrowheads="1"/>
          </p:cNvSpPr>
          <p:nvPr>
            <p:ph type="body" idx="1"/>
          </p:nvPr>
        </p:nvSpPr>
        <p:spPr>
          <a:xfrm>
            <a:off x="689116" y="4761631"/>
            <a:ext cx="5509932" cy="4504828"/>
          </a:xfrm>
          <a:noFill/>
          <a:ln/>
        </p:spPr>
        <p:txBody>
          <a:bodyPr lIns="95916" tIns="47959" rIns="95916" bIns="47959"/>
          <a:lstStyle/>
          <a:p>
            <a:pPr eaLnBrk="1" hangingPunct="1"/>
            <a:endParaRPr lang="id-ID"/>
          </a:p>
        </p:txBody>
      </p:sp>
    </p:spTree>
    <p:extLst>
      <p:ext uri="{BB962C8B-B14F-4D97-AF65-F5344CB8AC3E}">
        <p14:creationId xmlns:p14="http://schemas.microsoft.com/office/powerpoint/2010/main" val="3342040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xfrm>
            <a:off x="689116" y="4761631"/>
            <a:ext cx="5509932" cy="4508141"/>
          </a:xfrm>
          <a:noFill/>
          <a:ln/>
        </p:spPr>
        <p:txBody>
          <a:bodyPr lIns="99424" tIns="49713" rIns="99424" bIns="49713"/>
          <a:lstStyle/>
          <a:p>
            <a:pPr eaLnBrk="1" hangingPunct="1"/>
            <a:endParaRPr lang="id-ID"/>
          </a:p>
        </p:txBody>
      </p:sp>
    </p:spTree>
    <p:extLst>
      <p:ext uri="{BB962C8B-B14F-4D97-AF65-F5344CB8AC3E}">
        <p14:creationId xmlns:p14="http://schemas.microsoft.com/office/powerpoint/2010/main" val="189093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xfrm>
            <a:off x="689116" y="4761631"/>
            <a:ext cx="5509932" cy="4508141"/>
          </a:xfrm>
          <a:noFill/>
          <a:ln/>
        </p:spPr>
        <p:txBody>
          <a:bodyPr lIns="99424" tIns="49713" rIns="99424" bIns="49713"/>
          <a:lstStyle/>
          <a:p>
            <a:pPr eaLnBrk="1" hangingPunct="1"/>
            <a:endParaRPr lang="id-ID"/>
          </a:p>
        </p:txBody>
      </p:sp>
    </p:spTree>
    <p:extLst>
      <p:ext uri="{BB962C8B-B14F-4D97-AF65-F5344CB8AC3E}">
        <p14:creationId xmlns:p14="http://schemas.microsoft.com/office/powerpoint/2010/main" val="1344915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xfrm>
            <a:off x="689116" y="4761631"/>
            <a:ext cx="5509932" cy="4508141"/>
          </a:xfrm>
          <a:noFill/>
          <a:ln/>
        </p:spPr>
        <p:txBody>
          <a:bodyPr lIns="99424" tIns="49713" rIns="99424" bIns="49713"/>
          <a:lstStyle/>
          <a:p>
            <a:pPr eaLnBrk="1" hangingPunct="1"/>
            <a:endParaRPr lang="id-ID"/>
          </a:p>
        </p:txBody>
      </p:sp>
    </p:spTree>
    <p:extLst>
      <p:ext uri="{BB962C8B-B14F-4D97-AF65-F5344CB8AC3E}">
        <p14:creationId xmlns:p14="http://schemas.microsoft.com/office/powerpoint/2010/main" val="1344915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487363" y="722313"/>
            <a:ext cx="6427787" cy="4449762"/>
          </a:xfrm>
          <a:ln/>
        </p:spPr>
      </p:sp>
      <p:sp>
        <p:nvSpPr>
          <p:cNvPr id="144387" name="Rectangle 3"/>
          <p:cNvSpPr>
            <a:spLocks noGrp="1" noChangeArrowheads="1"/>
          </p:cNvSpPr>
          <p:nvPr>
            <p:ph type="body" idx="1"/>
          </p:nvPr>
        </p:nvSpPr>
        <p:spPr>
          <a:xfrm>
            <a:off x="731838" y="4562475"/>
            <a:ext cx="5851525" cy="4316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916" tIns="47959" rIns="95916" bIns="47959"/>
          <a:lstStyle/>
          <a:p>
            <a:pPr eaLnBrk="1" hangingPunct="1"/>
            <a:endParaRPr lang="id-ID" altLang="en-US"/>
          </a:p>
        </p:txBody>
      </p:sp>
    </p:spTree>
    <p:extLst>
      <p:ext uri="{BB962C8B-B14F-4D97-AF65-F5344CB8AC3E}">
        <p14:creationId xmlns:p14="http://schemas.microsoft.com/office/powerpoint/2010/main" val="3631645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365" eaLnBrk="0" hangingPunct="0">
              <a:defRPr sz="3200">
                <a:solidFill>
                  <a:schemeClr val="tx1"/>
                </a:solidFill>
                <a:latin typeface="Arial" panose="020B0604020202020204" pitchFamily="34" charset="0"/>
              </a:defRPr>
            </a:lvl1pPr>
            <a:lvl2pPr marL="768062" indent="-295408" defTabSz="1027365" eaLnBrk="0" hangingPunct="0">
              <a:defRPr sz="3200">
                <a:solidFill>
                  <a:schemeClr val="tx1"/>
                </a:solidFill>
                <a:latin typeface="Arial" panose="020B0604020202020204" pitchFamily="34" charset="0"/>
              </a:defRPr>
            </a:lvl2pPr>
            <a:lvl3pPr marL="1181633" indent="-236327" defTabSz="1027365" eaLnBrk="0" hangingPunct="0">
              <a:defRPr sz="3200">
                <a:solidFill>
                  <a:schemeClr val="tx1"/>
                </a:solidFill>
                <a:latin typeface="Arial" panose="020B0604020202020204" pitchFamily="34" charset="0"/>
              </a:defRPr>
            </a:lvl3pPr>
            <a:lvl4pPr marL="1654287" indent="-236327" defTabSz="1027365" eaLnBrk="0" hangingPunct="0">
              <a:defRPr sz="3200">
                <a:solidFill>
                  <a:schemeClr val="tx1"/>
                </a:solidFill>
                <a:latin typeface="Arial" panose="020B0604020202020204" pitchFamily="34" charset="0"/>
              </a:defRPr>
            </a:lvl4pPr>
            <a:lvl5pPr marL="2126940" indent="-236327" defTabSz="1027365" eaLnBrk="0" hangingPunct="0">
              <a:defRPr sz="3200">
                <a:solidFill>
                  <a:schemeClr val="tx1"/>
                </a:solidFill>
                <a:latin typeface="Arial" panose="020B0604020202020204" pitchFamily="34" charset="0"/>
              </a:defRPr>
            </a:lvl5pPr>
            <a:lvl6pPr marL="2599593" indent="-236327" defTabSz="1027365" eaLnBrk="0" fontAlgn="base" hangingPunct="0">
              <a:spcBef>
                <a:spcPct val="0"/>
              </a:spcBef>
              <a:spcAft>
                <a:spcPct val="0"/>
              </a:spcAft>
              <a:defRPr sz="3200">
                <a:solidFill>
                  <a:schemeClr val="tx1"/>
                </a:solidFill>
                <a:latin typeface="Arial" panose="020B0604020202020204" pitchFamily="34" charset="0"/>
              </a:defRPr>
            </a:lvl6pPr>
            <a:lvl7pPr marL="3072247" indent="-236327" defTabSz="1027365" eaLnBrk="0" fontAlgn="base" hangingPunct="0">
              <a:spcBef>
                <a:spcPct val="0"/>
              </a:spcBef>
              <a:spcAft>
                <a:spcPct val="0"/>
              </a:spcAft>
              <a:defRPr sz="3200">
                <a:solidFill>
                  <a:schemeClr val="tx1"/>
                </a:solidFill>
                <a:latin typeface="Arial" panose="020B0604020202020204" pitchFamily="34" charset="0"/>
              </a:defRPr>
            </a:lvl7pPr>
            <a:lvl8pPr marL="3544900" indent="-236327" defTabSz="1027365" eaLnBrk="0" fontAlgn="base" hangingPunct="0">
              <a:spcBef>
                <a:spcPct val="0"/>
              </a:spcBef>
              <a:spcAft>
                <a:spcPct val="0"/>
              </a:spcAft>
              <a:defRPr sz="3200">
                <a:solidFill>
                  <a:schemeClr val="tx1"/>
                </a:solidFill>
                <a:latin typeface="Arial" panose="020B0604020202020204" pitchFamily="34" charset="0"/>
              </a:defRPr>
            </a:lvl8pPr>
            <a:lvl9pPr marL="4017554" indent="-236327" defTabSz="1027365" eaLnBrk="0" fontAlgn="base" hangingPunct="0">
              <a:spcBef>
                <a:spcPct val="0"/>
              </a:spcBef>
              <a:spcAft>
                <a:spcPct val="0"/>
              </a:spcAft>
              <a:defRPr sz="3200">
                <a:solidFill>
                  <a:schemeClr val="tx1"/>
                </a:solidFill>
                <a:latin typeface="Arial" panose="020B0604020202020204" pitchFamily="34" charset="0"/>
              </a:defRPr>
            </a:lvl9pPr>
          </a:lstStyle>
          <a:p>
            <a:pPr eaLnBrk="1" hangingPunct="1"/>
            <a:fld id="{B24EF91D-A7AF-4CA9-9989-FA958D68D983}" type="slidenum">
              <a:rPr lang="en-US" altLang="en-US" sz="1300"/>
              <a:pPr eaLnBrk="1" hangingPunct="1"/>
              <a:t>100</a:t>
            </a:fld>
            <a:endParaRPr lang="en-US" altLang="en-US" sz="1300" dirty="0"/>
          </a:p>
        </p:txBody>
      </p:sp>
      <p:sp>
        <p:nvSpPr>
          <p:cNvPr id="173059" name="Rectangle 2"/>
          <p:cNvSpPr>
            <a:spLocks noGrp="1" noRot="1" noChangeAspect="1" noChangeArrowheads="1" noTextEdit="1"/>
          </p:cNvSpPr>
          <p:nvPr>
            <p:ph type="sldImg"/>
          </p:nvPr>
        </p:nvSpPr>
        <p:spPr bwMode="auto">
          <a:xfrm>
            <a:off x="1111250" y="741363"/>
            <a:ext cx="5365750" cy="37147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60" name="Rectangle 3"/>
          <p:cNvSpPr>
            <a:spLocks noGrp="1" noChangeArrowheads="1"/>
          </p:cNvSpPr>
          <p:nvPr>
            <p:ph type="body" idx="1"/>
          </p:nvPr>
        </p:nvSpPr>
        <p:spPr bwMode="auto">
          <a:xfrm>
            <a:off x="759017" y="4705636"/>
            <a:ext cx="6068833" cy="445512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799" tIns="51400" rIns="102799" bIns="51400"/>
          <a:lstStyle/>
          <a:p>
            <a:pPr eaLnBrk="1" hangingPunct="1"/>
            <a:endParaRPr lang="id-ID" altLang="en-US">
              <a:latin typeface="Arial" panose="020B0604020202020204" pitchFamily="34" charset="0"/>
            </a:endParaRPr>
          </a:p>
        </p:txBody>
      </p:sp>
      <p:sp>
        <p:nvSpPr>
          <p:cNvPr id="2" name="Footer Placeholder 1">
            <a:extLst>
              <a:ext uri="{FF2B5EF4-FFF2-40B4-BE49-F238E27FC236}">
                <a16:creationId xmlns:a16="http://schemas.microsoft.com/office/drawing/2014/main" id="{4A29613F-9A41-43F7-80BD-A632BCBCE04B}"/>
              </a:ext>
            </a:extLst>
          </p:cNvPr>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486090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pPr eaLnBrk="1" hangingPunct="1"/>
            <a:r>
              <a:rPr lang="en-US"/>
              <a:t>Setiap peserta training harus menuliskan ulang temua tersebut dengan konsep PLOR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4EBDF8-14C2-4D32-9766-1D2490428EE8}" type="slidenum">
              <a:rPr lang="en-US"/>
              <a:pPr/>
              <a:t>104</a:t>
            </a:fld>
            <a:endParaRPr lang="en-US"/>
          </a:p>
        </p:txBody>
      </p:sp>
      <p:sp>
        <p:nvSpPr>
          <p:cNvPr id="232450"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32451"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1720184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131763" y="754063"/>
            <a:ext cx="6707187" cy="4643437"/>
          </a:xfrm>
          <a:ln/>
        </p:spPr>
      </p:sp>
    </p:spTree>
    <p:extLst>
      <p:ext uri="{BB962C8B-B14F-4D97-AF65-F5344CB8AC3E}">
        <p14:creationId xmlns:p14="http://schemas.microsoft.com/office/powerpoint/2010/main" val="2248220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298904-57B3-492C-B0E4-98CF2E42CBDC}" type="slidenum">
              <a:rPr lang="en-US"/>
              <a:pPr/>
              <a:t>105</a:t>
            </a:fld>
            <a:endParaRPr lang="en-US"/>
          </a:p>
        </p:txBody>
      </p:sp>
      <p:sp>
        <p:nvSpPr>
          <p:cNvPr id="231426"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31427"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857589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9765C0-9CCF-4F48-875B-A549AE24B9AE}" type="slidenum">
              <a:rPr lang="en-US"/>
              <a:pPr/>
              <a:t>113</a:t>
            </a:fld>
            <a:endParaRPr lang="en-US"/>
          </a:p>
        </p:txBody>
      </p:sp>
      <p:sp>
        <p:nvSpPr>
          <p:cNvPr id="357378" name="Rectangle 2"/>
          <p:cNvSpPr>
            <a:spLocks noGrp="1" noRot="1" noChangeAspect="1" noChangeArrowheads="1" noTextEdit="1"/>
          </p:cNvSpPr>
          <p:nvPr>
            <p:ph type="sldImg"/>
          </p:nvPr>
        </p:nvSpPr>
        <p:spPr bwMode="auto">
          <a:xfrm>
            <a:off x="1006475" y="698500"/>
            <a:ext cx="5041900" cy="3490913"/>
          </a:xfrm>
          <a:prstGeom prst="rect">
            <a:avLst/>
          </a:prstGeom>
          <a:solidFill>
            <a:srgbClr val="FFFFFF"/>
          </a:solidFill>
          <a:ln>
            <a:solidFill>
              <a:srgbClr val="000000"/>
            </a:solidFill>
            <a:miter lim="800000"/>
            <a:headEnd/>
            <a:tailEnd/>
          </a:ln>
        </p:spPr>
      </p:sp>
      <p:sp>
        <p:nvSpPr>
          <p:cNvPr id="357379" name="Rectangle 3"/>
          <p:cNvSpPr>
            <a:spLocks noGrp="1" noChangeArrowheads="1"/>
          </p:cNvSpPr>
          <p:nvPr>
            <p:ph type="body" idx="1"/>
          </p:nvPr>
        </p:nvSpPr>
        <p:spPr bwMode="auto">
          <a:xfrm>
            <a:off x="941195" y="4423003"/>
            <a:ext cx="5170875" cy="4187030"/>
          </a:xfrm>
          <a:prstGeom prst="rect">
            <a:avLst/>
          </a:prstGeom>
          <a:solidFill>
            <a:srgbClr val="FFFFFF"/>
          </a:solidFill>
          <a:ln>
            <a:solidFill>
              <a:srgbClr val="000000"/>
            </a:solidFill>
            <a:miter lim="800000"/>
            <a:headEnd/>
            <a:tailEnd/>
          </a:ln>
        </p:spPr>
        <p:txBody>
          <a:bodyPr lIns="93291" tIns="46646" rIns="93291" bIns="46646"/>
          <a:lstStyle/>
          <a:p>
            <a:r>
              <a:rPr lang="en-US"/>
              <a:t>Corrective action tidak boleh pakai “</a:t>
            </a:r>
            <a:r>
              <a:rPr lang="en-US" b="1"/>
              <a:t>akan</a:t>
            </a:r>
            <a:r>
              <a:rPr lang="en-US"/>
              <a:t>”</a:t>
            </a:r>
          </a:p>
        </p:txBody>
      </p:sp>
    </p:spTree>
    <p:extLst>
      <p:ext uri="{BB962C8B-B14F-4D97-AF65-F5344CB8AC3E}">
        <p14:creationId xmlns:p14="http://schemas.microsoft.com/office/powerpoint/2010/main" val="2999874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1339BD-E5E7-46B5-92D3-A0648DC9496B}" type="slidenum">
              <a:rPr lang="en-US"/>
              <a:pPr/>
              <a:t>114</a:t>
            </a:fld>
            <a:endParaRPr lang="en-US"/>
          </a:p>
        </p:txBody>
      </p:sp>
      <p:sp>
        <p:nvSpPr>
          <p:cNvPr id="229378" name="Rectangle 2"/>
          <p:cNvSpPr>
            <a:spLocks noGrp="1" noRot="1" noChangeAspect="1" noChangeArrowheads="1" noTextEdit="1"/>
          </p:cNvSpPr>
          <p:nvPr>
            <p:ph type="sldImg"/>
          </p:nvPr>
        </p:nvSpPr>
        <p:spPr bwMode="auto">
          <a:xfrm>
            <a:off x="1004888" y="696913"/>
            <a:ext cx="5045075" cy="3492500"/>
          </a:xfrm>
          <a:prstGeom prst="rect">
            <a:avLst/>
          </a:prstGeom>
          <a:noFill/>
          <a:ln>
            <a:solidFill>
              <a:srgbClr val="000000"/>
            </a:solidFill>
            <a:miter lim="800000"/>
            <a:headEnd/>
            <a:tailEnd/>
          </a:ln>
        </p:spPr>
      </p:sp>
      <p:sp>
        <p:nvSpPr>
          <p:cNvPr id="229379" name="Rectangle 3"/>
          <p:cNvSpPr>
            <a:spLocks noGrp="1" noChangeArrowheads="1"/>
          </p:cNvSpPr>
          <p:nvPr>
            <p:ph type="body" idx="1"/>
          </p:nvPr>
        </p:nvSpPr>
        <p:spPr bwMode="auto">
          <a:xfrm>
            <a:off x="705490" y="4423003"/>
            <a:ext cx="5642285" cy="4188505"/>
          </a:xfrm>
          <a:prstGeom prst="rect">
            <a:avLst/>
          </a:prstGeom>
          <a:noFill/>
          <a:ln>
            <a:miter lim="800000"/>
            <a:headEnd/>
            <a:tailEnd/>
          </a:ln>
        </p:spPr>
        <p:txBody>
          <a:bodyPr lIns="96946" tIns="48473" rIns="96946" bIns="48473"/>
          <a:lstStyle/>
          <a:p>
            <a:endParaRPr lang="en-US"/>
          </a:p>
        </p:txBody>
      </p:sp>
    </p:spTree>
    <p:extLst>
      <p:ext uri="{BB962C8B-B14F-4D97-AF65-F5344CB8AC3E}">
        <p14:creationId xmlns:p14="http://schemas.microsoft.com/office/powerpoint/2010/main" val="1454750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FF54F0-EBA1-415C-B0D6-CDC7CB3981F6}" type="slidenum">
              <a:rPr lang="en-US" smtClean="0"/>
              <a:pPr/>
              <a:t>115</a:t>
            </a:fld>
            <a:endParaRPr lang="en-US"/>
          </a:p>
        </p:txBody>
      </p:sp>
    </p:spTree>
    <p:extLst>
      <p:ext uri="{BB962C8B-B14F-4D97-AF65-F5344CB8AC3E}">
        <p14:creationId xmlns:p14="http://schemas.microsoft.com/office/powerpoint/2010/main" val="857078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31763" y="754063"/>
            <a:ext cx="6707187" cy="4643437"/>
          </a:xfrm>
          <a:ln/>
        </p:spPr>
      </p:sp>
    </p:spTree>
    <p:extLst>
      <p:ext uri="{BB962C8B-B14F-4D97-AF65-F5344CB8AC3E}">
        <p14:creationId xmlns:p14="http://schemas.microsoft.com/office/powerpoint/2010/main" val="9338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r>
              <a:rPr lang="en-US" dirty="0" err="1"/>
              <a:t>Gambar</a:t>
            </a:r>
            <a:r>
              <a:rPr lang="en-US" dirty="0"/>
              <a:t> </a:t>
            </a:r>
            <a:r>
              <a:rPr lang="en-US" dirty="0" err="1"/>
              <a:t>bukan</a:t>
            </a:r>
            <a:r>
              <a:rPr lang="en-US" dirty="0"/>
              <a:t> </a:t>
            </a:r>
            <a:r>
              <a:rPr lang="en-US" dirty="0" err="1"/>
              <a:t>versi</a:t>
            </a:r>
            <a:r>
              <a:rPr lang="en-US" baseline="0" dirty="0"/>
              <a:t> </a:t>
            </a:r>
            <a:r>
              <a:rPr lang="en-US" baseline="0" dirty="0" err="1"/>
              <a:t>sentral</a:t>
            </a:r>
            <a:r>
              <a:rPr lang="en-US" baseline="0" dirty="0"/>
              <a:t> </a:t>
            </a:r>
            <a:r>
              <a:rPr lang="en-US" baseline="0" dirty="0" err="1"/>
              <a:t>sistem</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1BD22C-CD88-40B1-A989-4913CE5461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29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1258888" y="1163638"/>
            <a:ext cx="4535487" cy="3141662"/>
          </a:xfrm>
          <a:ln/>
        </p:spPr>
      </p:sp>
      <p:sp>
        <p:nvSpPr>
          <p:cNvPr id="71683" name="Notes Placeholder 2"/>
          <p:cNvSpPr>
            <a:spLocks noGrp="1"/>
          </p:cNvSpPr>
          <p:nvPr>
            <p:ph type="body" idx="1"/>
          </p:nvPr>
        </p:nvSpPr>
        <p:spPr>
          <a:noFill/>
          <a:ln/>
        </p:spPr>
        <p:txBody>
          <a:bodyPr/>
          <a:lstStyle/>
          <a:p>
            <a:endParaRPr lang="en-US"/>
          </a:p>
        </p:txBody>
      </p:sp>
      <p:sp>
        <p:nvSpPr>
          <p:cNvPr id="71684" name="Slide Number Placeholder 3"/>
          <p:cNvSpPr>
            <a:spLocks noGrp="1"/>
          </p:cNvSpPr>
          <p:nvPr>
            <p:ph type="sldNum" sz="quarter" idx="5"/>
          </p:nvPr>
        </p:nvSpPr>
        <p:spPr>
          <a:noFill/>
        </p:spPr>
        <p:txBody>
          <a:bodyPr/>
          <a:lstStyle/>
          <a:p>
            <a:pPr marL="0" marR="0" lvl="0" indent="0" algn="r" defTabSz="927383" rtl="0" eaLnBrk="1" fontAlgn="auto" latinLnBrk="0" hangingPunct="1">
              <a:lnSpc>
                <a:spcPct val="100000"/>
              </a:lnSpc>
              <a:spcBef>
                <a:spcPts val="0"/>
              </a:spcBef>
              <a:spcAft>
                <a:spcPts val="0"/>
              </a:spcAft>
              <a:buClrTx/>
              <a:buSzTx/>
              <a:buFontTx/>
              <a:buNone/>
              <a:tabLst/>
              <a:defRPr/>
            </a:pPr>
            <a:fld id="{D07E2211-F563-4AF1-825A-E35F43A282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2738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25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Kasih</a:t>
            </a:r>
            <a:r>
              <a:rPr lang="en-US" dirty="0"/>
              <a:t> </a:t>
            </a:r>
            <a:r>
              <a:rPr lang="en-US" dirty="0" err="1"/>
              <a:t>gambaran</a:t>
            </a:r>
            <a:r>
              <a:rPr lang="en-US" dirty="0"/>
              <a:t> </a:t>
            </a:r>
            <a:r>
              <a:rPr lang="en-US" dirty="0" err="1"/>
              <a:t>proses</a:t>
            </a:r>
            <a:r>
              <a:rPr lang="en-US" dirty="0"/>
              <a:t> </a:t>
            </a:r>
            <a:r>
              <a:rPr lang="en-US" dirty="0" err="1"/>
              <a:t>seperti</a:t>
            </a:r>
            <a:r>
              <a:rPr lang="en-US" dirty="0"/>
              <a:t> </a:t>
            </a:r>
            <a:r>
              <a:rPr lang="en-US" dirty="0" err="1"/>
              <a:t>anatomi</a:t>
            </a:r>
            <a:r>
              <a:rPr lang="en-US" baseline="0" dirty="0"/>
              <a:t> </a:t>
            </a:r>
            <a:r>
              <a:rPr lang="en-US" baseline="0" dirty="0" err="1"/>
              <a:t>tubuh</a:t>
            </a:r>
            <a:r>
              <a:rPr lang="en-US" baseline="0" dirty="0"/>
              <a:t>, </a:t>
            </a:r>
            <a:r>
              <a:rPr lang="en-US" baseline="0" dirty="0" err="1"/>
              <a:t>proses</a:t>
            </a:r>
            <a:r>
              <a:rPr lang="en-US" baseline="0" dirty="0"/>
              <a:t> </a:t>
            </a:r>
            <a:r>
              <a:rPr lang="en-US" baseline="0" dirty="0" err="1"/>
              <a:t>berjalan</a:t>
            </a:r>
            <a:r>
              <a:rPr lang="en-US" baseline="0" dirty="0"/>
              <a:t> </a:t>
            </a:r>
            <a:r>
              <a:rPr lang="en-US" baseline="0" dirty="0" err="1"/>
              <a:t>lancar</a:t>
            </a:r>
            <a:r>
              <a:rPr lang="en-US" baseline="0" dirty="0"/>
              <a:t> </a:t>
            </a:r>
            <a:r>
              <a:rPr lang="en-US" baseline="0" dirty="0" err="1"/>
              <a:t>seperti</a:t>
            </a:r>
            <a:r>
              <a:rPr lang="en-US" baseline="0" dirty="0"/>
              <a:t> </a:t>
            </a:r>
            <a:r>
              <a:rPr lang="en-US" baseline="0" dirty="0" err="1"/>
              <a:t>peredaran</a:t>
            </a:r>
            <a:r>
              <a:rPr lang="en-US" baseline="0" dirty="0"/>
              <a:t> </a:t>
            </a:r>
            <a:r>
              <a:rPr lang="en-US" baseline="0" dirty="0" err="1"/>
              <a:t>darah</a:t>
            </a:r>
            <a:r>
              <a:rPr lang="en-US" baseline="0" dirty="0"/>
              <a:t> yang </a:t>
            </a:r>
            <a:r>
              <a:rPr lang="en-US" baseline="0" dirty="0" err="1"/>
              <a:t>berjalan</a:t>
            </a:r>
            <a:r>
              <a:rPr lang="en-US" baseline="0" dirty="0"/>
              <a:t> </a:t>
            </a:r>
            <a:r>
              <a:rPr lang="en-US" baseline="0" dirty="0" err="1"/>
              <a:t>lancar</a:t>
            </a:r>
            <a:r>
              <a:rPr lang="en-US" baseline="0" dirty="0"/>
              <a:t>, </a:t>
            </a:r>
            <a:r>
              <a:rPr lang="en-US" baseline="0" dirty="0" err="1"/>
              <a:t>tidak</a:t>
            </a:r>
            <a:r>
              <a:rPr lang="en-US" baseline="0" dirty="0"/>
              <a:t> </a:t>
            </a:r>
            <a:r>
              <a:rPr lang="en-US" baseline="0" dirty="0" err="1"/>
              <a:t>ada</a:t>
            </a:r>
            <a:r>
              <a:rPr lang="en-US" baseline="0" dirty="0"/>
              <a:t> </a:t>
            </a:r>
            <a:r>
              <a:rPr lang="en-US" baseline="0" dirty="0" err="1"/>
              <a:t>hambatan</a:t>
            </a:r>
            <a:r>
              <a:rPr lang="en-US" baseline="0" dirty="0"/>
              <a:t> </a:t>
            </a:r>
            <a:r>
              <a:rPr lang="en-US" baseline="0" dirty="0" err="1"/>
              <a:t>sehingga</a:t>
            </a:r>
            <a:r>
              <a:rPr lang="en-US" baseline="0" dirty="0"/>
              <a:t> </a:t>
            </a:r>
            <a:r>
              <a:rPr lang="en-US" baseline="0" dirty="0" err="1"/>
              <a:t>kita</a:t>
            </a:r>
            <a:r>
              <a:rPr lang="en-US" baseline="0" dirty="0"/>
              <a:t> </a:t>
            </a:r>
            <a:r>
              <a:rPr lang="en-US" baseline="0" dirty="0" err="1"/>
              <a:t>tidak</a:t>
            </a:r>
            <a:r>
              <a:rPr lang="en-US" baseline="0" dirty="0"/>
              <a:t> </a:t>
            </a:r>
            <a:r>
              <a:rPr lang="en-US" baseline="0" dirty="0" err="1"/>
              <a:t>batuk-batuk</a:t>
            </a:r>
            <a:r>
              <a:rPr lang="en-US" baseline="0" dirty="0"/>
              <a:t>. </a:t>
            </a:r>
          </a:p>
          <a:p>
            <a:r>
              <a:rPr lang="en-US" baseline="0" dirty="0" err="1"/>
              <a:t>Contoh</a:t>
            </a:r>
            <a:r>
              <a:rPr lang="en-US" baseline="0" dirty="0"/>
              <a:t> </a:t>
            </a:r>
            <a:r>
              <a:rPr lang="en-US" baseline="0" dirty="0" err="1"/>
              <a:t>duplikasi</a:t>
            </a:r>
            <a:r>
              <a:rPr lang="en-US" baseline="0" dirty="0"/>
              <a:t> </a:t>
            </a:r>
            <a:r>
              <a:rPr lang="en-US" baseline="0" dirty="0" err="1"/>
              <a:t>bukan</a:t>
            </a:r>
            <a:r>
              <a:rPr lang="en-US" baseline="0" dirty="0"/>
              <a:t> incoming </a:t>
            </a:r>
            <a:r>
              <a:rPr lang="en-US" baseline="0" dirty="0" err="1"/>
              <a:t>vs</a:t>
            </a:r>
            <a:r>
              <a:rPr lang="en-US" baseline="0" dirty="0"/>
              <a:t> purchasing</a:t>
            </a:r>
          </a:p>
          <a:p>
            <a:r>
              <a:rPr lang="en-US" baseline="0" dirty="0" err="1"/>
              <a:t>Menjelaskan</a:t>
            </a:r>
            <a:r>
              <a:rPr lang="en-US" baseline="0" dirty="0"/>
              <a:t> </a:t>
            </a:r>
            <a:r>
              <a:rPr lang="en-US" baseline="0" dirty="0" err="1"/>
              <a:t>setelah</a:t>
            </a:r>
            <a:r>
              <a:rPr lang="en-US" baseline="0" dirty="0"/>
              <a:t> </a:t>
            </a:r>
            <a:r>
              <a:rPr lang="en-US" baseline="0" dirty="0" err="1"/>
              <a:t>penanganan</a:t>
            </a:r>
            <a:r>
              <a:rPr lang="en-US" baseline="0" dirty="0"/>
              <a:t> order </a:t>
            </a:r>
            <a:r>
              <a:rPr lang="en-US" baseline="0" dirty="0" err="1"/>
              <a:t>apa</a:t>
            </a:r>
            <a:r>
              <a:rPr lang="en-US" baseline="0" dirty="0"/>
              <a:t> ? </a:t>
            </a:r>
            <a:r>
              <a:rPr lang="en-US" baseline="0" dirty="0">
                <a:sym typeface="Wingdings" pitchFamily="2" charset="2"/>
              </a:rPr>
              <a:t> </a:t>
            </a:r>
            <a:r>
              <a:rPr lang="en-US" baseline="0" dirty="0" err="1">
                <a:sym typeface="Wingdings" pitchFamily="2" charset="2"/>
              </a:rPr>
              <a:t>tidak</a:t>
            </a:r>
            <a:r>
              <a:rPr lang="en-US" baseline="0" dirty="0">
                <a:sym typeface="Wingdings" pitchFamily="2" charset="2"/>
              </a:rPr>
              <a:t> </a:t>
            </a:r>
            <a:r>
              <a:rPr lang="en-US" baseline="0" dirty="0" err="1">
                <a:sym typeface="Wingdings" pitchFamily="2" charset="2"/>
              </a:rPr>
              <a:t>semua</a:t>
            </a:r>
            <a:r>
              <a:rPr lang="en-US" baseline="0" dirty="0">
                <a:sym typeface="Wingdings" pitchFamily="2" charset="2"/>
              </a:rPr>
              <a:t> </a:t>
            </a:r>
            <a:r>
              <a:rPr lang="en-US" baseline="0" dirty="0" err="1">
                <a:sym typeface="Wingdings" pitchFamily="2" charset="2"/>
              </a:rPr>
              <a:t>peserta</a:t>
            </a:r>
            <a:r>
              <a:rPr lang="en-US" baseline="0" dirty="0">
                <a:sym typeface="Wingdings" pitchFamily="2" charset="2"/>
              </a:rPr>
              <a:t> </a:t>
            </a:r>
            <a:r>
              <a:rPr lang="en-US" baseline="0" dirty="0" err="1">
                <a:sym typeface="Wingdings" pitchFamily="2" charset="2"/>
              </a:rPr>
              <a:t>sudah</a:t>
            </a:r>
            <a:r>
              <a:rPr lang="en-US" baseline="0" dirty="0">
                <a:sym typeface="Wingdings" pitchFamily="2" charset="2"/>
              </a:rPr>
              <a:t> </a:t>
            </a:r>
            <a:r>
              <a:rPr lang="en-US" baseline="0" dirty="0" err="1">
                <a:sym typeface="Wingdings" pitchFamily="2" charset="2"/>
              </a:rPr>
              <a:t>memahami</a:t>
            </a:r>
            <a:r>
              <a:rPr lang="en-US" baseline="0" dirty="0">
                <a:sym typeface="Wingdings" pitchFamily="2" charset="2"/>
              </a:rPr>
              <a:t> </a:t>
            </a:r>
            <a:r>
              <a:rPr lang="en-US" baseline="0" dirty="0" err="1">
                <a:sym typeface="Wingdings" pitchFamily="2" charset="2"/>
              </a:rPr>
              <a:t>tentang</a:t>
            </a:r>
            <a:r>
              <a:rPr lang="en-US" baseline="0" dirty="0">
                <a:sym typeface="Wingdings" pitchFamily="2" charset="2"/>
              </a:rPr>
              <a:t> approach </a:t>
            </a:r>
            <a:r>
              <a:rPr lang="en-US" baseline="0" dirty="0" err="1">
                <a:sym typeface="Wingdings" pitchFamily="2" charset="2"/>
              </a:rPr>
              <a:t>bisnis</a:t>
            </a:r>
            <a:r>
              <a:rPr lang="en-US" baseline="0" dirty="0">
                <a:sym typeface="Wingdings" pitchFamily="2" charset="2"/>
              </a:rPr>
              <a:t> </a:t>
            </a:r>
            <a:r>
              <a:rPr lang="en-US" baseline="0" dirty="0" err="1">
                <a:sym typeface="Wingdings" pitchFamily="2" charset="2"/>
              </a:rPr>
              <a:t>proses</a:t>
            </a:r>
            <a:r>
              <a:rPr lang="en-US" baseline="0" dirty="0">
                <a:sym typeface="Wingdings" pitchFamily="2" charset="2"/>
              </a:rPr>
              <a:t> </a:t>
            </a:r>
            <a:r>
              <a:rPr lang="en-US" baseline="0" dirty="0" err="1">
                <a:sym typeface="Wingdings" pitchFamily="2" charset="2"/>
              </a:rPr>
              <a:t>sentral</a:t>
            </a:r>
            <a:r>
              <a:rPr lang="en-US" baseline="0" dirty="0">
                <a:sym typeface="Wingdings" pitchFamily="2" charset="2"/>
              </a:rPr>
              <a:t> </a:t>
            </a:r>
            <a:r>
              <a:rPr lang="en-US" baseline="0" dirty="0" err="1">
                <a:sym typeface="Wingdings" pitchFamily="2" charset="2"/>
              </a:rPr>
              <a:t>sistem</a:t>
            </a:r>
            <a:endParaRPr lang="en-US" baseline="0" dirty="0">
              <a:sym typeface="Wingdings"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1BD22C-CD88-40B1-A989-4913CE5461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33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a:t>
            </a:r>
            <a:r>
              <a:rPr lang="en-US" dirty="0" err="1"/>
              <a:t>dulu</a:t>
            </a:r>
            <a:r>
              <a:rPr lang="en-US" dirty="0"/>
              <a:t> </a:t>
            </a:r>
            <a:r>
              <a:rPr lang="en-US" dirty="0" err="1"/>
              <a:t>baru</a:t>
            </a:r>
            <a:r>
              <a:rPr lang="en-US" dirty="0"/>
              <a:t> reference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1BD22C-CD88-40B1-A989-4913CE5461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973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1E6FC2D-CCE5-48FF-AF79-69FDD5219E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95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Title 6"/>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1"/>
          </p:nvPr>
        </p:nvSpPr>
        <p:spPr>
          <a:xfrm>
            <a:off x="7099300" y="6356352"/>
            <a:ext cx="2311400" cy="365125"/>
          </a:xfrm>
          <a:prstGeom prst="rect">
            <a:avLst/>
          </a:prstGeom>
        </p:spPr>
        <p:txBody>
          <a:bodyPr/>
          <a:lstStyle>
            <a:lvl1pPr algn="r">
              <a:defRPr sz="1200"/>
            </a:lvl1pPr>
          </a:lstStyle>
          <a:p>
            <a:pPr>
              <a:defRPr/>
            </a:pPr>
            <a:fld id="{D9C8A046-ED46-4FC4-871B-D0B4213C320F}" type="slidenum">
              <a:rPr lang="en-US" smtClean="0"/>
              <a:pPr>
                <a:defRPr/>
              </a:pPr>
              <a:t>‹#›</a:t>
            </a:fld>
            <a:endParaRPr lang="en-US" dirty="0"/>
          </a:p>
        </p:txBody>
      </p:sp>
      <p:sp>
        <p:nvSpPr>
          <p:cNvPr id="6" name="Footer Placeholder 24"/>
          <p:cNvSpPr>
            <a:spLocks noGrp="1"/>
          </p:cNvSpPr>
          <p:nvPr>
            <p:ph type="ftr" sz="quarter" idx="3"/>
          </p:nvPr>
        </p:nvSpPr>
        <p:spPr>
          <a:xfrm>
            <a:off x="269624" y="6538278"/>
            <a:ext cx="5474970" cy="366397"/>
          </a:xfrm>
          <a:prstGeom prst="rect">
            <a:avLst/>
          </a:prstGeom>
        </p:spPr>
        <p:txBody>
          <a:bodyPr/>
          <a:lstStyle>
            <a:lvl1pPr>
              <a:defRPr sz="1050"/>
            </a:lvl1pPr>
          </a:lstStyle>
          <a:p>
            <a:r>
              <a:rPr lang="pt-BR"/>
              <a:t>IQA IATF 16949 1/Rev 04 © Copyright Sentral Sistem, Mar 2019</a:t>
            </a: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841ECF00-6640-4B42-A490-1528FA283F84}" type="slidenum">
              <a:rPr lang="en-US" smtClean="0"/>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49321" y="274638"/>
            <a:ext cx="9056687" cy="1143000"/>
          </a:xfrm>
        </p:spPr>
        <p:txBody>
          <a:bodyPr/>
          <a:lstStyle/>
          <a:p>
            <a:r>
              <a:rPr lang="en-US"/>
              <a:t>Click to edit Master title style</a:t>
            </a:r>
          </a:p>
        </p:txBody>
      </p:sp>
      <p:sp>
        <p:nvSpPr>
          <p:cNvPr id="3" name="Table Placeholder 2"/>
          <p:cNvSpPr>
            <a:spLocks noGrp="1"/>
          </p:cNvSpPr>
          <p:nvPr>
            <p:ph type="tbl" idx="1"/>
          </p:nvPr>
        </p:nvSpPr>
        <p:spPr>
          <a:xfrm>
            <a:off x="1136649" y="1700213"/>
            <a:ext cx="8262939" cy="4425950"/>
          </a:xfrm>
        </p:spPr>
        <p:txBody>
          <a:bodyPr/>
          <a:lstStyle/>
          <a:p>
            <a:pPr lvl="0"/>
            <a:endParaRPr lang="en-US" noProof="0"/>
          </a:p>
        </p:txBody>
      </p:sp>
      <p:sp>
        <p:nvSpPr>
          <p:cNvPr id="5" name="Rectangle 6"/>
          <p:cNvSpPr>
            <a:spLocks noGrp="1" noChangeArrowheads="1"/>
          </p:cNvSpPr>
          <p:nvPr>
            <p:ph type="sldNum" sz="quarter" idx="11"/>
          </p:nvPr>
        </p:nvSpPr>
        <p:spPr>
          <a:xfrm>
            <a:off x="7099300" y="6356367"/>
            <a:ext cx="2311400" cy="365125"/>
          </a:xfrm>
          <a:prstGeom prst="rect">
            <a:avLst/>
          </a:prstGeom>
        </p:spPr>
        <p:txBody>
          <a:bodyPr/>
          <a:lstStyle>
            <a:lvl1pPr algn="r">
              <a:defRPr sz="975"/>
            </a:lvl1pPr>
          </a:lstStyle>
          <a:p>
            <a:pPr>
              <a:defRPr/>
            </a:pPr>
            <a:fld id="{4D626EC8-178E-46CB-B5D2-75E4A6E28139}" type="slidenum">
              <a:rPr lang="en-US" smtClean="0"/>
              <a:pPr>
                <a:defRPr/>
              </a:pPr>
              <a:t>‹#›</a:t>
            </a:fld>
            <a:endParaRPr lang="en-US"/>
          </a:p>
        </p:txBody>
      </p:sp>
      <p:sp>
        <p:nvSpPr>
          <p:cNvPr id="7" name="Footer Placeholder 24"/>
          <p:cNvSpPr txBox="1">
            <a:spLocks/>
          </p:cNvSpPr>
          <p:nvPr userDrawn="1"/>
        </p:nvSpPr>
        <p:spPr>
          <a:xfrm>
            <a:off x="269624" y="6538278"/>
            <a:ext cx="5474970" cy="366397"/>
          </a:xfrm>
          <a:prstGeom prst="rect">
            <a:avLst/>
          </a:prstGeom>
        </p:spPr>
        <p:txBody>
          <a:bodyPr/>
          <a:lstStyle/>
          <a:p>
            <a:r>
              <a:rPr lang="pt-BR" sz="1200" dirty="0"/>
              <a:t>IQA IATF 16949 1/Rev 04 © Copyright Sentral Sistem, Mar 2019</a:t>
            </a:r>
            <a:endParaRPr lang="en-US" sz="1200" dirty="0"/>
          </a:p>
        </p:txBody>
      </p:sp>
    </p:spTree>
    <p:extLst>
      <p:ext uri="{BB962C8B-B14F-4D97-AF65-F5344CB8AC3E}">
        <p14:creationId xmlns:p14="http://schemas.microsoft.com/office/powerpoint/2010/main" val="2622505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Text Placeholder 2"/>
          <p:cNvSpPr>
            <a:spLocks noGrp="1"/>
          </p:cNvSpPr>
          <p:nvPr>
            <p:ph type="body" sz="half" idx="1"/>
          </p:nvPr>
        </p:nvSpPr>
        <p:spPr>
          <a:xfrm>
            <a:off x="1364101" y="1700213"/>
            <a:ext cx="3946202"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62752" y="1700213"/>
            <a:ext cx="3947790"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05AFAB11-F620-41BB-9FD1-51BD9D46CF74}" type="slidenum">
              <a:rPr lang="id-ID" smtClean="0"/>
              <a:pPr>
                <a:defRPr/>
              </a:pPr>
              <a:t>‹#›</a:t>
            </a:fld>
            <a:endParaRPr lang="id-ID"/>
          </a:p>
        </p:txBody>
      </p:sp>
      <p:sp>
        <p:nvSpPr>
          <p:cNvPr id="8" name="Footer Placeholder 24"/>
          <p:cNvSpPr>
            <a:spLocks noGrp="1"/>
          </p:cNvSpPr>
          <p:nvPr>
            <p:ph type="ftr" sz="quarter" idx="3"/>
          </p:nvPr>
        </p:nvSpPr>
        <p:spPr>
          <a:xfrm>
            <a:off x="269624" y="6538278"/>
            <a:ext cx="5474970" cy="366397"/>
          </a:xfrm>
          <a:prstGeom prst="rect">
            <a:avLst/>
          </a:prstGeom>
        </p:spPr>
        <p:txBody>
          <a:bodyPr/>
          <a:lstStyle>
            <a:lvl1pPr>
              <a:defRPr/>
            </a:lvl1pPr>
          </a:lstStyle>
          <a:p>
            <a:r>
              <a:rPr lang="pt-BR" sz="1200" dirty="0"/>
              <a:t>IQA IATF 16949 1/Rev 04 © Copyright Sentral Sistem, Mar 2019</a:t>
            </a:r>
            <a:endParaRPr lang="en-US" sz="1200" dirty="0"/>
          </a:p>
        </p:txBody>
      </p:sp>
    </p:spTree>
    <p:extLst>
      <p:ext uri="{BB962C8B-B14F-4D97-AF65-F5344CB8AC3E}">
        <p14:creationId xmlns:p14="http://schemas.microsoft.com/office/powerpoint/2010/main" val="207198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Content Placeholder 2"/>
          <p:cNvSpPr>
            <a:spLocks noGrp="1"/>
          </p:cNvSpPr>
          <p:nvPr>
            <p:ph sz="half" idx="1"/>
          </p:nvPr>
        </p:nvSpPr>
        <p:spPr>
          <a:xfrm>
            <a:off x="1364101" y="1700213"/>
            <a:ext cx="3946202"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62752" y="1700213"/>
            <a:ext cx="3947790"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786B7779-744F-477C-853F-516D663BF188}" type="slidenum">
              <a:rPr lang="id-ID" smtClean="0"/>
              <a:pPr>
                <a:defRPr/>
              </a:pPr>
              <a:t>‹#›</a:t>
            </a:fld>
            <a:endParaRPr lang="id-ID"/>
          </a:p>
        </p:txBody>
      </p:sp>
      <p:sp>
        <p:nvSpPr>
          <p:cNvPr id="8" name="Footer Placeholder 24"/>
          <p:cNvSpPr>
            <a:spLocks noGrp="1"/>
          </p:cNvSpPr>
          <p:nvPr>
            <p:ph type="ftr" sz="quarter" idx="3"/>
          </p:nvPr>
        </p:nvSpPr>
        <p:spPr>
          <a:xfrm>
            <a:off x="269624" y="6538278"/>
            <a:ext cx="5474970" cy="366397"/>
          </a:xfrm>
          <a:prstGeom prst="rect">
            <a:avLst/>
          </a:prstGeom>
        </p:spPr>
        <p:txBody>
          <a:bodyPr/>
          <a:lstStyle>
            <a:lvl1pPr>
              <a:defRPr/>
            </a:lvl1pPr>
          </a:lstStyle>
          <a:p>
            <a:r>
              <a:rPr lang="pt-BR" sz="1200" dirty="0"/>
              <a:t>IQA IATF 16949 1/Rev 04 © Copyright Sentral Sistem, Mar 2019</a:t>
            </a:r>
            <a:endParaRPr lang="en-US" sz="1200" dirty="0"/>
          </a:p>
        </p:txBody>
      </p:sp>
    </p:spTree>
    <p:extLst>
      <p:ext uri="{BB962C8B-B14F-4D97-AF65-F5344CB8AC3E}">
        <p14:creationId xmlns:p14="http://schemas.microsoft.com/office/powerpoint/2010/main" val="430673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364100" y="274639"/>
            <a:ext cx="8046441"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D8D9D846-F3AF-4062-BCC8-B971ED57AC99}" type="slidenum">
              <a:rPr lang="id-ID" smtClean="0"/>
              <a:pPr>
                <a:defRPr/>
              </a:pPr>
              <a:t>‹#›</a:t>
            </a:fld>
            <a:endParaRPr lang="id-ID"/>
          </a:p>
        </p:txBody>
      </p:sp>
    </p:spTree>
    <p:extLst>
      <p:ext uri="{BB962C8B-B14F-4D97-AF65-F5344CB8AC3E}">
        <p14:creationId xmlns:p14="http://schemas.microsoft.com/office/powerpoint/2010/main" val="3591212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Text Placeholder 2"/>
          <p:cNvSpPr>
            <a:spLocks noGrp="1"/>
          </p:cNvSpPr>
          <p:nvPr>
            <p:ph type="body" sz="half" idx="1"/>
          </p:nvPr>
        </p:nvSpPr>
        <p:spPr>
          <a:xfrm>
            <a:off x="1364101" y="1700213"/>
            <a:ext cx="3946202"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462752" y="1700214"/>
            <a:ext cx="3947790" cy="213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462752" y="3989389"/>
            <a:ext cx="3947790" cy="2136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A888B4FE-FDCA-40F3-A85A-B825BF8E2F8F}" type="slidenum">
              <a:rPr lang="id-ID" smtClean="0"/>
              <a:pPr>
                <a:defRPr/>
              </a:pPr>
              <a:t>‹#›</a:t>
            </a:fld>
            <a:endParaRPr lang="id-ID" dirty="0"/>
          </a:p>
        </p:txBody>
      </p:sp>
    </p:spTree>
    <p:extLst>
      <p:ext uri="{BB962C8B-B14F-4D97-AF65-F5344CB8AC3E}">
        <p14:creationId xmlns:p14="http://schemas.microsoft.com/office/powerpoint/2010/main" val="3625439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SmartArt Placeholder 2"/>
          <p:cNvSpPr>
            <a:spLocks noGrp="1"/>
          </p:cNvSpPr>
          <p:nvPr>
            <p:ph type="dgm" idx="1"/>
          </p:nvPr>
        </p:nvSpPr>
        <p:spPr>
          <a:xfrm>
            <a:off x="1364100" y="1700213"/>
            <a:ext cx="8046441" cy="4425950"/>
          </a:xfrm>
        </p:spPr>
        <p:txBody>
          <a:bodyPr/>
          <a:lstStyle/>
          <a:p>
            <a:pPr lvl="0"/>
            <a:endParaRPr lang="en-US" noProof="0"/>
          </a:p>
        </p:txBody>
      </p:sp>
      <p:sp>
        <p:nvSpPr>
          <p:cNvPr id="5"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3E791377-75A5-4DF6-B684-FE878342C30E}" type="slidenum">
              <a:rPr lang="id-ID" smtClean="0"/>
              <a:pPr>
                <a:defRPr/>
              </a:pPr>
              <a:t>‹#›</a:t>
            </a:fld>
            <a:endParaRPr lang="id-ID"/>
          </a:p>
        </p:txBody>
      </p:sp>
    </p:spTree>
    <p:extLst>
      <p:ext uri="{BB962C8B-B14F-4D97-AF65-F5344CB8AC3E}">
        <p14:creationId xmlns:p14="http://schemas.microsoft.com/office/powerpoint/2010/main" val="882271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364100" y="274638"/>
            <a:ext cx="8046441" cy="1143000"/>
          </a:xfrm>
        </p:spPr>
        <p:txBody>
          <a:bodyPr/>
          <a:lstStyle/>
          <a:p>
            <a:r>
              <a:rPr lang="en-US"/>
              <a:t>Click to edit Master title style</a:t>
            </a:r>
          </a:p>
        </p:txBody>
      </p:sp>
      <p:sp>
        <p:nvSpPr>
          <p:cNvPr id="3" name="ClipArt Placeholder 2"/>
          <p:cNvSpPr>
            <a:spLocks noGrp="1"/>
          </p:cNvSpPr>
          <p:nvPr>
            <p:ph type="clipArt" sz="half" idx="1"/>
          </p:nvPr>
        </p:nvSpPr>
        <p:spPr>
          <a:xfrm>
            <a:off x="1364101" y="1700213"/>
            <a:ext cx="3946202" cy="4425950"/>
          </a:xfrm>
        </p:spPr>
        <p:txBody>
          <a:bodyPr/>
          <a:lstStyle/>
          <a:p>
            <a:pPr lvl="0"/>
            <a:endParaRPr lang="en-US" noProof="0"/>
          </a:p>
        </p:txBody>
      </p:sp>
      <p:sp>
        <p:nvSpPr>
          <p:cNvPr id="4" name="Text Placeholder 3"/>
          <p:cNvSpPr>
            <a:spLocks noGrp="1"/>
          </p:cNvSpPr>
          <p:nvPr>
            <p:ph type="body" sz="half" idx="2"/>
          </p:nvPr>
        </p:nvSpPr>
        <p:spPr>
          <a:xfrm>
            <a:off x="5462752" y="1700213"/>
            <a:ext cx="3947790" cy="442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
          <p:cNvSpPr>
            <a:spLocks noGrp="1" noChangeArrowheads="1"/>
          </p:cNvSpPr>
          <p:nvPr>
            <p:ph type="sldNum" sz="quarter" idx="11"/>
          </p:nvPr>
        </p:nvSpPr>
        <p:spPr>
          <a:xfrm>
            <a:off x="7099300" y="6356350"/>
            <a:ext cx="2311400" cy="365125"/>
          </a:xfrm>
          <a:prstGeom prst="rect">
            <a:avLst/>
          </a:prstGeom>
        </p:spPr>
        <p:txBody>
          <a:bodyPr/>
          <a:lstStyle>
            <a:lvl1pPr algn="r">
              <a:defRPr sz="1200"/>
            </a:lvl1pPr>
          </a:lstStyle>
          <a:p>
            <a:pPr>
              <a:defRPr/>
            </a:pPr>
            <a:fld id="{951E294F-72DE-41A5-9F6B-C472FF37EFDE}" type="slidenum">
              <a:rPr lang="id-ID" smtClean="0"/>
              <a:pPr>
                <a:defRPr/>
              </a:pPr>
              <a:t>‹#›</a:t>
            </a:fld>
            <a:endParaRPr lang="id-ID"/>
          </a:p>
        </p:txBody>
      </p:sp>
      <p:sp>
        <p:nvSpPr>
          <p:cNvPr id="7" name="Footer Placeholder 24">
            <a:extLst>
              <a:ext uri="{FF2B5EF4-FFF2-40B4-BE49-F238E27FC236}">
                <a16:creationId xmlns:a16="http://schemas.microsoft.com/office/drawing/2014/main" id="{FA137E74-AD0F-4AAB-8B1B-43375DF53AAB}"/>
              </a:ext>
            </a:extLst>
          </p:cNvPr>
          <p:cNvSpPr>
            <a:spLocks noGrp="1"/>
          </p:cNvSpPr>
          <p:nvPr>
            <p:ph type="ftr" sz="quarter" idx="3"/>
          </p:nvPr>
        </p:nvSpPr>
        <p:spPr>
          <a:xfrm>
            <a:off x="269624" y="6538278"/>
            <a:ext cx="5474970" cy="366397"/>
          </a:xfrm>
          <a:prstGeom prst="rect">
            <a:avLst/>
          </a:prstGeom>
        </p:spPr>
        <p:txBody>
          <a:bodyPr/>
          <a:lstStyle>
            <a:lvl1pPr>
              <a:defRPr/>
            </a:lvl1pPr>
          </a:lstStyle>
          <a:p>
            <a:r>
              <a:rPr lang="pt-BR" sz="1200" dirty="0"/>
              <a:t>IQA IATF 16949 1/Rev 04 © Copyright Sentral Sistem, Mar 2019</a:t>
            </a:r>
            <a:endParaRPr lang="en-US" sz="1200" dirty="0"/>
          </a:p>
        </p:txBody>
      </p:sp>
    </p:spTree>
    <p:extLst>
      <p:ext uri="{BB962C8B-B14F-4D97-AF65-F5344CB8AC3E}">
        <p14:creationId xmlns:p14="http://schemas.microsoft.com/office/powerpoint/2010/main" val="550416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33413" y="222250"/>
            <a:ext cx="8915400" cy="1143000"/>
          </a:xfrm>
        </p:spPr>
        <p:txBody>
          <a:bodyPr/>
          <a:lstStyle/>
          <a:p>
            <a:r>
              <a:rPr lang="en-US"/>
              <a:t>Click to edit Master title style</a:t>
            </a:r>
            <a:endParaRPr lang="id-ID"/>
          </a:p>
        </p:txBody>
      </p:sp>
      <p:sp>
        <p:nvSpPr>
          <p:cNvPr id="3" name="Text Placeholder 2"/>
          <p:cNvSpPr>
            <a:spLocks noGrp="1"/>
          </p:cNvSpPr>
          <p:nvPr>
            <p:ph type="body" sz="half" idx="1"/>
          </p:nvPr>
        </p:nvSpPr>
        <p:spPr>
          <a:xfrm>
            <a:off x="633413" y="1547813"/>
            <a:ext cx="4381501"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lipArt Placeholder 3"/>
          <p:cNvSpPr>
            <a:spLocks noGrp="1"/>
          </p:cNvSpPr>
          <p:nvPr>
            <p:ph type="clipArt" sz="half" idx="2"/>
          </p:nvPr>
        </p:nvSpPr>
        <p:spPr>
          <a:xfrm>
            <a:off x="5167312" y="1547813"/>
            <a:ext cx="4381501" cy="4525962"/>
          </a:xfrm>
        </p:spPr>
        <p:txBody>
          <a:bodyPr/>
          <a:lstStyle/>
          <a:p>
            <a:pPr lvl="0"/>
            <a:endParaRPr lang="id-ID" noProof="0"/>
          </a:p>
        </p:txBody>
      </p:sp>
      <p:sp>
        <p:nvSpPr>
          <p:cNvPr id="7" name="Slide Number Placeholder 6"/>
          <p:cNvSpPr>
            <a:spLocks noGrp="1" noChangeArrowheads="1"/>
          </p:cNvSpPr>
          <p:nvPr>
            <p:ph type="sldNum" sz="quarter" idx="12"/>
          </p:nvPr>
        </p:nvSpPr>
        <p:spPr>
          <a:xfrm>
            <a:off x="6996113" y="6356362"/>
            <a:ext cx="2228850" cy="365125"/>
          </a:xfrm>
          <a:prstGeom prst="rect">
            <a:avLst/>
          </a:prstGeom>
        </p:spPr>
        <p:txBody>
          <a:bodyPr/>
          <a:lstStyle>
            <a:lvl1pPr>
              <a:defRPr/>
            </a:lvl1pPr>
          </a:lstStyle>
          <a:p>
            <a:pPr>
              <a:defRPr/>
            </a:pPr>
            <a:fld id="{25E94571-1640-44AC-9656-2E126A36BEA6}" type="slidenum">
              <a:rPr lang="en-US"/>
              <a:pPr>
                <a:defRPr/>
              </a:pPr>
              <a:t>‹#›</a:t>
            </a:fld>
            <a:endParaRPr lang="en-US"/>
          </a:p>
        </p:txBody>
      </p:sp>
      <p:sp>
        <p:nvSpPr>
          <p:cNvPr id="6" name="Footer Placeholder 24">
            <a:extLst>
              <a:ext uri="{FF2B5EF4-FFF2-40B4-BE49-F238E27FC236}">
                <a16:creationId xmlns:a16="http://schemas.microsoft.com/office/drawing/2014/main" id="{0E3EAC1C-31C8-4501-8DDE-1B7CB5F41213}"/>
              </a:ext>
            </a:extLst>
          </p:cNvPr>
          <p:cNvSpPr>
            <a:spLocks noGrp="1"/>
          </p:cNvSpPr>
          <p:nvPr>
            <p:ph type="ftr" sz="quarter" idx="3"/>
          </p:nvPr>
        </p:nvSpPr>
        <p:spPr>
          <a:xfrm>
            <a:off x="272480" y="6452551"/>
            <a:ext cx="5474970" cy="366397"/>
          </a:xfrm>
          <a:prstGeom prst="rect">
            <a:avLst/>
          </a:prstGeom>
        </p:spPr>
        <p:txBody>
          <a:bodyPr/>
          <a:lstStyle>
            <a:lvl1pPr>
              <a:defRPr/>
            </a:lvl1pPr>
          </a:lstStyle>
          <a:p>
            <a:r>
              <a:rPr lang="pt-BR" dirty="0"/>
              <a:t>IQA IATF 16949 1/Rev 04 © Copyright Sentral Sistem, Mar 2019</a:t>
            </a:r>
            <a:endParaRPr lang="en-US" dirty="0"/>
          </a:p>
        </p:txBody>
      </p:sp>
    </p:spTree>
    <p:extLst>
      <p:ext uri="{BB962C8B-B14F-4D97-AF65-F5344CB8AC3E}">
        <p14:creationId xmlns:p14="http://schemas.microsoft.com/office/powerpoint/2010/main" val="87164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7F80271C-A55E-42B4-8756-212E1BD26ED9}" type="slidenum">
              <a:rPr lang="en-US" smtClean="0"/>
              <a:pPr>
                <a:defRPr/>
              </a:pPr>
              <a:t>‹#›</a:t>
            </a:fld>
            <a:endParaRPr lang="en-US"/>
          </a:p>
        </p:txBody>
      </p:sp>
      <p:sp>
        <p:nvSpPr>
          <p:cNvPr id="6" name="Footer Placeholder 24"/>
          <p:cNvSpPr>
            <a:spLocks noGrp="1"/>
          </p:cNvSpPr>
          <p:nvPr>
            <p:ph type="ftr" sz="quarter" idx="3"/>
          </p:nvPr>
        </p:nvSpPr>
        <p:spPr>
          <a:xfrm>
            <a:off x="269624" y="6538278"/>
            <a:ext cx="5474970" cy="366397"/>
          </a:xfrm>
          <a:prstGeom prst="rect">
            <a:avLst/>
          </a:prstGeom>
        </p:spPr>
        <p:txBody>
          <a:bodyPr/>
          <a:lstStyle>
            <a:lvl1pPr>
              <a:defRPr/>
            </a:lvl1pPr>
          </a:lstStyle>
          <a:p>
            <a:r>
              <a:rPr lang="pt-BR" sz="1200" dirty="0"/>
              <a:t>IQA IATF 16949 1/Rev 04 © Copyright Sentral Sistem, Mar 2019</a:t>
            </a:r>
            <a:endParaRPr lang="en-US" sz="1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7F80271C-A55E-42B4-8756-212E1BD26ED9}" type="slidenum">
              <a:rPr lang="en-US" smtClean="0"/>
              <a:pPr>
                <a:defRPr/>
              </a:pPr>
              <a:t>‹#›</a:t>
            </a:fld>
            <a:endParaRPr lang="en-US"/>
          </a:p>
        </p:txBody>
      </p:sp>
      <p:sp>
        <p:nvSpPr>
          <p:cNvPr id="6" name="Footer Placeholder 24"/>
          <p:cNvSpPr>
            <a:spLocks noGrp="1"/>
          </p:cNvSpPr>
          <p:nvPr>
            <p:ph type="ftr" sz="quarter" idx="3"/>
          </p:nvPr>
        </p:nvSpPr>
        <p:spPr>
          <a:xfrm>
            <a:off x="269624" y="6538278"/>
            <a:ext cx="5474970" cy="366397"/>
          </a:xfrm>
          <a:prstGeom prst="rect">
            <a:avLst/>
          </a:prstGeom>
        </p:spPr>
        <p:txBody>
          <a:bodyPr/>
          <a:lstStyle>
            <a:lvl1pPr>
              <a:defRPr/>
            </a:lvl1pPr>
          </a:lstStyle>
          <a:p>
            <a:r>
              <a:rPr lang="pt-BR" sz="1200" dirty="0"/>
              <a:t>IQA IATF 16949 1/Rev 04 © Copyright Sentral Sistem, Mar 2019</a:t>
            </a:r>
            <a:endParaRPr lang="en-US" sz="1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7F80271C-A55E-42B4-8756-212E1BD26ED9}" type="slidenum">
              <a:rPr lang="en-US" smtClean="0"/>
              <a:pPr>
                <a:defRPr/>
              </a:pPr>
              <a:t>‹#›</a:t>
            </a:fld>
            <a:endParaRPr lang="en-US"/>
          </a:p>
        </p:txBody>
      </p:sp>
      <p:sp>
        <p:nvSpPr>
          <p:cNvPr id="6" name="Footer Placeholder 24"/>
          <p:cNvSpPr>
            <a:spLocks noGrp="1"/>
          </p:cNvSpPr>
          <p:nvPr>
            <p:ph type="ftr" sz="quarter" idx="3"/>
          </p:nvPr>
        </p:nvSpPr>
        <p:spPr>
          <a:xfrm>
            <a:off x="269624" y="6538278"/>
            <a:ext cx="5474970" cy="366397"/>
          </a:xfrm>
          <a:prstGeom prst="rect">
            <a:avLst/>
          </a:prstGeom>
        </p:spPr>
        <p:txBody>
          <a:bodyPr/>
          <a:lstStyle>
            <a:lvl1pPr>
              <a:defRPr/>
            </a:lvl1pPr>
          </a:lstStyle>
          <a:p>
            <a:r>
              <a:rPr lang="pt-BR" sz="1200" dirty="0"/>
              <a:t>IQA IATF 16949 1/Rev 04 © Copyright Sentral Sistem, Mar 2019</a:t>
            </a:r>
            <a:endParaRPr lang="en-US" sz="1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6479658B-7F9C-4333-9499-869B8642C574}" type="slidenum">
              <a:rPr lang="en-US" smtClean="0"/>
              <a:pPr>
                <a:defRPr/>
              </a:pPr>
              <a:t>‹#›</a:t>
            </a:fld>
            <a:endParaRPr lang="en-US"/>
          </a:p>
        </p:txBody>
      </p:sp>
      <p:sp>
        <p:nvSpPr>
          <p:cNvPr id="7" name="Footer Placeholder 24"/>
          <p:cNvSpPr>
            <a:spLocks noGrp="1"/>
          </p:cNvSpPr>
          <p:nvPr>
            <p:ph type="ftr" sz="quarter" idx="3"/>
          </p:nvPr>
        </p:nvSpPr>
        <p:spPr>
          <a:xfrm>
            <a:off x="269624" y="6538278"/>
            <a:ext cx="5474970" cy="366397"/>
          </a:xfrm>
          <a:prstGeom prst="rect">
            <a:avLst/>
          </a:prstGeom>
        </p:spPr>
        <p:txBody>
          <a:bodyPr/>
          <a:lstStyle>
            <a:lvl1pPr>
              <a:defRPr/>
            </a:lvl1pPr>
          </a:lstStyle>
          <a:p>
            <a:r>
              <a:rPr lang="pt-BR" sz="1200" dirty="0"/>
              <a:t>IQA IATF 16949 1/Rev 04 © Copyright Sentral Sistem, Mar 2019</a:t>
            </a:r>
            <a:endParaRPr lang="en-US" sz="1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15"/>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95300" y="6356352"/>
            <a:ext cx="23114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3234A4F0-2A49-4593-9B8A-C1D4D2ADF6A9}" type="slidenum">
              <a:rPr lang="en-US" smtClean="0"/>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6575"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48300"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95300" y="6356352"/>
            <a:ext cx="23114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4CB15F9C-59B7-428D-B194-A4776FBF064C}" type="slidenum">
              <a:rPr lang="en-US" smtClean="0"/>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95300" y="6356352"/>
            <a:ext cx="23114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7099300" y="6356352"/>
            <a:ext cx="2311400" cy="365125"/>
          </a:xfrm>
          <a:prstGeom prst="rect">
            <a:avLst/>
          </a:prstGeom>
        </p:spPr>
        <p:txBody>
          <a:bodyPr/>
          <a:lstStyle>
            <a:lvl1pPr algn="r">
              <a:defRPr sz="1200"/>
            </a:lvl1pPr>
          </a:lstStyle>
          <a:p>
            <a:pPr>
              <a:defRPr/>
            </a:pPr>
            <a:fld id="{91758290-87E0-43AA-AEEF-3AFCC8202758}" type="slidenum">
              <a:rPr lang="en-US" smtClean="0"/>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11"/>
          </p:nvPr>
        </p:nvSpPr>
        <p:spPr>
          <a:xfrm>
            <a:off x="7099300" y="6356352"/>
            <a:ext cx="2311400" cy="365125"/>
          </a:xfrm>
          <a:prstGeom prst="rect">
            <a:avLst/>
          </a:prstGeom>
        </p:spPr>
        <p:txBody>
          <a:bodyPr/>
          <a:lstStyle>
            <a:lvl1pPr algn="r">
              <a:defRPr sz="1200"/>
            </a:lvl1pPr>
          </a:lstStyle>
          <a:p>
            <a:pPr>
              <a:defRPr/>
            </a:pPr>
            <a:fld id="{3DF7E4F2-D9F4-4366-9A4C-D2FEC8F07E71}" type="slidenum">
              <a:rPr lang="en-US" smtClean="0"/>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95300" y="274638"/>
            <a:ext cx="8915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95300" y="1600202"/>
            <a:ext cx="8915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4"/>
          <p:cNvSpPr>
            <a:spLocks noGrp="1"/>
          </p:cNvSpPr>
          <p:nvPr>
            <p:ph type="ftr" sz="quarter" idx="3"/>
          </p:nvPr>
        </p:nvSpPr>
        <p:spPr>
          <a:xfrm>
            <a:off x="269624" y="6538278"/>
            <a:ext cx="5474970" cy="366397"/>
          </a:xfrm>
          <a:prstGeom prst="rect">
            <a:avLst/>
          </a:prstGeom>
        </p:spPr>
        <p:txBody>
          <a:bodyPr/>
          <a:lstStyle>
            <a:lvl1pPr>
              <a:defRPr sz="1050"/>
            </a:lvl1pPr>
          </a:lstStyle>
          <a:p>
            <a:r>
              <a:rPr lang="pt-BR"/>
              <a:t>IQA IATF 16949 1/Rev 04 © Copyright Sentral Sistem, Mar 2019</a:t>
            </a:r>
            <a:endParaRPr lang="en-US" dirty="0"/>
          </a:p>
        </p:txBody>
      </p:sp>
    </p:spTree>
  </p:cSld>
  <p:clrMap bg1="lt1" tx1="dk1" bg2="lt2" tx2="dk2" accent1="accent1" accent2="accent2" accent3="accent3" accent4="accent4" accent5="accent5" accent6="accent6" hlink="hlink" folHlink="folHlink"/>
  <p:sldLayoutIdLst>
    <p:sldLayoutId id="2147484063" r:id="rId1"/>
    <p:sldLayoutId id="2147484074" r:id="rId2"/>
    <p:sldLayoutId id="2147484075" r:id="rId3"/>
    <p:sldLayoutId id="2147484076" r:id="rId4"/>
    <p:sldLayoutId id="2147484064" r:id="rId5"/>
    <p:sldLayoutId id="2147484065" r:id="rId6"/>
    <p:sldLayoutId id="2147484066" r:id="rId7"/>
    <p:sldLayoutId id="2147484067" r:id="rId8"/>
    <p:sldLayoutId id="2147484073" r:id="rId9"/>
    <p:sldLayoutId id="2147484068" r:id="rId10"/>
    <p:sldLayoutId id="2147484078" r:id="rId11"/>
    <p:sldLayoutId id="2147484079" r:id="rId12"/>
    <p:sldLayoutId id="2147484080" r:id="rId13"/>
    <p:sldLayoutId id="2147484081" r:id="rId14"/>
    <p:sldLayoutId id="2147484083" r:id="rId15"/>
    <p:sldLayoutId id="2147484084" r:id="rId16"/>
    <p:sldLayoutId id="2147484085" r:id="rId17"/>
    <p:sldLayoutId id="2147484107" r:id="rId18"/>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2.jpe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2.emf"/><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12.xml"/><Relationship Id="rId4" Type="http://schemas.openxmlformats.org/officeDocument/2006/relationships/image" Target="../media/image4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44.emf"/></Relationships>
</file>

<file path=ppt/slides/_rels/slide5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5.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1.jpeg"/></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52.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2.xml"/><Relationship Id="rId5" Type="http://schemas.openxmlformats.org/officeDocument/2006/relationships/image" Target="../media/image61.jpeg"/><Relationship Id="rId4" Type="http://schemas.openxmlformats.org/officeDocument/2006/relationships/image" Target="../media/image60.jpeg"/></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6.gif"/><Relationship Id="rId1" Type="http://schemas.openxmlformats.org/officeDocument/2006/relationships/slideLayout" Target="../slideLayouts/slideLayout15.xml"/><Relationship Id="rId4" Type="http://schemas.openxmlformats.org/officeDocument/2006/relationships/image" Target="../media/image67.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74.jpeg"/></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310190" cy="6887496"/>
          </a:xfrm>
          <a:custGeom>
            <a:avLst/>
            <a:gdLst>
              <a:gd name="connsiteX0" fmla="*/ 0 w 5310190"/>
              <a:gd name="connsiteY0" fmla="*/ 0 h 6858000"/>
              <a:gd name="connsiteX1" fmla="*/ 5310190 w 5310190"/>
              <a:gd name="connsiteY1" fmla="*/ 0 h 6858000"/>
              <a:gd name="connsiteX2" fmla="*/ 5310190 w 5310190"/>
              <a:gd name="connsiteY2" fmla="*/ 6858000 h 6858000"/>
              <a:gd name="connsiteX3" fmla="*/ 0 w 5310190"/>
              <a:gd name="connsiteY3" fmla="*/ 6858000 h 6858000"/>
              <a:gd name="connsiteX4" fmla="*/ 0 w 5310190"/>
              <a:gd name="connsiteY4" fmla="*/ 0 h 6858000"/>
              <a:gd name="connsiteX0" fmla="*/ 0 w 5310190"/>
              <a:gd name="connsiteY0" fmla="*/ 0 h 6887496"/>
              <a:gd name="connsiteX1" fmla="*/ 5310190 w 5310190"/>
              <a:gd name="connsiteY1" fmla="*/ 0 h 6887496"/>
              <a:gd name="connsiteX2" fmla="*/ 2743971 w 5310190"/>
              <a:gd name="connsiteY2" fmla="*/ 6887496 h 6887496"/>
              <a:gd name="connsiteX3" fmla="*/ 0 w 5310190"/>
              <a:gd name="connsiteY3" fmla="*/ 6858000 h 6887496"/>
              <a:gd name="connsiteX4" fmla="*/ 0 w 5310190"/>
              <a:gd name="connsiteY4" fmla="*/ 0 h 688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0190" h="6887496">
                <a:moveTo>
                  <a:pt x="0" y="0"/>
                </a:moveTo>
                <a:lnTo>
                  <a:pt x="5310190" y="0"/>
                </a:lnTo>
                <a:lnTo>
                  <a:pt x="2743971" y="6887496"/>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754002" y="3321689"/>
            <a:ext cx="2123338" cy="707886"/>
          </a:xfrm>
          <a:prstGeom prst="rect">
            <a:avLst/>
          </a:prstGeom>
        </p:spPr>
        <p:txBody>
          <a:bodyPr wrap="none">
            <a:spAutoFit/>
          </a:bodyPr>
          <a:lstStyle/>
          <a:p>
            <a:r>
              <a:rPr lang="en-US" sz="4000" b="1" dirty="0">
                <a:solidFill>
                  <a:schemeClr val="accent6">
                    <a:lumMod val="75000"/>
                  </a:schemeClr>
                </a:solidFill>
                <a:effectLst>
                  <a:outerShdw blurRad="38100" dist="38100" dir="2700000" algn="tl">
                    <a:srgbClr val="000000">
                      <a:alpha val="43137"/>
                    </a:srgbClr>
                  </a:outerShdw>
                </a:effectLst>
                <a:latin typeface="+mn-lt"/>
                <a:ea typeface="Arial Unicode MS" pitchFamily="34" charset="-128"/>
                <a:cs typeface="Arial Unicode MS" pitchFamily="34" charset="-128"/>
              </a:rPr>
              <a:t>QUALITY</a:t>
            </a:r>
            <a:r>
              <a:rPr lang="en-US" sz="2800" b="1" dirty="0">
                <a:solidFill>
                  <a:schemeClr val="accent6">
                    <a:lumMod val="75000"/>
                  </a:schemeClr>
                </a:solidFill>
                <a:effectLst>
                  <a:outerShdw blurRad="38100" dist="38100" dir="2700000" algn="tl">
                    <a:srgbClr val="000000">
                      <a:alpha val="43137"/>
                    </a:srgbClr>
                  </a:outerShdw>
                </a:effectLst>
                <a:latin typeface="+mn-lt"/>
                <a:ea typeface="Arial Unicode MS" pitchFamily="34" charset="-128"/>
                <a:cs typeface="Arial Unicode MS" pitchFamily="34" charset="-128"/>
              </a:rPr>
              <a:t> </a:t>
            </a:r>
            <a:endParaRPr lang="en-US" sz="2800" b="1" dirty="0">
              <a:solidFill>
                <a:schemeClr val="accent6">
                  <a:lumMod val="75000"/>
                </a:schemeClr>
              </a:solidFill>
              <a:latin typeface="+mn-lt"/>
            </a:endParaRPr>
          </a:p>
        </p:txBody>
      </p:sp>
      <p:sp>
        <p:nvSpPr>
          <p:cNvPr id="4098" name="Rectangle 2"/>
          <p:cNvSpPr>
            <a:spLocks noGrp="1" noChangeArrowheads="1"/>
          </p:cNvSpPr>
          <p:nvPr>
            <p:ph type="ctrTitle"/>
          </p:nvPr>
        </p:nvSpPr>
        <p:spPr>
          <a:xfrm>
            <a:off x="6364705" y="2780928"/>
            <a:ext cx="3156220" cy="1285885"/>
          </a:xfrm>
        </p:spPr>
        <p:txBody>
          <a:bodyPr/>
          <a:lstStyle/>
          <a:p>
            <a:pPr algn="r" eaLnBrk="1" hangingPunct="1"/>
            <a:r>
              <a:rPr lang="en-US" sz="8800" dirty="0">
                <a:solidFill>
                  <a:srgbClr val="C00000"/>
                </a:solidFill>
                <a:effectLst>
                  <a:outerShdw blurRad="38100" dist="38100" dir="2700000" algn="tl">
                    <a:srgbClr val="000000">
                      <a:alpha val="43137"/>
                    </a:srgbClr>
                  </a:outerShdw>
                </a:effectLst>
                <a:latin typeface="Impact" panose="020B0806030902050204" pitchFamily="34" charset="0"/>
                <a:ea typeface="Arial Unicode MS" pitchFamily="34" charset="-128"/>
                <a:cs typeface="Arial Unicode MS" pitchFamily="34" charset="-128"/>
              </a:rPr>
              <a:t>AUDIT</a:t>
            </a:r>
            <a:endParaRPr lang="id-ID" sz="8000" dirty="0">
              <a:solidFill>
                <a:srgbClr val="C00000"/>
              </a:solidFill>
              <a:effectLst>
                <a:outerShdw blurRad="38100" dist="38100" dir="2700000" algn="tl">
                  <a:srgbClr val="000000">
                    <a:alpha val="43137"/>
                  </a:srgbClr>
                </a:outerShdw>
              </a:effectLst>
              <a:latin typeface="Impact" panose="020B0806030902050204" pitchFamily="34" charset="0"/>
              <a:ea typeface="Arial Unicode MS" pitchFamily="34" charset="-128"/>
              <a:cs typeface="Arial Unicode MS" pitchFamily="34" charset="-128"/>
            </a:endParaRPr>
          </a:p>
        </p:txBody>
      </p:sp>
      <p:sp>
        <p:nvSpPr>
          <p:cNvPr id="24" name="Rectangle 2"/>
          <p:cNvSpPr txBox="1">
            <a:spLocks noChangeArrowheads="1"/>
          </p:cNvSpPr>
          <p:nvPr/>
        </p:nvSpPr>
        <p:spPr bwMode="auto">
          <a:xfrm>
            <a:off x="4088905" y="3671785"/>
            <a:ext cx="5372848" cy="12858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en-US" sz="6200" b="1" dirty="0">
                <a:solidFill>
                  <a:schemeClr val="accent1">
                    <a:lumMod val="75000"/>
                  </a:schemeClr>
                </a:solidFill>
                <a:effectLst>
                  <a:outerShdw blurRad="38100" dist="38100" dir="2700000" algn="tl">
                    <a:srgbClr val="000000">
                      <a:alpha val="43137"/>
                    </a:srgbClr>
                  </a:outerShdw>
                </a:effectLst>
                <a:latin typeface="Impact" panose="020B0806030902050204" pitchFamily="34" charset="0"/>
                <a:ea typeface="+mj-ea"/>
                <a:cs typeface="Arial" pitchFamily="34" charset="0"/>
              </a:rPr>
              <a:t>IATF 16949:2016</a:t>
            </a:r>
            <a:r>
              <a:rPr kumimoji="0" lang="en-US" sz="6200" b="1" i="0" u="none" strike="noStrike" kern="1200" cap="none" spc="0" normalizeH="0" baseline="0" noProof="0" dirty="0">
                <a:ln>
                  <a:noFill/>
                </a:ln>
                <a:solidFill>
                  <a:schemeClr val="accent1">
                    <a:lumMod val="75000"/>
                  </a:schemeClr>
                </a:solidFill>
                <a:effectLst>
                  <a:outerShdw blurRad="38100" dist="38100" dir="2700000" algn="tl">
                    <a:srgbClr val="000000">
                      <a:alpha val="43137"/>
                    </a:srgbClr>
                  </a:outerShdw>
                </a:effectLst>
                <a:uLnTx/>
                <a:uFillTx/>
                <a:latin typeface="Impact" panose="020B0806030902050204" pitchFamily="34" charset="0"/>
                <a:ea typeface="+mj-ea"/>
                <a:cs typeface="Arial" pitchFamily="34" charset="0"/>
              </a:rPr>
              <a:t> </a:t>
            </a:r>
            <a:endParaRPr kumimoji="0" lang="id-ID" sz="6200" b="1" i="0" u="none" strike="noStrike" kern="1200" cap="none" spc="0" normalizeH="0" baseline="0" noProof="0" dirty="0">
              <a:ln>
                <a:noFill/>
              </a:ln>
              <a:solidFill>
                <a:schemeClr val="accent1">
                  <a:lumMod val="75000"/>
                </a:schemeClr>
              </a:solidFill>
              <a:effectLst>
                <a:outerShdw blurRad="38100" dist="38100" dir="2700000" algn="tl">
                  <a:srgbClr val="000000">
                    <a:alpha val="43137"/>
                  </a:srgbClr>
                </a:outerShdw>
              </a:effectLst>
              <a:uLnTx/>
              <a:uFillTx/>
              <a:latin typeface="Impact" panose="020B0806030902050204" pitchFamily="34" charset="0"/>
              <a:ea typeface="+mj-ea"/>
              <a:cs typeface="Arial" pitchFamily="34" charset="0"/>
            </a:endParaRPr>
          </a:p>
        </p:txBody>
      </p:sp>
      <p:sp>
        <p:nvSpPr>
          <p:cNvPr id="4" name="Rectangle 3"/>
          <p:cNvSpPr/>
          <p:nvPr/>
        </p:nvSpPr>
        <p:spPr>
          <a:xfrm>
            <a:off x="5019020" y="3090856"/>
            <a:ext cx="1820563" cy="461665"/>
          </a:xfrm>
          <a:prstGeom prst="rect">
            <a:avLst/>
          </a:prstGeom>
        </p:spPr>
        <p:txBody>
          <a:bodyPr wrap="none">
            <a:spAutoFit/>
          </a:bodyPr>
          <a:lstStyle/>
          <a:p>
            <a:r>
              <a:rPr lang="en-US" sz="2400" b="1" dirty="0">
                <a:solidFill>
                  <a:schemeClr val="accent6">
                    <a:lumMod val="75000"/>
                  </a:schemeClr>
                </a:solidFill>
                <a:effectLst>
                  <a:outerShdw blurRad="38100" dist="38100" dir="2700000" algn="tl">
                    <a:srgbClr val="000000">
                      <a:alpha val="43137"/>
                    </a:srgbClr>
                  </a:outerShdw>
                </a:effectLst>
                <a:ea typeface="Arial Unicode MS" pitchFamily="34" charset="-128"/>
                <a:cs typeface="Arial Unicode MS" pitchFamily="34" charset="-128"/>
              </a:rPr>
              <a:t>INTERNAL </a:t>
            </a:r>
            <a:endParaRPr lang="en-US" sz="2400" dirty="0">
              <a:solidFill>
                <a:schemeClr val="accent6">
                  <a:lumMod val="75000"/>
                </a:schemeClr>
              </a:solidFill>
            </a:endParaRPr>
          </a:p>
        </p:txBody>
      </p:sp>
      <p:cxnSp>
        <p:nvCxnSpPr>
          <p:cNvPr id="6" name="Straight Connector 5"/>
          <p:cNvCxnSpPr/>
          <p:nvPr/>
        </p:nvCxnSpPr>
        <p:spPr>
          <a:xfrm flipH="1">
            <a:off x="4016896" y="4895921"/>
            <a:ext cx="537284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flipH="1">
            <a:off x="2654732" y="0"/>
            <a:ext cx="2514292"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2770" name="Picture 2" descr="https://wellnesscorp.files.wordpress.com/2013/10/internal-audit.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758" b="89844" l="0" r="97605">
                        <a14:foregroundMark x1="8683" y1="31641" x2="8683" y2="31641"/>
                      </a14:backgroundRemoval>
                    </a14:imgEffect>
                  </a14:imgLayer>
                </a14:imgProps>
              </a:ext>
              <a:ext uri="{28A0092B-C50C-407E-A947-70E740481C1C}">
                <a14:useLocalDpi xmlns:a14="http://schemas.microsoft.com/office/drawing/2010/main" val="0"/>
              </a:ext>
            </a:extLst>
          </a:blip>
          <a:srcRect l="6497" t="1643" r="3417" b="6288"/>
          <a:stretch/>
        </p:blipFill>
        <p:spPr bwMode="auto">
          <a:xfrm>
            <a:off x="95216" y="285728"/>
            <a:ext cx="4012673" cy="62865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200237" y="5649809"/>
            <a:ext cx="5124768" cy="738664"/>
          </a:xfrm>
          <a:prstGeom prst="rect">
            <a:avLst/>
          </a:prstGeom>
        </p:spPr>
        <p:txBody>
          <a:bodyPr wrap="square">
            <a:spAutoFit/>
          </a:bodyPr>
          <a:lstStyle/>
          <a:p>
            <a:pPr algn="r">
              <a:spcBef>
                <a:spcPct val="50000"/>
              </a:spcBef>
              <a:buClr>
                <a:schemeClr val="accent2"/>
              </a:buClr>
              <a:buFont typeface="Wingdings" pitchFamily="2" charset="2"/>
              <a:buNone/>
            </a:pPr>
            <a:r>
              <a:rPr lang="en-US" sz="1400" dirty="0" err="1">
                <a:latin typeface="+mn-lt"/>
              </a:rPr>
              <a:t>Pengujian</a:t>
            </a:r>
            <a:r>
              <a:rPr lang="en-US" sz="1400" dirty="0">
                <a:latin typeface="+mn-lt"/>
              </a:rPr>
              <a:t> </a:t>
            </a:r>
            <a:r>
              <a:rPr lang="en-US" sz="1400" dirty="0" err="1">
                <a:latin typeface="+mn-lt"/>
              </a:rPr>
              <a:t>sistimatis</a:t>
            </a:r>
            <a:r>
              <a:rPr lang="en-US" sz="1400" dirty="0">
                <a:latin typeface="+mn-lt"/>
              </a:rPr>
              <a:t>, </a:t>
            </a:r>
            <a:r>
              <a:rPr lang="en-US" sz="1400" dirty="0" err="1">
                <a:latin typeface="+mn-lt"/>
              </a:rPr>
              <a:t>mandiri</a:t>
            </a:r>
            <a:r>
              <a:rPr lang="en-US" sz="1400" dirty="0">
                <a:latin typeface="+mn-lt"/>
              </a:rPr>
              <a:t> </a:t>
            </a:r>
            <a:r>
              <a:rPr lang="en-US" sz="1400" dirty="0" err="1">
                <a:latin typeface="+mn-lt"/>
              </a:rPr>
              <a:t>dan</a:t>
            </a:r>
            <a:r>
              <a:rPr lang="en-US" sz="1400" dirty="0">
                <a:latin typeface="+mn-lt"/>
              </a:rPr>
              <a:t> </a:t>
            </a:r>
            <a:r>
              <a:rPr lang="en-US" sz="1400" dirty="0" err="1">
                <a:latin typeface="+mn-lt"/>
              </a:rPr>
              <a:t>terdokumentasi</a:t>
            </a:r>
            <a:r>
              <a:rPr lang="en-US" sz="1400" dirty="0">
                <a:latin typeface="+mn-lt"/>
              </a:rPr>
              <a:t> </a:t>
            </a:r>
            <a:r>
              <a:rPr lang="en-US" sz="1400" dirty="0" err="1">
                <a:latin typeface="+mn-lt"/>
              </a:rPr>
              <a:t>untuk</a:t>
            </a:r>
            <a:r>
              <a:rPr lang="en-US" sz="1400" dirty="0">
                <a:latin typeface="+mn-lt"/>
              </a:rPr>
              <a:t> </a:t>
            </a:r>
            <a:r>
              <a:rPr lang="en-US" sz="1400" dirty="0" err="1">
                <a:latin typeface="+mn-lt"/>
              </a:rPr>
              <a:t>memperoleh</a:t>
            </a:r>
            <a:r>
              <a:rPr lang="en-US" sz="1400" dirty="0">
                <a:latin typeface="+mn-lt"/>
              </a:rPr>
              <a:t> </a:t>
            </a:r>
            <a:r>
              <a:rPr lang="en-US" sz="1400" i="1" dirty="0" err="1">
                <a:latin typeface="+mn-lt"/>
              </a:rPr>
              <a:t>bukti</a:t>
            </a:r>
            <a:r>
              <a:rPr lang="en-US" sz="1400" i="1" dirty="0">
                <a:latin typeface="+mn-lt"/>
              </a:rPr>
              <a:t> audit</a:t>
            </a:r>
            <a:r>
              <a:rPr lang="en-US" sz="1400" dirty="0">
                <a:latin typeface="+mn-lt"/>
              </a:rPr>
              <a:t> </a:t>
            </a:r>
            <a:r>
              <a:rPr lang="en-US" sz="1400" dirty="0" err="1">
                <a:latin typeface="+mn-lt"/>
              </a:rPr>
              <a:t>dan</a:t>
            </a:r>
            <a:r>
              <a:rPr lang="en-US" sz="1400" dirty="0">
                <a:latin typeface="+mn-lt"/>
              </a:rPr>
              <a:t> </a:t>
            </a:r>
            <a:r>
              <a:rPr lang="en-US" sz="1400" dirty="0" err="1">
                <a:latin typeface="+mn-lt"/>
              </a:rPr>
              <a:t>mengevaluasinya</a:t>
            </a:r>
            <a:r>
              <a:rPr lang="en-US" sz="1400" dirty="0">
                <a:latin typeface="+mn-lt"/>
              </a:rPr>
              <a:t> </a:t>
            </a:r>
            <a:r>
              <a:rPr lang="en-US" sz="1400" dirty="0" err="1">
                <a:latin typeface="+mn-lt"/>
              </a:rPr>
              <a:t>secara</a:t>
            </a:r>
            <a:r>
              <a:rPr lang="en-US" sz="1400" dirty="0">
                <a:latin typeface="+mn-lt"/>
              </a:rPr>
              <a:t> </a:t>
            </a:r>
            <a:r>
              <a:rPr lang="en-US" sz="1400" dirty="0" err="1">
                <a:latin typeface="+mn-lt"/>
              </a:rPr>
              <a:t>obyektif</a:t>
            </a:r>
            <a:r>
              <a:rPr lang="en-US" sz="1400" dirty="0">
                <a:latin typeface="+mn-lt"/>
              </a:rPr>
              <a:t> </a:t>
            </a:r>
            <a:r>
              <a:rPr lang="en-US" sz="1400" dirty="0" err="1">
                <a:latin typeface="+mn-lt"/>
              </a:rPr>
              <a:t>untuk</a:t>
            </a:r>
            <a:r>
              <a:rPr lang="en-US" sz="1400" dirty="0">
                <a:latin typeface="+mn-lt"/>
              </a:rPr>
              <a:t> </a:t>
            </a:r>
            <a:r>
              <a:rPr lang="en-US" sz="1400" dirty="0" err="1">
                <a:latin typeface="+mn-lt"/>
              </a:rPr>
              <a:t>menentukan</a:t>
            </a:r>
            <a:r>
              <a:rPr lang="en-US" sz="1400" dirty="0">
                <a:latin typeface="+mn-lt"/>
              </a:rPr>
              <a:t> </a:t>
            </a:r>
            <a:r>
              <a:rPr lang="en-US" sz="1400" dirty="0" err="1">
                <a:latin typeface="+mn-lt"/>
              </a:rPr>
              <a:t>sejauh</a:t>
            </a:r>
            <a:r>
              <a:rPr lang="en-US" sz="1400" dirty="0">
                <a:latin typeface="+mn-lt"/>
              </a:rPr>
              <a:t> </a:t>
            </a:r>
            <a:r>
              <a:rPr lang="en-US" sz="1400" dirty="0" err="1">
                <a:latin typeface="+mn-lt"/>
              </a:rPr>
              <a:t>mana</a:t>
            </a:r>
            <a:r>
              <a:rPr lang="en-US" sz="1400" dirty="0">
                <a:latin typeface="+mn-lt"/>
              </a:rPr>
              <a:t> </a:t>
            </a:r>
            <a:r>
              <a:rPr lang="en-US" sz="1400" i="1" dirty="0" err="1">
                <a:latin typeface="+mn-lt"/>
              </a:rPr>
              <a:t>kriteria</a:t>
            </a:r>
            <a:r>
              <a:rPr lang="en-US" sz="1400" i="1" dirty="0">
                <a:latin typeface="+mn-lt"/>
              </a:rPr>
              <a:t> audit</a:t>
            </a:r>
            <a:r>
              <a:rPr lang="en-US" sz="1400" dirty="0">
                <a:latin typeface="+mn-lt"/>
              </a:rPr>
              <a:t> </a:t>
            </a:r>
            <a:r>
              <a:rPr lang="en-US" sz="1400" dirty="0" err="1">
                <a:latin typeface="+mn-lt"/>
              </a:rPr>
              <a:t>dipenuhi</a:t>
            </a:r>
            <a:endParaRPr lang="en-US" sz="1400" i="1" dirty="0">
              <a:latin typeface="+mn-lt"/>
            </a:endParaRPr>
          </a:p>
        </p:txBody>
      </p:sp>
      <p:sp>
        <p:nvSpPr>
          <p:cNvPr id="12" name="Rectangle 11">
            <a:extLst>
              <a:ext uri="{FF2B5EF4-FFF2-40B4-BE49-F238E27FC236}">
                <a16:creationId xmlns:a16="http://schemas.microsoft.com/office/drawing/2014/main" id="{268EA1D7-D08D-4527-A001-31ABD0087A3D}"/>
              </a:ext>
            </a:extLst>
          </p:cNvPr>
          <p:cNvSpPr/>
          <p:nvPr/>
        </p:nvSpPr>
        <p:spPr>
          <a:xfrm>
            <a:off x="4760630" y="4905328"/>
            <a:ext cx="4846198" cy="584775"/>
          </a:xfrm>
          <a:prstGeom prst="rect">
            <a:avLst/>
          </a:prstGeom>
        </p:spPr>
        <p:txBody>
          <a:bodyPr wrap="none">
            <a:spAutoFit/>
          </a:bodyPr>
          <a:lstStyle/>
          <a:p>
            <a:r>
              <a:rPr lang="id-ID" sz="3200" b="1" dirty="0">
                <a:solidFill>
                  <a:srgbClr val="002060"/>
                </a:solidFill>
                <a:effectLst>
                  <a:outerShdw blurRad="38100" dist="38100" dir="2700000" algn="tl">
                    <a:srgbClr val="000000">
                      <a:alpha val="43137"/>
                    </a:srgbClr>
                  </a:outerShdw>
                </a:effectLst>
                <a:latin typeface="+mn-lt"/>
                <a:ea typeface="Arial Unicode MS" pitchFamily="34" charset="-128"/>
                <a:cs typeface="Arial Unicode MS" pitchFamily="34" charset="-128"/>
              </a:rPr>
              <a:t>(Based on ISO 19011:2018)</a:t>
            </a:r>
            <a:r>
              <a:rPr lang="en-US" sz="3200" b="1" dirty="0">
                <a:solidFill>
                  <a:srgbClr val="002060"/>
                </a:solidFill>
                <a:effectLst>
                  <a:outerShdw blurRad="38100" dist="38100" dir="2700000" algn="tl">
                    <a:srgbClr val="000000">
                      <a:alpha val="43137"/>
                    </a:srgbClr>
                  </a:outerShdw>
                </a:effectLst>
                <a:latin typeface="+mn-lt"/>
                <a:ea typeface="Arial Unicode MS" pitchFamily="34" charset="-128"/>
                <a:cs typeface="Arial Unicode MS" pitchFamily="34" charset="-128"/>
              </a:rPr>
              <a:t> </a:t>
            </a:r>
            <a:endParaRPr lang="en-US" sz="3200" b="1" dirty="0">
              <a:solidFill>
                <a:srgbClr val="002060"/>
              </a:solidFill>
              <a:latin typeface="+mn-lt"/>
            </a:endParaRPr>
          </a:p>
        </p:txBody>
      </p:sp>
    </p:spTree>
    <p:extLst>
      <p:ext uri="{BB962C8B-B14F-4D97-AF65-F5344CB8AC3E}">
        <p14:creationId xmlns:p14="http://schemas.microsoft.com/office/powerpoint/2010/main" val="3700220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394518" y="1944755"/>
            <a:ext cx="5435283" cy="3345100"/>
          </a:xfrm>
          <a:prstGeom prst="rect">
            <a:avLst/>
          </a:prstGeom>
          <a:noFill/>
          <a:ln w="9525">
            <a:noFill/>
            <a:miter lim="800000"/>
            <a:headEnd/>
            <a:tailEnd/>
          </a:ln>
          <a:effec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l="37367" t="41649" r="33264" b="10127"/>
          <a:stretch>
            <a:fillRect/>
          </a:stretch>
        </p:blipFill>
        <p:spPr bwMode="auto">
          <a:xfrm>
            <a:off x="228600" y="1792354"/>
            <a:ext cx="4094182" cy="371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143001" y="1332521"/>
            <a:ext cx="22557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ISO 14001, ISO 45001 </a:t>
            </a:r>
          </a:p>
        </p:txBody>
      </p:sp>
      <p:sp>
        <p:nvSpPr>
          <p:cNvPr id="14" name="TextBox 13"/>
          <p:cNvSpPr txBox="1"/>
          <p:nvPr/>
        </p:nvSpPr>
        <p:spPr>
          <a:xfrm>
            <a:off x="6381761" y="1416100"/>
            <a:ext cx="107433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 ISO 9001</a:t>
            </a:r>
          </a:p>
        </p:txBody>
      </p:sp>
      <p:sp>
        <p:nvSpPr>
          <p:cNvPr id="15" name="TextBox 14"/>
          <p:cNvSpPr txBox="1"/>
          <p:nvPr/>
        </p:nvSpPr>
        <p:spPr>
          <a:xfrm>
            <a:off x="800956" y="5734877"/>
            <a:ext cx="8727710" cy="830997"/>
          </a:xfrm>
          <a:prstGeom prst="rect">
            <a:avLst/>
          </a:prstGeom>
          <a:solidFill>
            <a:schemeClr val="bg1">
              <a:lumMod val="85000"/>
            </a:schemeClr>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Organisasi</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ISO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kemudian</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membuat</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High Level Structure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Guidance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untuk</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penyusunan</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Sistem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Manajemen</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24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Apapun</a:t>
            </a:r>
            <a:r>
              <a:rPr kumimoji="0" lang="en-US" sz="24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p:txBody>
      </p:sp>
      <p:sp>
        <p:nvSpPr>
          <p:cNvPr id="11" name="TextBox 10"/>
          <p:cNvSpPr txBox="1"/>
          <p:nvPr/>
        </p:nvSpPr>
        <p:spPr>
          <a:xfrm>
            <a:off x="160402" y="717872"/>
            <a:ext cx="810991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Pasal-pasal</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pada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ISO 9001; ISO 14001; ISO 45001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mengacu</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pada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konsep</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Sistem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Manajemen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yang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memang</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memiliki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kesamaan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6" name="Rectangle 2">
            <a:extLst>
              <a:ext uri="{FF2B5EF4-FFF2-40B4-BE49-F238E27FC236}">
                <a16:creationId xmlns:a16="http://schemas.microsoft.com/office/drawing/2014/main" id="{28D759D7-5D70-4948-94C0-D6581EBB3CC4}"/>
              </a:ext>
            </a:extLst>
          </p:cNvPr>
          <p:cNvSpPr>
            <a:spLocks noGrp="1" noChangeArrowheads="1"/>
          </p:cNvSpPr>
          <p:nvPr>
            <p:ph type="title"/>
          </p:nvPr>
        </p:nvSpPr>
        <p:spPr>
          <a:xfrm>
            <a:off x="306285" y="-169164"/>
            <a:ext cx="5393804" cy="1143000"/>
          </a:xfrm>
        </p:spPr>
        <p:txBody>
          <a:bodyPr>
            <a:normAutofit/>
          </a:bodyPr>
          <a:lstStyle/>
          <a:p>
            <a:pPr algn="l" eaLnBrk="1" hangingPunct="1"/>
            <a:r>
              <a:rPr lang="id-ID" sz="3600" b="1" dirty="0"/>
              <a:t>HIGH LEVEL STRUCTURE</a:t>
            </a:r>
            <a:endParaRPr lang="en-US" sz="3600" b="1" dirty="0"/>
          </a:p>
        </p:txBody>
      </p:sp>
      <p:sp>
        <p:nvSpPr>
          <p:cNvPr id="9" name="Slide Number Placeholder 8"/>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9A5555-501C-4E79-8A2F-2112FC01964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A343727-6DBC-4284-9271-B90B198D72EB}"/>
              </a:ext>
            </a:extLst>
          </p:cNvPr>
          <p:cNvSpPr>
            <a:spLocks noGrp="1"/>
          </p:cNvSpPr>
          <p:nvPr>
            <p:ph type="ftr" sz="quarter" idx="4294967295"/>
          </p:nvPr>
        </p:nvSpPr>
        <p:spPr>
          <a:xfrm>
            <a:off x="0" y="6356350"/>
            <a:ext cx="3343275" cy="365125"/>
          </a:xfrm>
        </p:spPr>
        <p:txBody>
          <a:bodyPr/>
          <a:lstStyle/>
          <a:p>
            <a:r>
              <a:rPr lang="en-US"/>
              <a:t>IQA IATF 16949 1/Rev 04 © Copyright Sentral Sistem, Mar 2019</a:t>
            </a:r>
          </a:p>
        </p:txBody>
      </p:sp>
      <p:sp>
        <p:nvSpPr>
          <p:cNvPr id="17" name="Rectangle 16">
            <a:extLst>
              <a:ext uri="{FF2B5EF4-FFF2-40B4-BE49-F238E27FC236}">
                <a16:creationId xmlns:a16="http://schemas.microsoft.com/office/drawing/2014/main" id="{951516F6-B75B-49BD-B3BC-6D92894CB6BB}"/>
              </a:ext>
            </a:extLst>
          </p:cNvPr>
          <p:cNvSpPr/>
          <p:nvPr/>
        </p:nvSpPr>
        <p:spPr>
          <a:xfrm>
            <a:off x="430068" y="662226"/>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292774"/>
      </p:ext>
    </p:extLst>
  </p:cSld>
  <p:clrMapOvr>
    <a:masterClrMapping/>
  </p:clrMapOvr>
  <p:transition spd="slow">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0" y="0"/>
            <a:ext cx="9906000" cy="1071546"/>
          </a:xfrm>
        </p:spPr>
        <p:style>
          <a:lnRef idx="1">
            <a:schemeClr val="accent1"/>
          </a:lnRef>
          <a:fillRef idx="3">
            <a:schemeClr val="accent1"/>
          </a:fillRef>
          <a:effectRef idx="2">
            <a:schemeClr val="accent1"/>
          </a:effectRef>
          <a:fontRef idx="minor">
            <a:schemeClr val="lt1"/>
          </a:fontRef>
        </p:style>
        <p:txBody>
          <a:bodyPr/>
          <a:lstStyle/>
          <a:p>
            <a:pPr eaLnBrk="1" hangingPunct="1"/>
            <a:r>
              <a:rPr lang="en-US" sz="5400" dirty="0"/>
              <a:t>Workshop : </a:t>
            </a:r>
            <a:r>
              <a:rPr lang="en-US" sz="3200" dirty="0" err="1"/>
              <a:t>Penulisan</a:t>
            </a:r>
            <a:r>
              <a:rPr lang="en-US" sz="3200" dirty="0"/>
              <a:t> </a:t>
            </a:r>
            <a:r>
              <a:rPr lang="en-US" sz="3200" dirty="0" err="1"/>
              <a:t>Temuan</a:t>
            </a:r>
            <a:r>
              <a:rPr lang="en-US" sz="3200" dirty="0"/>
              <a:t> Audit</a:t>
            </a:r>
          </a:p>
        </p:txBody>
      </p:sp>
      <p:sp>
        <p:nvSpPr>
          <p:cNvPr id="87044" name="Rectangle 3"/>
          <p:cNvSpPr>
            <a:spLocks noGrp="1" noChangeArrowheads="1"/>
          </p:cNvSpPr>
          <p:nvPr>
            <p:ph idx="1"/>
          </p:nvPr>
        </p:nvSpPr>
        <p:spPr>
          <a:xfrm>
            <a:off x="565747" y="1490663"/>
            <a:ext cx="8832850" cy="4248150"/>
          </a:xfrm>
        </p:spPr>
        <p:txBody>
          <a:bodyPr>
            <a:normAutofit lnSpcReduction="10000"/>
          </a:bodyPr>
          <a:lstStyle/>
          <a:p>
            <a:pPr algn="just" eaLnBrk="1" hangingPunct="1">
              <a:lnSpc>
                <a:spcPct val="80000"/>
              </a:lnSpc>
            </a:pPr>
            <a:r>
              <a:rPr lang="en-US" altLang="en-US" sz="2200" dirty="0"/>
              <a:t>Perusahaan XYZ </a:t>
            </a:r>
            <a:r>
              <a:rPr lang="en-US" altLang="en-US" sz="2200" dirty="0" err="1"/>
              <a:t>memiliki</a:t>
            </a:r>
            <a:r>
              <a:rPr lang="en-US" altLang="en-US" sz="2200" dirty="0"/>
              <a:t> 3 line </a:t>
            </a:r>
            <a:r>
              <a:rPr lang="en-US" altLang="en-US" sz="2200" dirty="0" err="1"/>
              <a:t>produksi</a:t>
            </a:r>
            <a:r>
              <a:rPr lang="en-US" altLang="en-US" sz="2200" dirty="0"/>
              <a:t> assembling </a:t>
            </a:r>
            <a:r>
              <a:rPr lang="en-US" altLang="en-US" sz="2200" dirty="0" err="1"/>
              <a:t>mesin</a:t>
            </a:r>
            <a:r>
              <a:rPr lang="en-US" altLang="en-US" sz="2200" dirty="0"/>
              <a:t> diesel. </a:t>
            </a:r>
            <a:r>
              <a:rPr lang="en-US" altLang="en-US" sz="2200" dirty="0" err="1"/>
              <a:t>Pada</a:t>
            </a:r>
            <a:r>
              <a:rPr lang="en-US" altLang="en-US" sz="2200" dirty="0"/>
              <a:t> </a:t>
            </a:r>
            <a:r>
              <a:rPr lang="en-US" altLang="en-US" sz="2200" dirty="0" err="1"/>
              <a:t>tiap</a:t>
            </a:r>
            <a:r>
              <a:rPr lang="en-US" altLang="en-US" sz="2200" dirty="0"/>
              <a:t> line </a:t>
            </a:r>
            <a:r>
              <a:rPr lang="en-US" altLang="en-US" sz="2200" dirty="0" err="1"/>
              <a:t>terdapat</a:t>
            </a:r>
            <a:r>
              <a:rPr lang="en-US" altLang="en-US" sz="2200" dirty="0"/>
              <a:t> Torsi meter yang </a:t>
            </a:r>
            <a:r>
              <a:rPr lang="en-US" altLang="en-US" sz="2200" dirty="0" err="1"/>
              <a:t>digunakan</a:t>
            </a:r>
            <a:r>
              <a:rPr lang="en-US" altLang="en-US" sz="2200" dirty="0"/>
              <a:t> </a:t>
            </a:r>
            <a:r>
              <a:rPr lang="en-US" altLang="en-US" sz="2200" dirty="0" err="1"/>
              <a:t>untuk</a:t>
            </a:r>
            <a:r>
              <a:rPr lang="en-US" altLang="en-US" sz="2200" dirty="0"/>
              <a:t> </a:t>
            </a:r>
            <a:r>
              <a:rPr lang="en-US" altLang="en-US" sz="2200" dirty="0" err="1"/>
              <a:t>mengukur</a:t>
            </a:r>
            <a:r>
              <a:rPr lang="en-US" altLang="en-US" sz="2200" dirty="0"/>
              <a:t> </a:t>
            </a:r>
            <a:r>
              <a:rPr lang="en-US" altLang="en-US" sz="2200" dirty="0" err="1"/>
              <a:t>kekencangan</a:t>
            </a:r>
            <a:r>
              <a:rPr lang="en-US" altLang="en-US" sz="2200" dirty="0"/>
              <a:t> </a:t>
            </a:r>
            <a:r>
              <a:rPr lang="en-US" altLang="en-US" sz="2200" dirty="0" err="1"/>
              <a:t>baut</a:t>
            </a:r>
            <a:r>
              <a:rPr lang="en-US" altLang="en-US" sz="2200" dirty="0"/>
              <a:t> </a:t>
            </a:r>
            <a:r>
              <a:rPr lang="en-US" altLang="en-US" sz="2200" dirty="0" err="1"/>
              <a:t>pada</a:t>
            </a:r>
            <a:r>
              <a:rPr lang="en-US" altLang="en-US" sz="2200" dirty="0"/>
              <a:t> </a:t>
            </a:r>
            <a:r>
              <a:rPr lang="en-US" altLang="en-US" sz="2200" dirty="0" err="1"/>
              <a:t>mesin</a:t>
            </a:r>
            <a:r>
              <a:rPr lang="en-US" altLang="en-US" sz="2200" dirty="0"/>
              <a:t>. Di line 1 </a:t>
            </a:r>
            <a:r>
              <a:rPr lang="en-US" altLang="en-US" sz="2200" dirty="0" err="1"/>
              <a:t>terdapat</a:t>
            </a:r>
            <a:r>
              <a:rPr lang="en-US" altLang="en-US" sz="2200" dirty="0"/>
              <a:t> torsi meter </a:t>
            </a:r>
            <a:r>
              <a:rPr lang="en-US" altLang="en-US" sz="2200" dirty="0" err="1"/>
              <a:t>dengan</a:t>
            </a:r>
            <a:r>
              <a:rPr lang="en-US" altLang="en-US" sz="2200" dirty="0"/>
              <a:t> no </a:t>
            </a:r>
            <a:r>
              <a:rPr lang="en-US" altLang="en-US" sz="2200" dirty="0" err="1"/>
              <a:t>seri</a:t>
            </a:r>
            <a:r>
              <a:rPr lang="en-US" altLang="en-US" sz="2200" dirty="0"/>
              <a:t> 123; line 2 </a:t>
            </a:r>
            <a:r>
              <a:rPr lang="en-US" altLang="en-US" sz="2200" dirty="0" err="1"/>
              <a:t>dengan</a:t>
            </a:r>
            <a:r>
              <a:rPr lang="en-US" altLang="en-US" sz="2200" dirty="0"/>
              <a:t> </a:t>
            </a:r>
            <a:r>
              <a:rPr lang="en-US" altLang="en-US" sz="2200" dirty="0" err="1"/>
              <a:t>torsimeter</a:t>
            </a:r>
            <a:r>
              <a:rPr lang="en-US" altLang="en-US" sz="2200" dirty="0"/>
              <a:t> no </a:t>
            </a:r>
            <a:r>
              <a:rPr lang="en-US" altLang="en-US" sz="2200" dirty="0" err="1"/>
              <a:t>seri</a:t>
            </a:r>
            <a:r>
              <a:rPr lang="en-US" altLang="en-US" sz="2200" dirty="0"/>
              <a:t> 456 </a:t>
            </a:r>
            <a:r>
              <a:rPr lang="en-US" altLang="en-US" sz="2200" dirty="0" err="1"/>
              <a:t>dan</a:t>
            </a:r>
            <a:r>
              <a:rPr lang="en-US" altLang="en-US" sz="2200" dirty="0"/>
              <a:t> line 3 </a:t>
            </a:r>
            <a:r>
              <a:rPr lang="en-US" altLang="en-US" sz="2200" dirty="0" err="1"/>
              <a:t>dengan</a:t>
            </a:r>
            <a:r>
              <a:rPr lang="en-US" altLang="en-US" sz="2200" dirty="0"/>
              <a:t> no </a:t>
            </a:r>
            <a:r>
              <a:rPr lang="en-US" altLang="en-US" sz="2200" dirty="0" err="1"/>
              <a:t>seri</a:t>
            </a:r>
            <a:r>
              <a:rPr lang="en-US" altLang="en-US" sz="2200" dirty="0"/>
              <a:t> 789. </a:t>
            </a:r>
            <a:r>
              <a:rPr lang="en-US" altLang="en-US" sz="2200" dirty="0" err="1"/>
              <a:t>Pada</a:t>
            </a:r>
            <a:r>
              <a:rPr lang="en-US" altLang="en-US" sz="2200" dirty="0"/>
              <a:t> </a:t>
            </a:r>
            <a:r>
              <a:rPr lang="en-US" altLang="en-US" sz="2200" dirty="0" err="1"/>
              <a:t>saat</a:t>
            </a:r>
            <a:r>
              <a:rPr lang="en-US" altLang="en-US" sz="2200" dirty="0"/>
              <a:t> </a:t>
            </a:r>
            <a:r>
              <a:rPr lang="en-US" altLang="en-US" sz="2200" dirty="0" err="1"/>
              <a:t>dilakukan</a:t>
            </a:r>
            <a:r>
              <a:rPr lang="en-US" altLang="en-US" sz="2200" dirty="0"/>
              <a:t> audit </a:t>
            </a:r>
            <a:r>
              <a:rPr lang="en-US" altLang="en-US" sz="2200" dirty="0" err="1"/>
              <a:t>lapangan</a:t>
            </a:r>
            <a:r>
              <a:rPr lang="en-US" altLang="en-US" sz="2200" dirty="0"/>
              <a:t>, </a:t>
            </a:r>
            <a:r>
              <a:rPr lang="en-US" altLang="en-US" sz="2200" dirty="0" err="1"/>
              <a:t>ditemukan</a:t>
            </a:r>
            <a:r>
              <a:rPr lang="en-US" altLang="en-US" sz="2200" dirty="0"/>
              <a:t> </a:t>
            </a:r>
            <a:r>
              <a:rPr lang="en-US" altLang="en-US" sz="2200" dirty="0" err="1"/>
              <a:t>torsimeter</a:t>
            </a:r>
            <a:r>
              <a:rPr lang="en-US" altLang="en-US" sz="2200" dirty="0"/>
              <a:t> </a:t>
            </a:r>
            <a:r>
              <a:rPr lang="en-US" altLang="en-US" sz="2200" dirty="0" err="1"/>
              <a:t>pada</a:t>
            </a:r>
            <a:r>
              <a:rPr lang="en-US" altLang="en-US" sz="2200" dirty="0"/>
              <a:t> line 2 masa </a:t>
            </a:r>
            <a:r>
              <a:rPr lang="en-US" altLang="en-US" sz="2200" dirty="0" err="1"/>
              <a:t>kalibrasinya</a:t>
            </a:r>
            <a:r>
              <a:rPr lang="en-US" altLang="en-US" sz="2200" dirty="0"/>
              <a:t> </a:t>
            </a:r>
            <a:r>
              <a:rPr lang="en-US" altLang="en-US" sz="2200" dirty="0" err="1"/>
              <a:t>sudah</a:t>
            </a:r>
            <a:r>
              <a:rPr lang="en-US" altLang="en-US" sz="2200" dirty="0"/>
              <a:t> </a:t>
            </a:r>
            <a:r>
              <a:rPr lang="en-US" altLang="en-US" sz="2200" dirty="0" err="1"/>
              <a:t>terlewati</a:t>
            </a:r>
            <a:r>
              <a:rPr lang="en-US" altLang="en-US" sz="2200" dirty="0"/>
              <a:t>. </a:t>
            </a:r>
          </a:p>
          <a:p>
            <a:pPr algn="just" eaLnBrk="1" hangingPunct="1">
              <a:lnSpc>
                <a:spcPct val="80000"/>
              </a:lnSpc>
            </a:pPr>
            <a:endParaRPr lang="en-US" altLang="en-US" sz="2200" dirty="0"/>
          </a:p>
          <a:p>
            <a:pPr algn="just" eaLnBrk="1" hangingPunct="1">
              <a:lnSpc>
                <a:spcPct val="80000"/>
              </a:lnSpc>
            </a:pPr>
            <a:r>
              <a:rPr lang="en-US" altLang="en-US" sz="2200" dirty="0" err="1"/>
              <a:t>Pada</a:t>
            </a:r>
            <a:r>
              <a:rPr lang="en-US" altLang="en-US" sz="2200" dirty="0"/>
              <a:t> </a:t>
            </a:r>
            <a:r>
              <a:rPr lang="en-US" altLang="en-US" sz="2200" dirty="0" err="1"/>
              <a:t>saat</a:t>
            </a:r>
            <a:r>
              <a:rPr lang="en-US" altLang="en-US" sz="2200" dirty="0"/>
              <a:t> </a:t>
            </a:r>
            <a:r>
              <a:rPr lang="en-US" altLang="en-US" sz="2200" dirty="0" err="1"/>
              <a:t>melakukan</a:t>
            </a:r>
            <a:r>
              <a:rPr lang="en-US" altLang="en-US" sz="2200" dirty="0"/>
              <a:t> audit </a:t>
            </a:r>
            <a:r>
              <a:rPr lang="en-US" altLang="en-US" sz="2200" dirty="0" err="1"/>
              <a:t>pada</a:t>
            </a:r>
            <a:r>
              <a:rPr lang="en-US" altLang="en-US" sz="2200" dirty="0"/>
              <a:t> proses </a:t>
            </a:r>
            <a:r>
              <a:rPr lang="en-US" altLang="en-US" sz="2200" dirty="0" err="1"/>
              <a:t>Pembelian</a:t>
            </a:r>
            <a:r>
              <a:rPr lang="en-US" altLang="en-US" sz="2200" dirty="0"/>
              <a:t> di </a:t>
            </a:r>
            <a:r>
              <a:rPr lang="en-US" altLang="en-US" sz="2200" dirty="0" err="1"/>
              <a:t>departemen</a:t>
            </a:r>
            <a:r>
              <a:rPr lang="en-US" altLang="en-US" sz="2200" dirty="0"/>
              <a:t> Purchasing, </a:t>
            </a:r>
            <a:r>
              <a:rPr lang="en-US" altLang="en-US" sz="2200" dirty="0" err="1"/>
              <a:t>disebutkan</a:t>
            </a:r>
            <a:r>
              <a:rPr lang="en-US" altLang="en-US" sz="2200" dirty="0"/>
              <a:t> </a:t>
            </a:r>
            <a:r>
              <a:rPr lang="en-US" altLang="en-US" sz="2200" dirty="0" err="1"/>
              <a:t>pada</a:t>
            </a:r>
            <a:r>
              <a:rPr lang="en-US" altLang="en-US" sz="2200" dirty="0"/>
              <a:t> </a:t>
            </a:r>
            <a:r>
              <a:rPr lang="en-US" altLang="en-US" sz="2200" dirty="0" err="1"/>
              <a:t>prosedur</a:t>
            </a:r>
            <a:r>
              <a:rPr lang="en-US" altLang="en-US" sz="2200" dirty="0"/>
              <a:t> ”</a:t>
            </a:r>
            <a:r>
              <a:rPr lang="en-US" altLang="en-US" sz="2200" dirty="0" err="1"/>
              <a:t>Pembelian</a:t>
            </a:r>
            <a:r>
              <a:rPr lang="en-US" altLang="en-US" sz="2200" dirty="0"/>
              <a:t> raw material” </a:t>
            </a:r>
            <a:r>
              <a:rPr lang="en-US" altLang="en-US" sz="2200" dirty="0" err="1"/>
              <a:t>bahwa</a:t>
            </a:r>
            <a:r>
              <a:rPr lang="en-US" altLang="en-US" sz="2200" dirty="0"/>
              <a:t> </a:t>
            </a:r>
            <a:r>
              <a:rPr lang="en-US" altLang="en-US" sz="2200" dirty="0" err="1"/>
              <a:t>setiap</a:t>
            </a:r>
            <a:r>
              <a:rPr lang="en-US" altLang="en-US" sz="2200" dirty="0"/>
              <a:t> </a:t>
            </a:r>
            <a:r>
              <a:rPr lang="en-US" altLang="en-US" sz="2200" dirty="0" err="1"/>
              <a:t>pembelian</a:t>
            </a:r>
            <a:r>
              <a:rPr lang="en-US" altLang="en-US" sz="2200" dirty="0"/>
              <a:t> Urgent </a:t>
            </a:r>
            <a:r>
              <a:rPr lang="en-US" altLang="en-US" sz="2200" dirty="0" err="1"/>
              <a:t>akan</a:t>
            </a:r>
            <a:r>
              <a:rPr lang="en-US" altLang="en-US" sz="2200" dirty="0"/>
              <a:t> </a:t>
            </a:r>
            <a:r>
              <a:rPr lang="en-US" altLang="en-US" sz="2200" dirty="0" err="1"/>
              <a:t>dicatat</a:t>
            </a:r>
            <a:r>
              <a:rPr lang="en-US" altLang="en-US" sz="2200" dirty="0"/>
              <a:t> </a:t>
            </a:r>
            <a:r>
              <a:rPr lang="en-US" altLang="en-US" sz="2200" dirty="0" err="1"/>
              <a:t>pada</a:t>
            </a:r>
            <a:r>
              <a:rPr lang="en-US" altLang="en-US" sz="2200" dirty="0"/>
              <a:t> log </a:t>
            </a:r>
            <a:r>
              <a:rPr lang="en-US" altLang="en-US" sz="2200" dirty="0" err="1"/>
              <a:t>Pembelian</a:t>
            </a:r>
            <a:r>
              <a:rPr lang="en-US" altLang="en-US" sz="2200" dirty="0"/>
              <a:t> Urgent. </a:t>
            </a:r>
            <a:r>
              <a:rPr lang="en-US" altLang="en-US" sz="2200" dirty="0" err="1"/>
              <a:t>Ketika</a:t>
            </a:r>
            <a:r>
              <a:rPr lang="en-US" altLang="en-US" sz="2200" dirty="0"/>
              <a:t> </a:t>
            </a:r>
            <a:r>
              <a:rPr lang="en-US" altLang="en-US" sz="2200" dirty="0" err="1"/>
              <a:t>dilakukan</a:t>
            </a:r>
            <a:r>
              <a:rPr lang="en-US" altLang="en-US" sz="2200" dirty="0"/>
              <a:t> </a:t>
            </a:r>
            <a:r>
              <a:rPr lang="en-US" altLang="en-US" sz="2200" dirty="0" err="1"/>
              <a:t>pemeriksaan</a:t>
            </a:r>
            <a:r>
              <a:rPr lang="en-US" altLang="en-US" sz="2200" dirty="0"/>
              <a:t> </a:t>
            </a:r>
            <a:r>
              <a:rPr lang="en-US" altLang="en-US" sz="2200" dirty="0" err="1"/>
              <a:t>pada</a:t>
            </a:r>
            <a:r>
              <a:rPr lang="en-US" altLang="en-US" sz="2200" dirty="0"/>
              <a:t> </a:t>
            </a:r>
            <a:r>
              <a:rPr lang="en-US" altLang="en-US" sz="2200" dirty="0" err="1"/>
              <a:t>permintaan</a:t>
            </a:r>
            <a:r>
              <a:rPr lang="en-US" altLang="en-US" sz="2200" dirty="0"/>
              <a:t> </a:t>
            </a:r>
            <a:r>
              <a:rPr lang="en-US" altLang="en-US" sz="2200" dirty="0" err="1"/>
              <a:t>pembelian</a:t>
            </a:r>
            <a:r>
              <a:rPr lang="en-US" altLang="en-US" sz="2200" dirty="0"/>
              <a:t> </a:t>
            </a:r>
            <a:r>
              <a:rPr lang="en-US" altLang="en-US" sz="2200" dirty="0" err="1"/>
              <a:t>dari</a:t>
            </a:r>
            <a:r>
              <a:rPr lang="en-US" altLang="en-US" sz="2200" dirty="0"/>
              <a:t> </a:t>
            </a:r>
            <a:r>
              <a:rPr lang="en-US" altLang="en-US" sz="2200" dirty="0" err="1"/>
              <a:t>beberapa</a:t>
            </a:r>
            <a:r>
              <a:rPr lang="en-US" altLang="en-US" sz="2200" dirty="0"/>
              <a:t> </a:t>
            </a:r>
            <a:r>
              <a:rPr lang="en-US" altLang="en-US" sz="2200" dirty="0" err="1"/>
              <a:t>departemen</a:t>
            </a:r>
            <a:r>
              <a:rPr lang="en-US" altLang="en-US" sz="2200" dirty="0"/>
              <a:t>, </a:t>
            </a:r>
            <a:r>
              <a:rPr lang="en-US" altLang="en-US" sz="2200" dirty="0" err="1"/>
              <a:t>ditemukan</a:t>
            </a:r>
            <a:r>
              <a:rPr lang="en-US" altLang="en-US" sz="2200" dirty="0"/>
              <a:t> </a:t>
            </a:r>
            <a:r>
              <a:rPr lang="en-US" altLang="en-US" sz="2200" dirty="0" err="1"/>
              <a:t>ada</a:t>
            </a:r>
            <a:r>
              <a:rPr lang="en-US" altLang="en-US" sz="2200" dirty="0"/>
              <a:t> 1 </a:t>
            </a:r>
            <a:r>
              <a:rPr lang="en-US" altLang="en-US" sz="2200" dirty="0" err="1"/>
              <a:t>permintaan</a:t>
            </a:r>
            <a:r>
              <a:rPr lang="en-US" altLang="en-US" sz="2200" dirty="0"/>
              <a:t> urgent </a:t>
            </a:r>
            <a:r>
              <a:rPr lang="en-US" altLang="en-US" sz="2200" dirty="0" err="1"/>
              <a:t>dari</a:t>
            </a:r>
            <a:r>
              <a:rPr lang="en-US" altLang="en-US" sz="2200" dirty="0"/>
              <a:t> </a:t>
            </a:r>
            <a:r>
              <a:rPr lang="en-US" altLang="en-US" sz="2200" dirty="0" err="1"/>
              <a:t>bagian</a:t>
            </a:r>
            <a:r>
              <a:rPr lang="en-US" altLang="en-US" sz="2200" dirty="0"/>
              <a:t> Engineering </a:t>
            </a:r>
            <a:r>
              <a:rPr lang="en-US" altLang="en-US" sz="2200" dirty="0" err="1"/>
              <a:t>tanggal</a:t>
            </a:r>
            <a:r>
              <a:rPr lang="en-US" altLang="en-US" sz="2200" dirty="0"/>
              <a:t> 12 </a:t>
            </a:r>
            <a:r>
              <a:rPr lang="en-US" altLang="en-US" sz="2200" dirty="0" err="1"/>
              <a:t>Agustus</a:t>
            </a:r>
            <a:r>
              <a:rPr lang="en-US" altLang="en-US" sz="2200" dirty="0"/>
              <a:t> 15 </a:t>
            </a:r>
            <a:r>
              <a:rPr lang="en-US" altLang="en-US" sz="2200" dirty="0" err="1"/>
              <a:t>belum</a:t>
            </a:r>
            <a:r>
              <a:rPr lang="en-US" altLang="en-US" sz="2200" dirty="0"/>
              <a:t> </a:t>
            </a:r>
            <a:r>
              <a:rPr lang="en-US" altLang="en-US" sz="2200" dirty="0" err="1"/>
              <a:t>dicatat</a:t>
            </a:r>
            <a:r>
              <a:rPr lang="en-US" altLang="en-US" sz="2200" dirty="0"/>
              <a:t> </a:t>
            </a:r>
            <a:r>
              <a:rPr lang="en-US" altLang="en-US" sz="2200" dirty="0" err="1"/>
              <a:t>dalam</a:t>
            </a:r>
            <a:r>
              <a:rPr lang="en-US" altLang="en-US" sz="2200" dirty="0"/>
              <a:t> Log </a:t>
            </a:r>
            <a:r>
              <a:rPr lang="en-US" altLang="en-US" sz="2200" dirty="0" err="1"/>
              <a:t>Pembelian</a:t>
            </a:r>
            <a:r>
              <a:rPr lang="en-US" altLang="en-US" sz="2200" dirty="0"/>
              <a:t> Urgent. Auditee </a:t>
            </a:r>
            <a:r>
              <a:rPr lang="en-US" altLang="en-US" sz="2200" dirty="0" err="1"/>
              <a:t>menyatakan</a:t>
            </a:r>
            <a:r>
              <a:rPr lang="en-US" altLang="en-US" sz="2200" dirty="0"/>
              <a:t> </a:t>
            </a:r>
            <a:r>
              <a:rPr lang="en-US" altLang="en-US" sz="2200" dirty="0" err="1"/>
              <a:t>bahwa</a:t>
            </a:r>
            <a:r>
              <a:rPr lang="en-US" altLang="en-US" sz="2200" dirty="0"/>
              <a:t> </a:t>
            </a:r>
            <a:r>
              <a:rPr lang="en-US" altLang="en-US" sz="2200" dirty="0" err="1"/>
              <a:t>ia</a:t>
            </a:r>
            <a:r>
              <a:rPr lang="en-US" altLang="en-US" sz="2200" dirty="0"/>
              <a:t> </a:t>
            </a:r>
            <a:r>
              <a:rPr lang="en-US" altLang="en-US" sz="2200" dirty="0" err="1"/>
              <a:t>belum</a:t>
            </a:r>
            <a:r>
              <a:rPr lang="en-US" altLang="en-US" sz="2200" dirty="0"/>
              <a:t> </a:t>
            </a:r>
            <a:r>
              <a:rPr lang="en-US" altLang="en-US" sz="2200" dirty="0" err="1"/>
              <a:t>melakukan</a:t>
            </a:r>
            <a:r>
              <a:rPr lang="en-US" altLang="en-US" sz="2200" dirty="0"/>
              <a:t> </a:t>
            </a:r>
            <a:r>
              <a:rPr lang="en-US" altLang="en-US" sz="2200" dirty="0" err="1"/>
              <a:t>pencatatan</a:t>
            </a:r>
            <a:r>
              <a:rPr lang="en-US" altLang="en-US" sz="2200" dirty="0"/>
              <a:t> </a:t>
            </a:r>
            <a:r>
              <a:rPr lang="en-US" altLang="en-US" sz="2200" dirty="0" err="1"/>
              <a:t>pada</a:t>
            </a:r>
            <a:r>
              <a:rPr lang="en-US" altLang="en-US" sz="2200" dirty="0"/>
              <a:t> log </a:t>
            </a:r>
            <a:r>
              <a:rPr lang="en-US" altLang="en-US" sz="2200" dirty="0" err="1"/>
              <a:t>Permintaan</a:t>
            </a:r>
            <a:r>
              <a:rPr lang="en-US" altLang="en-US" sz="2200" dirty="0"/>
              <a:t> urgent </a:t>
            </a:r>
            <a:r>
              <a:rPr lang="en-US" altLang="en-US" sz="2200" dirty="0" err="1"/>
              <a:t>karena</a:t>
            </a:r>
            <a:r>
              <a:rPr lang="en-US" altLang="en-US" sz="2200" dirty="0"/>
              <a:t> </a:t>
            </a:r>
            <a:r>
              <a:rPr lang="en-US" altLang="en-US" sz="2200" dirty="0" err="1"/>
              <a:t>lognya</a:t>
            </a:r>
            <a:r>
              <a:rPr lang="en-US" altLang="en-US" sz="2200" dirty="0"/>
              <a:t> </a:t>
            </a:r>
            <a:r>
              <a:rPr lang="en-US" altLang="en-US" sz="2200" dirty="0" err="1"/>
              <a:t>belum</a:t>
            </a:r>
            <a:r>
              <a:rPr lang="en-US" altLang="en-US" sz="2200" dirty="0"/>
              <a:t> </a:t>
            </a:r>
            <a:r>
              <a:rPr lang="en-US" altLang="en-US" sz="2200" dirty="0" err="1"/>
              <a:t>ada</a:t>
            </a:r>
            <a:r>
              <a:rPr lang="en-US" altLang="en-US" sz="2200" dirty="0"/>
              <a:t>.</a:t>
            </a:r>
          </a:p>
        </p:txBody>
      </p:sp>
      <p:sp>
        <p:nvSpPr>
          <p:cNvPr id="3" name="Slide Number Placeholder 2">
            <a:extLst>
              <a:ext uri="{FF2B5EF4-FFF2-40B4-BE49-F238E27FC236}">
                <a16:creationId xmlns:a16="http://schemas.microsoft.com/office/drawing/2014/main" id="{5C605132-7301-4155-B0D4-22349EA4B38C}"/>
              </a:ext>
            </a:extLst>
          </p:cNvPr>
          <p:cNvSpPr>
            <a:spLocks noGrp="1"/>
          </p:cNvSpPr>
          <p:nvPr>
            <p:ph type="sldNum" sz="quarter" idx="12"/>
          </p:nvPr>
        </p:nvSpPr>
        <p:spPr/>
        <p:txBody>
          <a:bodyPr/>
          <a:lstStyle/>
          <a:p>
            <a:pPr>
              <a:defRPr/>
            </a:pPr>
            <a:fld id="{6479658B-7F9C-4333-9499-869B8642C574}" type="slidenum">
              <a:rPr lang="en-US" smtClean="0"/>
              <a:pPr>
                <a:defRPr/>
              </a:pPr>
              <a:t>100</a:t>
            </a:fld>
            <a:endParaRPr lang="en-US"/>
          </a:p>
        </p:txBody>
      </p:sp>
      <p:pic>
        <p:nvPicPr>
          <p:cNvPr id="87046" name="Picture 2" descr="D:\H_Miscelleneous\File dari shared doc\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7837" y="5767526"/>
            <a:ext cx="13128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60985742-22CD-40E1-99E9-FCC3B71E25C9}"/>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4183501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344488" y="-27384"/>
            <a:ext cx="9062767" cy="1143000"/>
          </a:xfrm>
        </p:spPr>
        <p:txBody>
          <a:bodyPr/>
          <a:lstStyle/>
          <a:p>
            <a:pPr eaLnBrk="1" hangingPunct="1"/>
            <a:r>
              <a:rPr lang="en-US" sz="4000" dirty="0"/>
              <a:t>Workshop : </a:t>
            </a:r>
            <a:r>
              <a:rPr lang="en-US" sz="4000" dirty="0" err="1"/>
              <a:t>Penulisan</a:t>
            </a:r>
            <a:r>
              <a:rPr lang="en-US" sz="4000" dirty="0"/>
              <a:t> </a:t>
            </a:r>
            <a:r>
              <a:rPr lang="en-US" sz="4000" dirty="0" err="1"/>
              <a:t>Temuan</a:t>
            </a:r>
            <a:r>
              <a:rPr lang="en-US" sz="4000" dirty="0"/>
              <a:t> Audit</a:t>
            </a:r>
          </a:p>
        </p:txBody>
      </p:sp>
      <p:graphicFrame>
        <p:nvGraphicFramePr>
          <p:cNvPr id="400409" name="Group 25"/>
          <p:cNvGraphicFramePr>
            <a:graphicFrameLocks noGrp="1"/>
          </p:cNvGraphicFramePr>
          <p:nvPr>
            <p:ph idx="1"/>
          </p:nvPr>
        </p:nvGraphicFramePr>
        <p:xfrm>
          <a:off x="416496" y="1052736"/>
          <a:ext cx="8928992" cy="5344624"/>
        </p:xfrm>
        <a:graphic>
          <a:graphicData uri="http://schemas.openxmlformats.org/drawingml/2006/table">
            <a:tbl>
              <a:tblPr/>
              <a:tblGrid>
                <a:gridCol w="913192">
                  <a:extLst>
                    <a:ext uri="{9D8B030D-6E8A-4147-A177-3AD203B41FA5}">
                      <a16:colId xmlns:a16="http://schemas.microsoft.com/office/drawing/2014/main" val="20000"/>
                    </a:ext>
                  </a:extLst>
                </a:gridCol>
                <a:gridCol w="4127368">
                  <a:extLst>
                    <a:ext uri="{9D8B030D-6E8A-4147-A177-3AD203B41FA5}">
                      <a16:colId xmlns:a16="http://schemas.microsoft.com/office/drawing/2014/main" val="20001"/>
                    </a:ext>
                  </a:extLst>
                </a:gridCol>
                <a:gridCol w="3888432">
                  <a:extLst>
                    <a:ext uri="{9D8B030D-6E8A-4147-A177-3AD203B41FA5}">
                      <a16:colId xmlns:a16="http://schemas.microsoft.com/office/drawing/2014/main" val="20002"/>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rgbClr val="0000CC"/>
                          </a:solidFill>
                          <a:effectLst/>
                          <a:latin typeface="Century Gothic" pitchFamily="34" charset="0"/>
                        </a:rPr>
                        <a:t>No</a:t>
                      </a: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a:ln>
                            <a:noFill/>
                          </a:ln>
                          <a:solidFill>
                            <a:srgbClr val="0000CC"/>
                          </a:solidFill>
                          <a:effectLst/>
                          <a:latin typeface="Century Gothic" pitchFamily="34" charset="0"/>
                        </a:rPr>
                        <a:t>Temuan</a:t>
                      </a:r>
                      <a:endParaRPr kumimoji="0" lang="en-US" sz="20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a:ln>
                            <a:noFill/>
                          </a:ln>
                          <a:solidFill>
                            <a:srgbClr val="0000CC"/>
                          </a:solidFill>
                          <a:effectLst/>
                          <a:latin typeface="Century Gothic" pitchFamily="34" charset="0"/>
                        </a:rPr>
                        <a:t>Penulisan</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sudah</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baik</a:t>
                      </a:r>
                      <a:r>
                        <a:rPr kumimoji="0" lang="en-US" sz="2000" b="0" i="0" u="none" strike="noStrike" cap="none" normalizeH="0" baseline="0" dirty="0">
                          <a:ln>
                            <a:noFill/>
                          </a:ln>
                          <a:solidFill>
                            <a:srgbClr val="0000CC"/>
                          </a:solidFill>
                          <a:effectLst/>
                          <a:latin typeface="Century Gothic" pitchFamily="34" charset="0"/>
                        </a:rPr>
                        <a:t> ? </a:t>
                      </a:r>
                      <a:r>
                        <a:rPr kumimoji="0" lang="en-US" sz="2000" b="0" i="0" u="none" strike="noStrike" cap="none" normalizeH="0" baseline="0" dirty="0" err="1">
                          <a:ln>
                            <a:noFill/>
                          </a:ln>
                          <a:solidFill>
                            <a:srgbClr val="0000CC"/>
                          </a:solidFill>
                          <a:effectLst/>
                          <a:latin typeface="Century Gothic" pitchFamily="34" charset="0"/>
                        </a:rPr>
                        <a:t>Jika</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belum</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kurangnya</a:t>
                      </a:r>
                      <a:r>
                        <a:rPr kumimoji="0" lang="en-US" sz="2000" b="0" i="0" u="none" strike="noStrike" cap="none" normalizeH="0" baseline="0" dirty="0">
                          <a:ln>
                            <a:noFill/>
                          </a:ln>
                          <a:solidFill>
                            <a:srgbClr val="0000CC"/>
                          </a:solidFill>
                          <a:effectLst/>
                          <a:latin typeface="Century Gothic" pitchFamily="34" charset="0"/>
                        </a:rPr>
                        <a:t> </a:t>
                      </a:r>
                      <a:r>
                        <a:rPr kumimoji="0" lang="en-US" sz="2000" b="0" i="0" u="none" strike="noStrike" cap="none" normalizeH="0" baseline="0" dirty="0" err="1">
                          <a:ln>
                            <a:noFill/>
                          </a:ln>
                          <a:solidFill>
                            <a:srgbClr val="0000CC"/>
                          </a:solidFill>
                          <a:effectLst/>
                          <a:latin typeface="Century Gothic" pitchFamily="34" charset="0"/>
                        </a:rPr>
                        <a:t>dimana</a:t>
                      </a:r>
                      <a:r>
                        <a:rPr kumimoji="0" lang="en-US" sz="2000" b="0" i="0" u="none" strike="noStrike" cap="none" normalizeH="0" baseline="0" dirty="0">
                          <a:ln>
                            <a:noFill/>
                          </a:ln>
                          <a:solidFill>
                            <a:srgbClr val="0000CC"/>
                          </a:solidFill>
                          <a:effectLst/>
                          <a:latin typeface="Century Gothic" pitchFamily="34" charset="0"/>
                        </a:rPr>
                        <a:t> ? </a:t>
                      </a: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rgbClr val="0000CC"/>
                          </a:solidFill>
                          <a:effectLst/>
                          <a:latin typeface="Century Gothic" pitchFamily="34" charset="0"/>
                        </a:rPr>
                        <a:t>1</a:t>
                      </a: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rgbClr val="0000CC"/>
                          </a:solidFill>
                          <a:effectLst/>
                          <a:latin typeface="Century Gothic" pitchFamily="34" charset="0"/>
                        </a:rPr>
                        <a:t>FMEA yang </a:t>
                      </a:r>
                      <a:r>
                        <a:rPr kumimoji="0" lang="en-US" sz="1800" b="0" i="0" u="none" strike="noStrike" cap="none" normalizeH="0" baseline="0" dirty="0" err="1">
                          <a:ln>
                            <a:noFill/>
                          </a:ln>
                          <a:solidFill>
                            <a:srgbClr val="0000CC"/>
                          </a:solidFill>
                          <a:effectLst/>
                          <a:latin typeface="Century Gothic" pitchFamily="34" charset="0"/>
                        </a:rPr>
                        <a:t>dilakukan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oleh</a:t>
                      </a:r>
                      <a:r>
                        <a:rPr kumimoji="0" lang="en-US" sz="1800" b="0" i="0" u="none" strike="noStrike" cap="none" normalizeH="0" baseline="0" dirty="0">
                          <a:ln>
                            <a:noFill/>
                          </a:ln>
                          <a:solidFill>
                            <a:srgbClr val="0000CC"/>
                          </a:solidFill>
                          <a:effectLst/>
                          <a:latin typeface="Century Gothic" pitchFamily="34" charset="0"/>
                        </a:rPr>
                        <a:t> Perusahaan </a:t>
                      </a:r>
                      <a:r>
                        <a:rPr kumimoji="0" lang="en-US" sz="1800" b="0" i="0" u="none" strike="noStrike" cap="none" normalizeH="0" baseline="0" dirty="0" err="1">
                          <a:ln>
                            <a:noFill/>
                          </a:ln>
                          <a:solidFill>
                            <a:srgbClr val="0000CC"/>
                          </a:solidFill>
                          <a:effectLst/>
                          <a:latin typeface="Century Gothic" pitchFamily="34" charset="0"/>
                        </a:rPr>
                        <a:t>belum</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efektif</a:t>
                      </a: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20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rgbClr val="0000CC"/>
                          </a:solidFill>
                          <a:effectLst/>
                          <a:latin typeface="Century Gothic" pitchFamily="34" charset="0"/>
                        </a:rPr>
                        <a:t>2</a:t>
                      </a: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err="1">
                          <a:ln>
                            <a:noFill/>
                          </a:ln>
                          <a:solidFill>
                            <a:srgbClr val="0000CC"/>
                          </a:solidFill>
                          <a:effectLst/>
                          <a:latin typeface="Century Gothic" pitchFamily="34" charset="0"/>
                        </a:rPr>
                        <a:t>Kepedulian</a:t>
                      </a:r>
                      <a:r>
                        <a:rPr kumimoji="0" lang="en-US" sz="1800" b="0" i="0" u="none" strike="noStrike" cap="none" normalizeH="0" baseline="0" dirty="0">
                          <a:ln>
                            <a:noFill/>
                          </a:ln>
                          <a:solidFill>
                            <a:srgbClr val="0000CC"/>
                          </a:solidFill>
                          <a:effectLst/>
                          <a:latin typeface="Century Gothic" pitchFamily="34" charset="0"/>
                        </a:rPr>
                        <a:t> operator </a:t>
                      </a:r>
                      <a:r>
                        <a:rPr kumimoji="0" lang="en-US" sz="1800" b="0" i="0" u="none" strike="noStrike" cap="none" normalizeH="0" baseline="0" dirty="0" err="1">
                          <a:ln>
                            <a:noFill/>
                          </a:ln>
                          <a:solidFill>
                            <a:srgbClr val="0000CC"/>
                          </a:solidFill>
                          <a:effectLst/>
                          <a:latin typeface="Century Gothic" pitchFamily="34" charset="0"/>
                        </a:rPr>
                        <a:t>kurang</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banyak</a:t>
                      </a:r>
                      <a:r>
                        <a:rPr kumimoji="0" lang="en-US" sz="1800" b="0" i="0" u="none" strike="noStrike" cap="none" normalizeH="0" baseline="0" dirty="0">
                          <a:ln>
                            <a:noFill/>
                          </a:ln>
                          <a:solidFill>
                            <a:srgbClr val="0000CC"/>
                          </a:solidFill>
                          <a:effectLst/>
                          <a:latin typeface="Century Gothic" pitchFamily="34" charset="0"/>
                        </a:rPr>
                        <a:t> operator yang </a:t>
                      </a:r>
                      <a:r>
                        <a:rPr kumimoji="0" lang="en-US" sz="1800" b="0" i="0" u="none" strike="noStrike" cap="none" normalizeH="0" baseline="0" dirty="0" err="1">
                          <a:ln>
                            <a:noFill/>
                          </a:ln>
                          <a:solidFill>
                            <a:srgbClr val="0000CC"/>
                          </a:solidFill>
                          <a:effectLst/>
                          <a:latin typeface="Century Gothic" pitchFamily="34" charset="0"/>
                        </a:rPr>
                        <a:t>tidak</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bekerja</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sesuai</a:t>
                      </a:r>
                      <a:r>
                        <a:rPr kumimoji="0" lang="en-US" sz="1800" b="0" i="0" u="none" strike="noStrike" cap="none" normalizeH="0" baseline="0" dirty="0">
                          <a:ln>
                            <a:noFill/>
                          </a:ln>
                          <a:solidFill>
                            <a:srgbClr val="0000CC"/>
                          </a:solidFill>
                          <a:effectLst/>
                          <a:latin typeface="Century Gothic" pitchFamily="34" charset="0"/>
                        </a:rPr>
                        <a:t> standard</a:t>
                      </a: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608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rgbClr val="0000CC"/>
                          </a:solidFill>
                          <a:effectLst/>
                          <a:latin typeface="Century Gothic" pitchFamily="34" charset="0"/>
                        </a:rPr>
                        <a:t>3</a:t>
                      </a: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err="1">
                          <a:ln>
                            <a:noFill/>
                          </a:ln>
                          <a:solidFill>
                            <a:srgbClr val="0000CC"/>
                          </a:solidFill>
                          <a:effectLst/>
                          <a:latin typeface="Century Gothic" pitchFamily="34" charset="0"/>
                        </a:rPr>
                        <a:t>Identifikasi</a:t>
                      </a:r>
                      <a:r>
                        <a:rPr kumimoji="0" lang="en-US" sz="1800" b="0" i="0" u="none" strike="noStrike" cap="none" normalizeH="0" baseline="0" dirty="0">
                          <a:ln>
                            <a:noFill/>
                          </a:ln>
                          <a:solidFill>
                            <a:srgbClr val="0000CC"/>
                          </a:solidFill>
                          <a:effectLst/>
                          <a:latin typeface="Century Gothic" pitchFamily="34" charset="0"/>
                        </a:rPr>
                        <a:t> risk </a:t>
                      </a:r>
                      <a:r>
                        <a:rPr kumimoji="0" lang="en-US" sz="1800" b="0" i="0" u="none" strike="noStrike" cap="none" normalizeH="0" baseline="0" dirty="0" err="1">
                          <a:ln>
                            <a:noFill/>
                          </a:ln>
                          <a:solidFill>
                            <a:srgbClr val="0000CC"/>
                          </a:solidFill>
                          <a:effectLst/>
                          <a:latin typeface="Century Gothic" pitchFamily="34" charset="0"/>
                        </a:rPr>
                        <a:t>sudah</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dilakukan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namun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belum</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lengkap</a:t>
                      </a:r>
                      <a:r>
                        <a:rPr kumimoji="0" lang="en-US" sz="1800" b="0" i="0" u="none" strike="noStrike" cap="none" normalizeH="0" baseline="0" dirty="0">
                          <a:ln>
                            <a:noFill/>
                          </a:ln>
                          <a:solidFill>
                            <a:srgbClr val="0000CC"/>
                          </a:solidFill>
                          <a:effectLst/>
                          <a:latin typeface="Century Gothic" pitchFamily="34" charset="0"/>
                        </a:rPr>
                        <a:t>  </a:t>
                      </a: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389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err="1">
                          <a:ln>
                            <a:noFill/>
                          </a:ln>
                          <a:solidFill>
                            <a:srgbClr val="0000CC"/>
                          </a:solidFill>
                          <a:effectLst/>
                          <a:latin typeface="Century Gothic" pitchFamily="34" charset="0"/>
                        </a:rPr>
                        <a:t>Berikan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contoh</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aktual</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penulian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temuan</a:t>
                      </a:r>
                      <a:r>
                        <a:rPr kumimoji="0" lang="en-US" sz="1800" b="0" i="0" u="none" strike="noStrike" cap="none" normalizeH="0" baseline="0" dirty="0">
                          <a:ln>
                            <a:noFill/>
                          </a:ln>
                          <a:solidFill>
                            <a:srgbClr val="0000CC"/>
                          </a:solidFill>
                          <a:effectLst/>
                          <a:latin typeface="Century Gothic" pitchFamily="34" charset="0"/>
                        </a:rPr>
                        <a:t> audit yang </a:t>
                      </a:r>
                      <a:r>
                        <a:rPr kumimoji="0" lang="en-US" sz="1800" b="0" i="0" u="none" strike="noStrike" cap="none" normalizeH="0" baseline="0" dirty="0" err="1">
                          <a:ln>
                            <a:noFill/>
                          </a:ln>
                          <a:solidFill>
                            <a:srgbClr val="0000CC"/>
                          </a:solidFill>
                          <a:effectLst/>
                          <a:latin typeface="Century Gothic" pitchFamily="34" charset="0"/>
                        </a:rPr>
                        <a:t>masih</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kurang</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baik</a:t>
                      </a:r>
                      <a:r>
                        <a:rPr kumimoji="0" lang="en-US" sz="1800" b="0" i="0" u="none" strike="noStrike" cap="none" normalizeH="0" baseline="0" dirty="0">
                          <a:ln>
                            <a:noFill/>
                          </a:ln>
                          <a:solidFill>
                            <a:srgbClr val="0000CC"/>
                          </a:solidFill>
                          <a:effectLst/>
                          <a:latin typeface="Century Gothic" pitchFamily="34" charset="0"/>
                        </a:rPr>
                        <a:t> yang </a:t>
                      </a:r>
                      <a:r>
                        <a:rPr kumimoji="0" lang="en-US" sz="1800" b="0" i="0" u="none" strike="noStrike" cap="none" normalizeH="0" baseline="0" dirty="0" err="1">
                          <a:ln>
                            <a:noFill/>
                          </a:ln>
                          <a:solidFill>
                            <a:srgbClr val="0000CC"/>
                          </a:solidFill>
                          <a:effectLst/>
                          <a:latin typeface="Century Gothic" pitchFamily="34" charset="0"/>
                        </a:rPr>
                        <a:t>Anda</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temukan</a:t>
                      </a:r>
                      <a:r>
                        <a:rPr kumimoji="0" lang="en-US" sz="1800" b="0" i="0" u="none" strike="noStrike" cap="none" normalizeH="0" baseline="0" dirty="0">
                          <a:ln>
                            <a:noFill/>
                          </a:ln>
                          <a:solidFill>
                            <a:srgbClr val="0000CC"/>
                          </a:solidFill>
                          <a:effectLst/>
                          <a:latin typeface="Century Gothic" pitchFamily="34" charset="0"/>
                        </a:rPr>
                        <a:t> </a:t>
                      </a:r>
                      <a:r>
                        <a:rPr kumimoji="0" lang="en-US" sz="1800" b="0" i="0" u="none" strike="noStrike" cap="none" normalizeH="0" baseline="0" dirty="0" err="1">
                          <a:ln>
                            <a:noFill/>
                          </a:ln>
                          <a:solidFill>
                            <a:srgbClr val="0000CC"/>
                          </a:solidFill>
                          <a:effectLst/>
                          <a:latin typeface="Century Gothic" pitchFamily="34" charset="0"/>
                        </a:rPr>
                        <a:t>di</a:t>
                      </a:r>
                      <a:r>
                        <a:rPr kumimoji="0" lang="en-US" sz="1800" b="0" i="0" u="none" strike="noStrike" cap="none" normalizeH="0" baseline="0" dirty="0">
                          <a:ln>
                            <a:noFill/>
                          </a:ln>
                          <a:solidFill>
                            <a:srgbClr val="0000CC"/>
                          </a:solidFill>
                          <a:effectLst/>
                          <a:latin typeface="Century Gothic" pitchFamily="34" charset="0"/>
                        </a:rPr>
                        <a:t> Perusahaan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dirty="0">
                        <a:ln>
                          <a:noFill/>
                        </a:ln>
                        <a:solidFill>
                          <a:srgbClr val="0000CC"/>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B14C10E4-123B-413F-A1DF-8167BDFD49DB}"/>
              </a:ext>
            </a:extLst>
          </p:cNvPr>
          <p:cNvSpPr>
            <a:spLocks noGrp="1"/>
          </p:cNvSpPr>
          <p:nvPr>
            <p:ph type="sldNum" sz="quarter" idx="11"/>
          </p:nvPr>
        </p:nvSpPr>
        <p:spPr/>
        <p:txBody>
          <a:bodyPr/>
          <a:lstStyle/>
          <a:p>
            <a:pPr>
              <a:defRPr/>
            </a:pPr>
            <a:fld id="{4D626EC8-178E-46CB-B5D2-75E4A6E28139}" type="slidenum">
              <a:rPr lang="en-US" smtClean="0"/>
              <a:pPr>
                <a:defRPr/>
              </a:pPr>
              <a:t>101</a:t>
            </a:fld>
            <a:endParaRPr lang="en-US"/>
          </a:p>
        </p:txBody>
      </p:sp>
    </p:spTree>
  </p:cSld>
  <p:clrMapOvr>
    <a:masterClrMapping/>
  </p:clrMapOvr>
  <p:transition spd="slow" advClick="0">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lide Number Placeholder 84"/>
          <p:cNvSpPr>
            <a:spLocks noGrp="1"/>
          </p:cNvSpPr>
          <p:nvPr>
            <p:ph type="sldNum" sz="quarter" idx="12"/>
          </p:nvPr>
        </p:nvSpPr>
        <p:spPr/>
        <p:txBody>
          <a:bodyPr/>
          <a:lstStyle/>
          <a:p>
            <a:pPr>
              <a:defRPr/>
            </a:pPr>
            <a:fld id="{6479658B-7F9C-4333-9499-869B8642C574}" type="slidenum">
              <a:rPr lang="en-US" smtClean="0"/>
              <a:pPr>
                <a:defRPr/>
              </a:pPr>
              <a:t>102</a:t>
            </a:fld>
            <a:endParaRPr lang="en-US"/>
          </a:p>
        </p:txBody>
      </p:sp>
      <p:sp>
        <p:nvSpPr>
          <p:cNvPr id="22" name="Rectangle 21"/>
          <p:cNvSpPr/>
          <p:nvPr/>
        </p:nvSpPr>
        <p:spPr>
          <a:xfrm>
            <a:off x="416496" y="3672673"/>
            <a:ext cx="8784976" cy="2557623"/>
          </a:xfrm>
          <a:prstGeom prst="rect">
            <a:avLst/>
          </a:prstGeom>
        </p:spPr>
        <p:txBody>
          <a:bodyPr wrap="square">
            <a:spAutoFit/>
          </a:bodyPr>
          <a:lstStyle/>
          <a:p>
            <a:pPr algn="ctr" eaLnBrk="0" hangingPunct="0">
              <a:lnSpc>
                <a:spcPct val="115000"/>
              </a:lnSpc>
              <a:spcBef>
                <a:spcPct val="50000"/>
              </a:spcBef>
            </a:pPr>
            <a:r>
              <a:rPr lang="en-US" sz="2400" dirty="0" err="1">
                <a:latin typeface="+mn-lt"/>
              </a:rPr>
              <a:t>Masalah</a:t>
            </a:r>
            <a:r>
              <a:rPr lang="en-US" sz="2400" dirty="0">
                <a:latin typeface="+mn-lt"/>
              </a:rPr>
              <a:t> </a:t>
            </a:r>
            <a:r>
              <a:rPr lang="en-US" sz="2400" dirty="0" err="1">
                <a:latin typeface="+mn-lt"/>
              </a:rPr>
              <a:t>terpenting</a:t>
            </a:r>
            <a:r>
              <a:rPr lang="en-US" sz="2400" dirty="0">
                <a:latin typeface="+mn-lt"/>
              </a:rPr>
              <a:t> </a:t>
            </a:r>
            <a:r>
              <a:rPr lang="en-US" sz="2400" dirty="0" err="1">
                <a:latin typeface="+mn-lt"/>
              </a:rPr>
              <a:t>adalah</a:t>
            </a:r>
            <a:r>
              <a:rPr lang="en-US" sz="2400" dirty="0">
                <a:latin typeface="+mn-lt"/>
              </a:rPr>
              <a:t> </a:t>
            </a:r>
            <a:r>
              <a:rPr lang="en-US" sz="2400" dirty="0" err="1">
                <a:latin typeface="+mn-lt"/>
              </a:rPr>
              <a:t>semua</a:t>
            </a:r>
            <a:r>
              <a:rPr lang="en-US" sz="3600" dirty="0">
                <a:latin typeface="+mn-lt"/>
              </a:rPr>
              <a:t> Nonconformity</a:t>
            </a:r>
            <a:r>
              <a:rPr lang="en-US" sz="2400" dirty="0">
                <a:latin typeface="+mn-lt"/>
              </a:rPr>
              <a:t> </a:t>
            </a:r>
          </a:p>
          <a:p>
            <a:pPr algn="ctr" eaLnBrk="0" hangingPunct="0">
              <a:lnSpc>
                <a:spcPct val="115000"/>
              </a:lnSpc>
              <a:spcBef>
                <a:spcPct val="50000"/>
              </a:spcBef>
            </a:pPr>
            <a:r>
              <a:rPr lang="en-US" sz="2400" dirty="0" err="1">
                <a:latin typeface="+mn-lt"/>
              </a:rPr>
              <a:t>baik</a:t>
            </a:r>
            <a:r>
              <a:rPr lang="en-US" sz="2400" dirty="0">
                <a:latin typeface="+mn-lt"/>
              </a:rPr>
              <a:t> MAJOR </a:t>
            </a:r>
            <a:r>
              <a:rPr lang="en-US" sz="2400" dirty="0" err="1">
                <a:latin typeface="+mn-lt"/>
              </a:rPr>
              <a:t>atau</a:t>
            </a:r>
            <a:r>
              <a:rPr lang="en-US" sz="2400" dirty="0">
                <a:latin typeface="+mn-lt"/>
              </a:rPr>
              <a:t> MINOR</a:t>
            </a:r>
          </a:p>
          <a:p>
            <a:pPr algn="ctr" eaLnBrk="0" hangingPunct="0">
              <a:lnSpc>
                <a:spcPct val="115000"/>
              </a:lnSpc>
              <a:spcBef>
                <a:spcPct val="50000"/>
              </a:spcBef>
            </a:pPr>
            <a:r>
              <a:rPr lang="en-US" sz="2400" dirty="0">
                <a:latin typeface="+mn-lt"/>
              </a:rPr>
              <a:t> </a:t>
            </a:r>
            <a:r>
              <a:rPr lang="en-US" sz="2400" dirty="0" err="1">
                <a:latin typeface="+mn-lt"/>
              </a:rPr>
              <a:t>harus</a:t>
            </a:r>
            <a:r>
              <a:rPr lang="en-US" sz="2400" dirty="0">
                <a:latin typeface="+mn-lt"/>
              </a:rPr>
              <a:t> </a:t>
            </a:r>
            <a:r>
              <a:rPr lang="en-US" sz="2400" dirty="0" err="1">
                <a:latin typeface="+mn-lt"/>
              </a:rPr>
              <a:t>diperbaiki</a:t>
            </a:r>
            <a:r>
              <a:rPr lang="en-US" sz="2400" dirty="0">
                <a:latin typeface="+mn-lt"/>
              </a:rPr>
              <a:t> </a:t>
            </a:r>
            <a:r>
              <a:rPr lang="en-US" sz="2400" dirty="0" err="1">
                <a:latin typeface="+mn-lt"/>
              </a:rPr>
              <a:t>sebelum</a:t>
            </a:r>
            <a:r>
              <a:rPr lang="en-US" sz="2400" dirty="0">
                <a:latin typeface="+mn-lt"/>
              </a:rPr>
              <a:t> system </a:t>
            </a:r>
            <a:r>
              <a:rPr lang="en-US" sz="2400" dirty="0" err="1">
                <a:latin typeface="+mn-lt"/>
              </a:rPr>
              <a:t>dikategorikan</a:t>
            </a:r>
            <a:endParaRPr lang="en-US" sz="2400" dirty="0">
              <a:latin typeface="+mn-lt"/>
            </a:endParaRPr>
          </a:p>
          <a:p>
            <a:pPr algn="ctr" eaLnBrk="0" hangingPunct="0">
              <a:lnSpc>
                <a:spcPct val="115000"/>
              </a:lnSpc>
              <a:spcBef>
                <a:spcPct val="50000"/>
              </a:spcBef>
            </a:pPr>
            <a:r>
              <a:rPr lang="en-US" sz="2400" dirty="0">
                <a:latin typeface="+mn-lt"/>
              </a:rPr>
              <a:t> </a:t>
            </a:r>
            <a:r>
              <a:rPr lang="en-US" sz="2400" dirty="0" err="1">
                <a:latin typeface="+mn-lt"/>
              </a:rPr>
              <a:t>sesuai</a:t>
            </a:r>
            <a:r>
              <a:rPr lang="en-US" sz="2400" dirty="0">
                <a:latin typeface="+mn-lt"/>
              </a:rPr>
              <a:t> </a:t>
            </a:r>
            <a:r>
              <a:rPr lang="en-US" sz="2400" dirty="0" err="1">
                <a:latin typeface="+mn-lt"/>
              </a:rPr>
              <a:t>dengan</a:t>
            </a:r>
            <a:r>
              <a:rPr lang="en-US" sz="2400" dirty="0">
                <a:latin typeface="+mn-lt"/>
              </a:rPr>
              <a:t> ISO 9001:2015</a:t>
            </a:r>
          </a:p>
        </p:txBody>
      </p:sp>
      <p:cxnSp>
        <p:nvCxnSpPr>
          <p:cNvPr id="24" name="Straight Connector 23"/>
          <p:cNvCxnSpPr/>
          <p:nvPr/>
        </p:nvCxnSpPr>
        <p:spPr>
          <a:xfrm>
            <a:off x="-15552" y="3573016"/>
            <a:ext cx="9875520" cy="0"/>
          </a:xfrm>
          <a:prstGeom prst="line">
            <a:avLst/>
          </a:prstGeom>
        </p:spPr>
        <p:style>
          <a:lnRef idx="1">
            <a:schemeClr val="accent1"/>
          </a:lnRef>
          <a:fillRef idx="0">
            <a:schemeClr val="accent1"/>
          </a:fillRef>
          <a:effectRef idx="0">
            <a:schemeClr val="accent1"/>
          </a:effectRef>
          <a:fontRef idx="minor">
            <a:schemeClr val="tx1"/>
          </a:fontRef>
        </p:style>
      </p:cxnSp>
      <p:pic>
        <p:nvPicPr>
          <p:cNvPr id="24578" name="Picture 2" descr="C:\Users\MGR\AppData\Roaming\PixelMetrics\CaptureWiz\Temp\7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319"/>
            <a:ext cx="9906000" cy="3548602"/>
          </a:xfrm>
          <a:prstGeom prst="rect">
            <a:avLst/>
          </a:prstGeom>
          <a:noFill/>
          <a:extLst>
            <a:ext uri="{909E8E84-426E-40DD-AFC4-6F175D3DCCD1}">
              <a14:hiddenFill xmlns:a14="http://schemas.microsoft.com/office/drawing/2010/main">
                <a:solidFill>
                  <a:srgbClr val="FFFFFF"/>
                </a:solidFill>
              </a14:hiddenFill>
            </a:ext>
          </a:extLst>
        </p:spPr>
      </p:pic>
      <p:pic>
        <p:nvPicPr>
          <p:cNvPr id="103428" name="Picture 15" descr="D:\H_Miscelleneous\File dari shared doc\logo.png"/>
          <p:cNvPicPr>
            <a:picLocks noChangeAspect="1" noChangeArrowheads="1"/>
          </p:cNvPicPr>
          <p:nvPr/>
        </p:nvPicPr>
        <p:blipFill>
          <a:blip r:embed="rId3" cstate="print"/>
          <a:srcRect/>
          <a:stretch>
            <a:fillRect/>
          </a:stretch>
        </p:blipFill>
        <p:spPr bwMode="auto">
          <a:xfrm rot="21125941">
            <a:off x="365462" y="332656"/>
            <a:ext cx="1103626" cy="381362"/>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F4277B44-B3EA-4E00-8D90-8D2230B3B81A}"/>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452706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231576" y="366863"/>
            <a:ext cx="6603524" cy="762000"/>
          </a:xfrm>
          <a:prstGeom prst="rect">
            <a:avLst/>
          </a:prstGeom>
          <a:noFill/>
          <a:ln w="9525">
            <a:noFill/>
            <a:miter lim="800000"/>
            <a:headEnd/>
            <a:tailEnd/>
          </a:ln>
        </p:spPr>
        <p:txBody>
          <a:bodyPr anchor="ctr" anchorCtr="1"/>
          <a:lstStyle/>
          <a:p>
            <a:pPr eaLnBrk="0" hangingPunct="0">
              <a:buFont typeface="Monotype Sorts" charset="2"/>
              <a:buChar char="¯"/>
            </a:pPr>
            <a:r>
              <a:rPr kumimoji="1" lang="en-US" sz="4400" b="1" dirty="0"/>
              <a:t> Closing meeting</a:t>
            </a:r>
            <a:endParaRPr kumimoji="1" lang="en-GB" sz="4400" b="1" dirty="0"/>
          </a:p>
        </p:txBody>
      </p:sp>
      <p:sp>
        <p:nvSpPr>
          <p:cNvPr id="104451" name="Text Box 3"/>
          <p:cNvSpPr txBox="1">
            <a:spLocks noChangeArrowheads="1"/>
          </p:cNvSpPr>
          <p:nvPr/>
        </p:nvSpPr>
        <p:spPr bwMode="auto">
          <a:xfrm>
            <a:off x="576537" y="1556792"/>
            <a:ext cx="8809072" cy="4385816"/>
          </a:xfrm>
          <a:prstGeom prst="rect">
            <a:avLst/>
          </a:prstGeom>
          <a:noFill/>
          <a:ln w="9525">
            <a:noFill/>
            <a:miter lim="800000"/>
            <a:headEnd/>
            <a:tailEnd/>
          </a:ln>
        </p:spPr>
        <p:txBody>
          <a:bodyPr wrap="square">
            <a:spAutoFit/>
          </a:bodyPr>
          <a:lstStyle/>
          <a:p>
            <a:pPr marL="465138" indent="-465138" algn="just" eaLnBrk="0" hangingPunct="0">
              <a:lnSpc>
                <a:spcPct val="90000"/>
              </a:lnSpc>
              <a:spcAft>
                <a:spcPct val="40000"/>
              </a:spcAft>
              <a:buFont typeface="Monotype Sorts" charset="2"/>
              <a:buChar char="J"/>
            </a:pPr>
            <a:r>
              <a:rPr lang="en-US" b="0" dirty="0" err="1">
                <a:latin typeface="Century Gothic" pitchFamily="34" charset="0"/>
              </a:rPr>
              <a:t>Memperkenalkan</a:t>
            </a:r>
            <a:r>
              <a:rPr lang="en-US" b="0" dirty="0">
                <a:latin typeface="Century Gothic" pitchFamily="34" charset="0"/>
              </a:rPr>
              <a:t> audit team (</a:t>
            </a:r>
            <a:r>
              <a:rPr lang="en-US" b="0" dirty="0" err="1">
                <a:latin typeface="Century Gothic" pitchFamily="34" charset="0"/>
              </a:rPr>
              <a:t>apabila</a:t>
            </a:r>
            <a:r>
              <a:rPr lang="en-US" b="0" dirty="0">
                <a:latin typeface="Century Gothic" pitchFamily="34" charset="0"/>
              </a:rPr>
              <a:t> </a:t>
            </a:r>
            <a:r>
              <a:rPr lang="en-US" b="0" dirty="0" err="1">
                <a:latin typeface="Century Gothic" pitchFamily="34" charset="0"/>
              </a:rPr>
              <a:t>ada</a:t>
            </a:r>
            <a:r>
              <a:rPr lang="en-US" b="0" dirty="0">
                <a:latin typeface="Century Gothic" pitchFamily="34" charset="0"/>
              </a:rPr>
              <a:t> </a:t>
            </a:r>
            <a:r>
              <a:rPr lang="en-US" b="0" dirty="0" err="1">
                <a:latin typeface="Century Gothic" pitchFamily="34" charset="0"/>
              </a:rPr>
              <a:t>peserta</a:t>
            </a:r>
            <a:r>
              <a:rPr lang="en-US" b="0" dirty="0">
                <a:latin typeface="Century Gothic" pitchFamily="34" charset="0"/>
              </a:rPr>
              <a:t> yang </a:t>
            </a:r>
            <a:r>
              <a:rPr lang="en-US" b="0" dirty="0" err="1">
                <a:latin typeface="Century Gothic" pitchFamily="34" charset="0"/>
              </a:rPr>
              <a:t>tidak</a:t>
            </a:r>
            <a:r>
              <a:rPr lang="en-US" b="0" dirty="0">
                <a:latin typeface="Century Gothic" pitchFamily="34" charset="0"/>
              </a:rPr>
              <a:t> </a:t>
            </a:r>
            <a:r>
              <a:rPr lang="en-US" b="0" dirty="0" err="1">
                <a:latin typeface="Century Gothic" pitchFamily="34" charset="0"/>
              </a:rPr>
              <a:t>ikut</a:t>
            </a:r>
            <a:r>
              <a:rPr lang="en-US" b="0" dirty="0">
                <a:latin typeface="Century Gothic" pitchFamily="34" charset="0"/>
              </a:rPr>
              <a:t> </a:t>
            </a:r>
            <a:r>
              <a:rPr lang="en-US" b="0" dirty="0" err="1">
                <a:latin typeface="Century Gothic" pitchFamily="34" charset="0"/>
              </a:rPr>
              <a:t>pada</a:t>
            </a:r>
            <a:r>
              <a:rPr lang="en-US" b="0" dirty="0">
                <a:latin typeface="Century Gothic" pitchFamily="34" charset="0"/>
              </a:rPr>
              <a:t> </a:t>
            </a:r>
            <a:r>
              <a:rPr lang="en-US" b="0" dirty="0" err="1">
                <a:latin typeface="Century Gothic" pitchFamily="34" charset="0"/>
              </a:rPr>
              <a:t>saat</a:t>
            </a:r>
            <a:r>
              <a:rPr lang="en-US" b="0" dirty="0">
                <a:latin typeface="Century Gothic" pitchFamily="34" charset="0"/>
              </a:rPr>
              <a:t> opening meeting )</a:t>
            </a:r>
          </a:p>
          <a:p>
            <a:pPr marL="465138" indent="-465138" algn="just" eaLnBrk="0" hangingPunct="0">
              <a:lnSpc>
                <a:spcPct val="90000"/>
              </a:lnSpc>
              <a:spcAft>
                <a:spcPct val="40000"/>
              </a:spcAft>
              <a:buFont typeface="Monotype Sorts" charset="2"/>
              <a:buChar char="J"/>
            </a:pPr>
            <a:r>
              <a:rPr lang="en-US" b="0" dirty="0" err="1">
                <a:latin typeface="Century Gothic" pitchFamily="34" charset="0"/>
              </a:rPr>
              <a:t>Mereview</a:t>
            </a:r>
            <a:r>
              <a:rPr lang="en-US" b="0" dirty="0">
                <a:latin typeface="Century Gothic" pitchFamily="34" charset="0"/>
              </a:rPr>
              <a:t> scope </a:t>
            </a:r>
            <a:r>
              <a:rPr lang="en-US" b="0" dirty="0" err="1">
                <a:latin typeface="Century Gothic" pitchFamily="34" charset="0"/>
              </a:rPr>
              <a:t>dan</a:t>
            </a:r>
            <a:r>
              <a:rPr lang="en-US" b="0" dirty="0">
                <a:latin typeface="Century Gothic" pitchFamily="34" charset="0"/>
              </a:rPr>
              <a:t> </a:t>
            </a:r>
            <a:r>
              <a:rPr lang="en-US" b="0" dirty="0" err="1">
                <a:latin typeface="Century Gothic" pitchFamily="34" charset="0"/>
              </a:rPr>
              <a:t>tujuan</a:t>
            </a:r>
            <a:r>
              <a:rPr lang="en-US" b="0" dirty="0">
                <a:latin typeface="Century Gothic" pitchFamily="34" charset="0"/>
              </a:rPr>
              <a:t> audit</a:t>
            </a:r>
          </a:p>
          <a:p>
            <a:pPr marL="465138" indent="-465138" algn="just" eaLnBrk="0" hangingPunct="0">
              <a:lnSpc>
                <a:spcPct val="90000"/>
              </a:lnSpc>
              <a:spcAft>
                <a:spcPct val="40000"/>
              </a:spcAft>
              <a:buFont typeface="Monotype Sorts" charset="2"/>
              <a:buChar char="J"/>
            </a:pPr>
            <a:r>
              <a:rPr lang="en-US" b="0" dirty="0" err="1">
                <a:latin typeface="Century Gothic" pitchFamily="34" charset="0"/>
              </a:rPr>
              <a:t>Hasil</a:t>
            </a:r>
            <a:r>
              <a:rPr lang="en-US" b="0" dirty="0">
                <a:latin typeface="Century Gothic" pitchFamily="34" charset="0"/>
              </a:rPr>
              <a:t> </a:t>
            </a:r>
            <a:r>
              <a:rPr lang="en-US" b="0" dirty="0" err="1">
                <a:latin typeface="Century Gothic" pitchFamily="34" charset="0"/>
              </a:rPr>
              <a:t>keseluruhan</a:t>
            </a:r>
            <a:r>
              <a:rPr lang="en-US" b="0" dirty="0">
                <a:latin typeface="Century Gothic" pitchFamily="34" charset="0"/>
              </a:rPr>
              <a:t> audit</a:t>
            </a:r>
          </a:p>
          <a:p>
            <a:pPr marL="465138" indent="-465138" algn="just" eaLnBrk="0" hangingPunct="0">
              <a:lnSpc>
                <a:spcPct val="90000"/>
              </a:lnSpc>
              <a:spcAft>
                <a:spcPct val="40000"/>
              </a:spcAft>
              <a:buFont typeface="Monotype Sorts" charset="2"/>
              <a:buChar char="J"/>
            </a:pPr>
            <a:r>
              <a:rPr lang="en-US" b="0" dirty="0">
                <a:latin typeface="Century Gothic" pitchFamily="34" charset="0"/>
              </a:rPr>
              <a:t>Improvement </a:t>
            </a:r>
            <a:r>
              <a:rPr lang="en-US" b="0" dirty="0" err="1">
                <a:latin typeface="Century Gothic" pitchFamily="34" charset="0"/>
              </a:rPr>
              <a:t>dan</a:t>
            </a:r>
            <a:r>
              <a:rPr lang="en-US" b="0" dirty="0">
                <a:latin typeface="Century Gothic" pitchFamily="34" charset="0"/>
              </a:rPr>
              <a:t> </a:t>
            </a:r>
            <a:r>
              <a:rPr lang="en-US" b="0" dirty="0" err="1">
                <a:latin typeface="Century Gothic" pitchFamily="34" charset="0"/>
              </a:rPr>
              <a:t>praktek-praktek</a:t>
            </a:r>
            <a:r>
              <a:rPr lang="en-US" b="0" dirty="0">
                <a:latin typeface="Century Gothic" pitchFamily="34" charset="0"/>
              </a:rPr>
              <a:t> yang </a:t>
            </a:r>
            <a:r>
              <a:rPr lang="en-US" b="0" dirty="0" err="1">
                <a:latin typeface="Century Gothic" pitchFamily="34" charset="0"/>
              </a:rPr>
              <a:t>baik</a:t>
            </a:r>
            <a:r>
              <a:rPr lang="en-US" b="0" dirty="0">
                <a:latin typeface="Century Gothic" pitchFamily="34" charset="0"/>
              </a:rPr>
              <a:t> (Strong point)</a:t>
            </a:r>
          </a:p>
          <a:p>
            <a:pPr marL="465138" indent="-465138" algn="just" eaLnBrk="0" hangingPunct="0">
              <a:lnSpc>
                <a:spcPct val="90000"/>
              </a:lnSpc>
              <a:buFont typeface="Monotype Sorts" charset="2"/>
              <a:buChar char="J"/>
            </a:pPr>
            <a:r>
              <a:rPr lang="en-US" b="0" dirty="0" err="1">
                <a:latin typeface="Century Gothic" pitchFamily="34" charset="0"/>
              </a:rPr>
              <a:t>Penjelasan</a:t>
            </a:r>
            <a:r>
              <a:rPr lang="en-US" b="0" dirty="0">
                <a:latin typeface="Century Gothic" pitchFamily="34" charset="0"/>
              </a:rPr>
              <a:t> </a:t>
            </a:r>
            <a:r>
              <a:rPr lang="en-US" b="0" dirty="0" err="1">
                <a:latin typeface="Century Gothic" pitchFamily="34" charset="0"/>
              </a:rPr>
              <a:t>masalah</a:t>
            </a:r>
            <a:r>
              <a:rPr lang="en-US" b="0" dirty="0">
                <a:latin typeface="Century Gothic" pitchFamily="34" charset="0"/>
              </a:rPr>
              <a:t> yang </a:t>
            </a:r>
            <a:r>
              <a:rPr lang="en-US" b="0" dirty="0" err="1">
                <a:latin typeface="Century Gothic" pitchFamily="34" charset="0"/>
              </a:rPr>
              <a:t>ditemukan</a:t>
            </a:r>
            <a:r>
              <a:rPr lang="en-US" b="0" dirty="0">
                <a:latin typeface="Century Gothic" pitchFamily="34" charset="0"/>
              </a:rPr>
              <a:t> (</a:t>
            </a:r>
            <a:r>
              <a:rPr lang="en-US" b="0" dirty="0" err="1">
                <a:latin typeface="Century Gothic" pitchFamily="34" charset="0"/>
              </a:rPr>
              <a:t>nonconformances</a:t>
            </a:r>
            <a:r>
              <a:rPr lang="en-US" b="0" dirty="0">
                <a:latin typeface="Century Gothic" pitchFamily="34" charset="0"/>
              </a:rPr>
              <a:t>) </a:t>
            </a:r>
            <a:r>
              <a:rPr lang="en-US" b="0" dirty="0" err="1">
                <a:latin typeface="Century Gothic" pitchFamily="34" charset="0"/>
              </a:rPr>
              <a:t>dengan</a:t>
            </a:r>
            <a:r>
              <a:rPr lang="en-US" b="0" dirty="0">
                <a:latin typeface="Century Gothic" pitchFamily="34" charset="0"/>
              </a:rPr>
              <a:t> </a:t>
            </a:r>
            <a:r>
              <a:rPr lang="en-US" b="0" dirty="0" err="1">
                <a:latin typeface="Century Gothic" pitchFamily="34" charset="0"/>
              </a:rPr>
              <a:t>akibat</a:t>
            </a:r>
            <a:r>
              <a:rPr lang="en-US" b="0" dirty="0">
                <a:latin typeface="Century Gothic" pitchFamily="34" charset="0"/>
              </a:rPr>
              <a:t> yang </a:t>
            </a:r>
            <a:r>
              <a:rPr lang="en-US" b="0" dirty="0" err="1">
                <a:latin typeface="Century Gothic" pitchFamily="34" charset="0"/>
              </a:rPr>
              <a:t>dapat</a:t>
            </a:r>
            <a:r>
              <a:rPr lang="en-US" b="0" dirty="0">
                <a:latin typeface="Century Gothic" pitchFamily="34" charset="0"/>
              </a:rPr>
              <a:t> </a:t>
            </a:r>
            <a:r>
              <a:rPr lang="en-US" b="0" dirty="0" err="1">
                <a:latin typeface="Century Gothic" pitchFamily="34" charset="0"/>
              </a:rPr>
              <a:t>ditimbulkan</a:t>
            </a:r>
            <a:endParaRPr lang="en-US" b="0" dirty="0">
              <a:latin typeface="Century Gothic" pitchFamily="34" charset="0"/>
            </a:endParaRPr>
          </a:p>
          <a:p>
            <a:pPr marL="465138" indent="-465138" algn="just" eaLnBrk="0" hangingPunct="0">
              <a:lnSpc>
                <a:spcPct val="90000"/>
              </a:lnSpc>
              <a:buFont typeface="Monotype Sorts" charset="2"/>
              <a:buChar char="J"/>
            </a:pPr>
            <a:endParaRPr lang="en-US" b="0" dirty="0">
              <a:latin typeface="Century Gothic" pitchFamily="34" charset="0"/>
            </a:endParaRPr>
          </a:p>
          <a:p>
            <a:pPr marL="465138" indent="-465138" algn="just" eaLnBrk="0" hangingPunct="0">
              <a:lnSpc>
                <a:spcPct val="90000"/>
              </a:lnSpc>
              <a:buFont typeface="Monotype Sorts" charset="2"/>
              <a:buChar char="J"/>
            </a:pPr>
            <a:r>
              <a:rPr lang="en-US" dirty="0" err="1">
                <a:latin typeface="Century Gothic" pitchFamily="34" charset="0"/>
              </a:rPr>
              <a:t>Menjelaskan</a:t>
            </a:r>
            <a:r>
              <a:rPr lang="en-US" dirty="0">
                <a:latin typeface="Century Gothic" pitchFamily="34" charset="0"/>
              </a:rPr>
              <a:t> </a:t>
            </a:r>
            <a:r>
              <a:rPr lang="en-US" dirty="0" err="1">
                <a:latin typeface="Century Gothic" pitchFamily="34" charset="0"/>
              </a:rPr>
              <a:t>bahwa</a:t>
            </a:r>
            <a:r>
              <a:rPr lang="en-US" dirty="0">
                <a:latin typeface="Century Gothic" pitchFamily="34" charset="0"/>
              </a:rPr>
              <a:t> audit </a:t>
            </a:r>
            <a:r>
              <a:rPr lang="en-US" dirty="0" err="1">
                <a:latin typeface="Century Gothic" pitchFamily="34" charset="0"/>
              </a:rPr>
              <a:t>adalah</a:t>
            </a:r>
            <a:r>
              <a:rPr lang="en-US" dirty="0">
                <a:latin typeface="Century Gothic" pitchFamily="34" charset="0"/>
              </a:rPr>
              <a:t> sampling </a:t>
            </a:r>
            <a:r>
              <a:rPr lang="en-US" dirty="0" err="1">
                <a:latin typeface="Century Gothic" pitchFamily="34" charset="0"/>
              </a:rPr>
              <a:t>bahwa</a:t>
            </a:r>
            <a:r>
              <a:rPr lang="en-US" dirty="0">
                <a:latin typeface="Century Gothic" pitchFamily="34" charset="0"/>
              </a:rPr>
              <a:t> problem yang </a:t>
            </a:r>
            <a:r>
              <a:rPr lang="en-US" dirty="0" err="1">
                <a:latin typeface="Century Gothic" pitchFamily="34" charset="0"/>
              </a:rPr>
              <a:t>ditemukan</a:t>
            </a:r>
            <a:r>
              <a:rPr lang="en-US" dirty="0">
                <a:latin typeface="Century Gothic" pitchFamily="34" charset="0"/>
              </a:rPr>
              <a:t> </a:t>
            </a:r>
            <a:r>
              <a:rPr lang="en-US" dirty="0" err="1">
                <a:latin typeface="Century Gothic" pitchFamily="34" charset="0"/>
              </a:rPr>
              <a:t>dapat</a:t>
            </a:r>
            <a:r>
              <a:rPr lang="en-US" dirty="0">
                <a:latin typeface="Century Gothic" pitchFamily="34" charset="0"/>
              </a:rPr>
              <a:t> </a:t>
            </a:r>
            <a:r>
              <a:rPr lang="en-US" dirty="0" err="1">
                <a:latin typeface="Century Gothic" pitchFamily="34" charset="0"/>
              </a:rPr>
              <a:t>terjadi</a:t>
            </a:r>
            <a:r>
              <a:rPr lang="en-US" dirty="0">
                <a:latin typeface="Century Gothic" pitchFamily="34" charset="0"/>
              </a:rPr>
              <a:t> </a:t>
            </a:r>
            <a:r>
              <a:rPr lang="en-US" dirty="0" err="1">
                <a:latin typeface="Century Gothic" pitchFamily="34" charset="0"/>
              </a:rPr>
              <a:t>pada</a:t>
            </a:r>
            <a:r>
              <a:rPr lang="en-US" dirty="0">
                <a:latin typeface="Century Gothic" pitchFamily="34" charset="0"/>
              </a:rPr>
              <a:t> area yang lain, </a:t>
            </a:r>
            <a:r>
              <a:rPr lang="en-US" dirty="0" err="1">
                <a:latin typeface="Century Gothic" pitchFamily="34" charset="0"/>
              </a:rPr>
              <a:t>sehingga</a:t>
            </a:r>
            <a:r>
              <a:rPr lang="en-US" dirty="0">
                <a:latin typeface="Century Gothic" pitchFamily="34" charset="0"/>
              </a:rPr>
              <a:t> </a:t>
            </a:r>
            <a:r>
              <a:rPr lang="en-US" dirty="0" err="1">
                <a:latin typeface="Century Gothic" pitchFamily="34" charset="0"/>
              </a:rPr>
              <a:t>tindakan</a:t>
            </a:r>
            <a:r>
              <a:rPr lang="en-US" dirty="0">
                <a:latin typeface="Century Gothic" pitchFamily="34" charset="0"/>
              </a:rPr>
              <a:t> </a:t>
            </a:r>
            <a:r>
              <a:rPr lang="en-US" dirty="0" err="1">
                <a:latin typeface="Century Gothic" pitchFamily="34" charset="0"/>
              </a:rPr>
              <a:t>koreksi</a:t>
            </a:r>
            <a:r>
              <a:rPr lang="en-US" dirty="0">
                <a:latin typeface="Century Gothic" pitchFamily="34" charset="0"/>
              </a:rPr>
              <a:t> </a:t>
            </a:r>
            <a:r>
              <a:rPr lang="en-US" dirty="0" err="1">
                <a:latin typeface="Century Gothic" pitchFamily="34" charset="0"/>
              </a:rPr>
              <a:t>tidak</a:t>
            </a:r>
            <a:r>
              <a:rPr lang="en-US" dirty="0">
                <a:latin typeface="Century Gothic" pitchFamily="34" charset="0"/>
              </a:rPr>
              <a:t> </a:t>
            </a:r>
            <a:r>
              <a:rPr lang="en-US" dirty="0" err="1">
                <a:latin typeface="Century Gothic" pitchFamily="34" charset="0"/>
              </a:rPr>
              <a:t>hanya</a:t>
            </a:r>
            <a:r>
              <a:rPr lang="en-US" dirty="0">
                <a:latin typeface="Century Gothic" pitchFamily="34" charset="0"/>
              </a:rPr>
              <a:t> </a:t>
            </a:r>
            <a:r>
              <a:rPr lang="en-US" dirty="0" err="1">
                <a:latin typeface="Century Gothic" pitchFamily="34" charset="0"/>
              </a:rPr>
              <a:t>dilakukan</a:t>
            </a:r>
            <a:r>
              <a:rPr lang="en-US" dirty="0">
                <a:latin typeface="Century Gothic" pitchFamily="34" charset="0"/>
              </a:rPr>
              <a:t> </a:t>
            </a:r>
            <a:r>
              <a:rPr lang="en-US" dirty="0" err="1">
                <a:latin typeface="Century Gothic" pitchFamily="34" charset="0"/>
              </a:rPr>
              <a:t>terhadap</a:t>
            </a:r>
            <a:r>
              <a:rPr lang="en-US" dirty="0">
                <a:latin typeface="Century Gothic" pitchFamily="34" charset="0"/>
              </a:rPr>
              <a:t> </a:t>
            </a:r>
            <a:r>
              <a:rPr lang="en-US" dirty="0" err="1">
                <a:latin typeface="Century Gothic" pitchFamily="34" charset="0"/>
              </a:rPr>
              <a:t>hasil</a:t>
            </a:r>
            <a:r>
              <a:rPr lang="en-US" dirty="0">
                <a:latin typeface="Century Gothic" pitchFamily="34" charset="0"/>
              </a:rPr>
              <a:t> </a:t>
            </a:r>
            <a:r>
              <a:rPr lang="en-US" dirty="0" err="1">
                <a:latin typeface="Century Gothic" pitchFamily="34" charset="0"/>
              </a:rPr>
              <a:t>temuan</a:t>
            </a:r>
            <a:r>
              <a:rPr lang="en-US" dirty="0">
                <a:latin typeface="Century Gothic" pitchFamily="34" charset="0"/>
              </a:rPr>
              <a:t> </a:t>
            </a:r>
            <a:r>
              <a:rPr lang="en-US" dirty="0" err="1">
                <a:latin typeface="Century Gothic" pitchFamily="34" charset="0"/>
              </a:rPr>
              <a:t>tetapi</a:t>
            </a:r>
            <a:r>
              <a:rPr lang="en-US" dirty="0">
                <a:latin typeface="Century Gothic" pitchFamily="34" charset="0"/>
              </a:rPr>
              <a:t> </a:t>
            </a:r>
            <a:r>
              <a:rPr lang="en-US" dirty="0" err="1">
                <a:latin typeface="Century Gothic" pitchFamily="34" charset="0"/>
              </a:rPr>
              <a:t>juga</a:t>
            </a:r>
            <a:r>
              <a:rPr lang="en-US" dirty="0">
                <a:latin typeface="Century Gothic" pitchFamily="34" charset="0"/>
              </a:rPr>
              <a:t> </a:t>
            </a:r>
            <a:r>
              <a:rPr lang="en-US" dirty="0" err="1">
                <a:latin typeface="Century Gothic" pitchFamily="34" charset="0"/>
              </a:rPr>
              <a:t>terhadap</a:t>
            </a:r>
            <a:r>
              <a:rPr lang="en-US" dirty="0">
                <a:latin typeface="Century Gothic" pitchFamily="34" charset="0"/>
              </a:rPr>
              <a:t> </a:t>
            </a:r>
            <a:r>
              <a:rPr lang="en-US" dirty="0" err="1">
                <a:latin typeface="Century Gothic" pitchFamily="34" charset="0"/>
              </a:rPr>
              <a:t>sistem</a:t>
            </a:r>
            <a:r>
              <a:rPr lang="en-US" dirty="0">
                <a:latin typeface="Century Gothic" pitchFamily="34" charset="0"/>
              </a:rPr>
              <a:t> </a:t>
            </a:r>
            <a:r>
              <a:rPr lang="en-US" dirty="0" err="1">
                <a:latin typeface="Century Gothic" pitchFamily="34" charset="0"/>
              </a:rPr>
              <a:t>dimana</a:t>
            </a:r>
            <a:r>
              <a:rPr lang="en-US" dirty="0">
                <a:latin typeface="Century Gothic" pitchFamily="34" charset="0"/>
              </a:rPr>
              <a:t> </a:t>
            </a:r>
            <a:r>
              <a:rPr lang="en-US" dirty="0" err="1">
                <a:latin typeface="Century Gothic" pitchFamily="34" charset="0"/>
              </a:rPr>
              <a:t>nonconformances</a:t>
            </a:r>
            <a:r>
              <a:rPr lang="en-US" dirty="0">
                <a:latin typeface="Century Gothic" pitchFamily="34" charset="0"/>
              </a:rPr>
              <a:t> </a:t>
            </a:r>
            <a:r>
              <a:rPr lang="en-US" dirty="0" err="1">
                <a:latin typeface="Century Gothic" pitchFamily="34" charset="0"/>
              </a:rPr>
              <a:t>tersebut</a:t>
            </a:r>
            <a:r>
              <a:rPr lang="en-US" dirty="0">
                <a:latin typeface="Century Gothic" pitchFamily="34" charset="0"/>
              </a:rPr>
              <a:t> </a:t>
            </a:r>
            <a:r>
              <a:rPr lang="en-US" dirty="0" err="1">
                <a:latin typeface="Century Gothic" pitchFamily="34" charset="0"/>
              </a:rPr>
              <a:t>ditemukan</a:t>
            </a:r>
            <a:endParaRPr lang="en-US" dirty="0">
              <a:latin typeface="Century Gothic" pitchFamily="34" charset="0"/>
            </a:endParaRPr>
          </a:p>
          <a:p>
            <a:pPr marL="465138" indent="-465138" algn="just" eaLnBrk="0" hangingPunct="0">
              <a:lnSpc>
                <a:spcPct val="90000"/>
              </a:lnSpc>
              <a:buFont typeface="Monotype Sorts" charset="2"/>
              <a:buChar char="J"/>
            </a:pPr>
            <a:endParaRPr lang="en-US" b="0" dirty="0">
              <a:latin typeface="Century Gothic" pitchFamily="34" charset="0"/>
            </a:endParaRPr>
          </a:p>
          <a:p>
            <a:pPr marL="465138" indent="-465138" algn="just" eaLnBrk="0" hangingPunct="0">
              <a:lnSpc>
                <a:spcPct val="90000"/>
              </a:lnSpc>
              <a:spcAft>
                <a:spcPct val="40000"/>
              </a:spcAft>
              <a:buFont typeface="Monotype Sorts" charset="2"/>
              <a:buChar char="J"/>
            </a:pPr>
            <a:r>
              <a:rPr lang="en-US" b="0" dirty="0" err="1">
                <a:latin typeface="Century Gothic" pitchFamily="34" charset="0"/>
              </a:rPr>
              <a:t>Rekomendasi</a:t>
            </a:r>
            <a:r>
              <a:rPr lang="en-US" b="0" dirty="0">
                <a:latin typeface="Century Gothic" pitchFamily="34" charset="0"/>
              </a:rPr>
              <a:t> </a:t>
            </a:r>
            <a:r>
              <a:rPr lang="en-US" b="0" dirty="0" err="1">
                <a:latin typeface="Century Gothic" pitchFamily="34" charset="0"/>
              </a:rPr>
              <a:t>untuk</a:t>
            </a:r>
            <a:r>
              <a:rPr lang="en-US" b="0" dirty="0">
                <a:latin typeface="Century Gothic" pitchFamily="34" charset="0"/>
              </a:rPr>
              <a:t> improvement </a:t>
            </a:r>
            <a:r>
              <a:rPr lang="en-US" b="0" dirty="0" err="1">
                <a:latin typeface="Century Gothic" pitchFamily="34" charset="0"/>
              </a:rPr>
              <a:t>dimasa</a:t>
            </a:r>
            <a:r>
              <a:rPr lang="en-US" b="0" dirty="0">
                <a:latin typeface="Century Gothic" pitchFamily="34" charset="0"/>
              </a:rPr>
              <a:t> yang </a:t>
            </a:r>
            <a:r>
              <a:rPr lang="en-US" b="0" dirty="0" err="1">
                <a:latin typeface="Century Gothic" pitchFamily="34" charset="0"/>
              </a:rPr>
              <a:t>akan</a:t>
            </a:r>
            <a:r>
              <a:rPr lang="en-US" b="0" dirty="0">
                <a:latin typeface="Century Gothic" pitchFamily="34" charset="0"/>
              </a:rPr>
              <a:t> </a:t>
            </a:r>
            <a:r>
              <a:rPr lang="en-US" b="0" dirty="0" err="1">
                <a:latin typeface="Century Gothic" pitchFamily="34" charset="0"/>
              </a:rPr>
              <a:t>datang</a:t>
            </a:r>
            <a:r>
              <a:rPr lang="en-US" b="0" dirty="0">
                <a:latin typeface="Century Gothic" pitchFamily="34" charset="0"/>
              </a:rPr>
              <a:t> (</a:t>
            </a:r>
            <a:r>
              <a:rPr lang="en-US" b="0" dirty="0" err="1">
                <a:latin typeface="Century Gothic" pitchFamily="34" charset="0"/>
              </a:rPr>
              <a:t>bila</a:t>
            </a:r>
            <a:r>
              <a:rPr lang="en-US" b="0" dirty="0">
                <a:latin typeface="Century Gothic" pitchFamily="34" charset="0"/>
              </a:rPr>
              <a:t> </a:t>
            </a:r>
            <a:r>
              <a:rPr lang="en-US" b="0" dirty="0" err="1">
                <a:latin typeface="Century Gothic" pitchFamily="34" charset="0"/>
              </a:rPr>
              <a:t>ada</a:t>
            </a:r>
            <a:r>
              <a:rPr lang="en-US" b="0" dirty="0">
                <a:latin typeface="Century Gothic" pitchFamily="34" charset="0"/>
              </a:rPr>
              <a:t>)</a:t>
            </a:r>
          </a:p>
          <a:p>
            <a:pPr marL="465138" indent="-465138" algn="just" eaLnBrk="0" hangingPunct="0">
              <a:lnSpc>
                <a:spcPct val="90000"/>
              </a:lnSpc>
              <a:buFont typeface="Monotype Sorts" charset="2"/>
              <a:buChar char="J"/>
            </a:pPr>
            <a:r>
              <a:rPr lang="en-US" b="0" dirty="0" err="1">
                <a:latin typeface="Century Gothic" pitchFamily="34" charset="0"/>
              </a:rPr>
              <a:t>Rencana</a:t>
            </a:r>
            <a:r>
              <a:rPr lang="en-US" b="0" dirty="0">
                <a:latin typeface="Century Gothic" pitchFamily="34" charset="0"/>
              </a:rPr>
              <a:t> follow up / </a:t>
            </a:r>
            <a:r>
              <a:rPr lang="en-US" b="0" dirty="0" err="1">
                <a:latin typeface="Century Gothic" pitchFamily="34" charset="0"/>
              </a:rPr>
              <a:t>verifikasi</a:t>
            </a:r>
            <a:r>
              <a:rPr lang="en-US" b="0" dirty="0">
                <a:latin typeface="Century Gothic" pitchFamily="34" charset="0"/>
              </a:rPr>
              <a:t>   </a:t>
            </a:r>
            <a:endParaRPr lang="en-GB" b="0" dirty="0">
              <a:latin typeface="Century Gothic" pitchFamily="34" charset="0"/>
            </a:endParaRPr>
          </a:p>
        </p:txBody>
      </p:sp>
      <p:sp>
        <p:nvSpPr>
          <p:cNvPr id="6" name="Slide Number Placeholder 5"/>
          <p:cNvSpPr>
            <a:spLocks noGrp="1"/>
          </p:cNvSpPr>
          <p:nvPr>
            <p:ph type="sldNum" sz="quarter" idx="12"/>
          </p:nvPr>
        </p:nvSpPr>
        <p:spPr/>
        <p:txBody>
          <a:bodyPr/>
          <a:lstStyle/>
          <a:p>
            <a:pPr>
              <a:defRPr/>
            </a:pPr>
            <a:fld id="{841ECF00-6640-4B42-A490-1528FA283F84}" type="slidenum">
              <a:rPr lang="en-US" smtClean="0"/>
              <a:pPr>
                <a:defRPr/>
              </a:pPr>
              <a:t>103</a:t>
            </a:fld>
            <a:endParaRPr lang="en-US"/>
          </a:p>
        </p:txBody>
      </p:sp>
    </p:spTree>
    <p:extLst>
      <p:ext uri="{BB962C8B-B14F-4D97-AF65-F5344CB8AC3E}">
        <p14:creationId xmlns:p14="http://schemas.microsoft.com/office/powerpoint/2010/main" val="3760982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494506" y="1447800"/>
            <a:ext cx="8804275" cy="3200400"/>
          </a:xfrm>
          <a:prstGeom prst="rect">
            <a:avLst/>
          </a:prstGeom>
          <a:noFill/>
          <a:ln w="9525">
            <a:noFill/>
            <a:miter lim="800000"/>
            <a:headEnd/>
            <a:tailEnd/>
          </a:ln>
        </p:spPr>
        <p:txBody>
          <a:bodyPr lIns="87275" tIns="43637" rIns="87275" bIns="43637"/>
          <a:lstStyle/>
          <a:p>
            <a:pPr marL="436563" indent="-436563" algn="ctr" defTabSz="873125" eaLnBrk="0" hangingPunct="0">
              <a:lnSpc>
                <a:spcPct val="230000"/>
              </a:lnSpc>
              <a:buClr>
                <a:schemeClr val="accent2"/>
              </a:buClr>
              <a:buFont typeface="Wingdings 2" pitchFamily="18" charset="2"/>
              <a:buChar char="u"/>
            </a:pPr>
            <a:r>
              <a:rPr kumimoji="1" lang="en-US" sz="1900" b="1" dirty="0">
                <a:effectLst>
                  <a:outerShdw blurRad="38100" dist="38100" dir="2700000" algn="tl">
                    <a:srgbClr val="C0C0C0"/>
                  </a:outerShdw>
                </a:effectLst>
                <a:latin typeface="Verdana" pitchFamily="34" charset="0"/>
              </a:rPr>
              <a:t>MELAKUKAN PEMANTAUAN TINDAKAN PERBAIKAN </a:t>
            </a:r>
            <a:endParaRPr kumimoji="1" lang="en-US" sz="1900" b="1" i="1" dirty="0">
              <a:effectLst>
                <a:outerShdw blurRad="38100" dist="38100" dir="2700000" algn="tl">
                  <a:srgbClr val="C0C0C0"/>
                </a:outerShdw>
              </a:effectLst>
              <a:latin typeface="Verdana" pitchFamily="34" charset="0"/>
            </a:endParaRPr>
          </a:p>
          <a:p>
            <a:pPr marL="436563" indent="-436563" algn="ctr" defTabSz="873125" eaLnBrk="0" hangingPunct="0">
              <a:lnSpc>
                <a:spcPct val="230000"/>
              </a:lnSpc>
              <a:buClr>
                <a:schemeClr val="accent2"/>
              </a:buClr>
              <a:buFont typeface="Wingdings 2" pitchFamily="18" charset="2"/>
              <a:buChar char="v"/>
            </a:pPr>
            <a:r>
              <a:rPr kumimoji="1" lang="en-US" sz="1900" b="1" dirty="0">
                <a:effectLst>
                  <a:outerShdw blurRad="38100" dist="38100" dir="2700000" algn="tl">
                    <a:srgbClr val="C0C0C0"/>
                  </a:outerShdw>
                </a:effectLst>
                <a:latin typeface="Verdana" pitchFamily="34" charset="0"/>
              </a:rPr>
              <a:t>MELAKUKAN VERIFIKASI TINDAKAN PERBAIKAN </a:t>
            </a:r>
          </a:p>
          <a:p>
            <a:pPr marL="436563" indent="-436563" algn="ctr" defTabSz="873125" eaLnBrk="0" hangingPunct="0">
              <a:lnSpc>
                <a:spcPct val="230000"/>
              </a:lnSpc>
              <a:buClr>
                <a:schemeClr val="accent2"/>
              </a:buClr>
              <a:buFont typeface="Wingdings 2" pitchFamily="18" charset="2"/>
              <a:buChar char="w"/>
            </a:pPr>
            <a:r>
              <a:rPr kumimoji="1" lang="en-US" sz="1900" b="1" dirty="0">
                <a:effectLst>
                  <a:outerShdw blurRad="38100" dist="38100" dir="2700000" algn="tl">
                    <a:srgbClr val="C0C0C0"/>
                  </a:outerShdw>
                </a:effectLst>
                <a:latin typeface="Verdana" pitchFamily="34" charset="0"/>
              </a:rPr>
              <a:t>MEMBUAT LAPORAN UNTUK MANAJEMEN</a:t>
            </a:r>
            <a:endParaRPr kumimoji="1" lang="en-US" sz="1900" b="1" i="1" dirty="0">
              <a:effectLst>
                <a:outerShdw blurRad="38100" dist="38100" dir="2700000" algn="tl">
                  <a:srgbClr val="C0C0C0"/>
                </a:outerShdw>
              </a:effectLst>
              <a:latin typeface="Verdana" pitchFamily="34" charset="0"/>
            </a:endParaRPr>
          </a:p>
        </p:txBody>
      </p:sp>
      <p:sp>
        <p:nvSpPr>
          <p:cNvPr id="86019" name="Rectangle 3"/>
          <p:cNvSpPr>
            <a:spLocks noChangeArrowheads="1"/>
          </p:cNvSpPr>
          <p:nvPr/>
        </p:nvSpPr>
        <p:spPr bwMode="auto">
          <a:xfrm>
            <a:off x="685800" y="457200"/>
            <a:ext cx="8421688" cy="838200"/>
          </a:xfrm>
          <a:prstGeom prst="rect">
            <a:avLst/>
          </a:prstGeom>
          <a:noFill/>
          <a:ln w="9525">
            <a:noFill/>
            <a:miter lim="800000"/>
            <a:headEnd/>
            <a:tailEnd/>
          </a:ln>
          <a:effectLst/>
        </p:spPr>
        <p:txBody>
          <a:bodyPr lIns="87275" tIns="43637" rIns="87275" bIns="43637" anchor="ctr" anchorCtr="1"/>
          <a:lstStyle/>
          <a:p>
            <a:pPr algn="ctr" defTabSz="873125" eaLnBrk="0" hangingPunct="0"/>
            <a:r>
              <a:rPr kumimoji="1" lang="en-US" sz="1900" b="1" dirty="0">
                <a:latin typeface="Verdana" pitchFamily="34" charset="0"/>
              </a:rPr>
              <a:t>TAHAPAN III</a:t>
            </a:r>
          </a:p>
          <a:p>
            <a:pPr algn="ctr" defTabSz="873125" eaLnBrk="0" hangingPunct="0"/>
            <a:r>
              <a:rPr kumimoji="1" lang="en-US" b="1" dirty="0">
                <a:latin typeface="Verdana" pitchFamily="34" charset="0"/>
              </a:rPr>
              <a:t>TINDAK LANJUT AUDIT</a:t>
            </a:r>
          </a:p>
        </p:txBody>
      </p:sp>
      <p:pic>
        <p:nvPicPr>
          <p:cNvPr id="33894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33800"/>
            <a:ext cx="9906000" cy="31146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7E273CF-232C-49AB-BC80-F7E1A2F234F4}"/>
              </a:ext>
            </a:extLst>
          </p:cNvPr>
          <p:cNvSpPr>
            <a:spLocks noGrp="1"/>
          </p:cNvSpPr>
          <p:nvPr>
            <p:ph type="sldNum" sz="quarter" idx="12"/>
          </p:nvPr>
        </p:nvSpPr>
        <p:spPr/>
        <p:txBody>
          <a:bodyPr/>
          <a:lstStyle/>
          <a:p>
            <a:pPr>
              <a:defRPr/>
            </a:pPr>
            <a:fld id="{841ECF00-6640-4B42-A490-1528FA283F84}" type="slidenum">
              <a:rPr lang="en-US" smtClean="0"/>
              <a:pPr>
                <a:defRPr/>
              </a:pPr>
              <a:t>104</a:t>
            </a:fld>
            <a:endParaRPr lang="en-US"/>
          </a:p>
        </p:txBody>
      </p:sp>
    </p:spTree>
    <p:extLst>
      <p:ext uri="{BB962C8B-B14F-4D97-AF65-F5344CB8AC3E}">
        <p14:creationId xmlns:p14="http://schemas.microsoft.com/office/powerpoint/2010/main" val="1214897668"/>
      </p:ext>
    </p:extLst>
  </p:cSld>
  <p:clrMapOvr>
    <a:masterClrMapping/>
  </p:clrMapOvr>
  <p:transition spd="slow">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2" name="Picture 4" descr="Image result for corrective action"/>
          <p:cNvPicPr>
            <a:picLocks noChangeAspect="1" noChangeArrowheads="1"/>
          </p:cNvPicPr>
          <p:nvPr/>
        </p:nvPicPr>
        <p:blipFill rotWithShape="1">
          <a:blip r:embed="rId3">
            <a:extLst>
              <a:ext uri="{28A0092B-C50C-407E-A947-70E740481C1C}">
                <a14:useLocalDpi xmlns:a14="http://schemas.microsoft.com/office/drawing/2010/main" val="0"/>
              </a:ext>
            </a:extLst>
          </a:blip>
          <a:srcRect l="15000"/>
          <a:stretch/>
        </p:blipFill>
        <p:spPr bwMode="auto">
          <a:xfrm>
            <a:off x="0" y="4114799"/>
            <a:ext cx="3886200" cy="2743201"/>
          </a:xfrm>
          <a:prstGeom prst="rect">
            <a:avLst/>
          </a:prstGeom>
          <a:noFill/>
          <a:extLst>
            <a:ext uri="{909E8E84-426E-40DD-AFC4-6F175D3DCCD1}">
              <a14:hiddenFill xmlns:a14="http://schemas.microsoft.com/office/drawing/2010/main">
                <a:solidFill>
                  <a:srgbClr val="FFFFFF"/>
                </a:solidFill>
              </a14:hiddenFill>
            </a:ext>
          </a:extLst>
        </p:spPr>
      </p:pic>
      <p:sp>
        <p:nvSpPr>
          <p:cNvPr id="88066" name="Text Box 2"/>
          <p:cNvSpPr txBox="1">
            <a:spLocks noChangeArrowheads="1"/>
          </p:cNvSpPr>
          <p:nvPr/>
        </p:nvSpPr>
        <p:spPr bwMode="auto">
          <a:xfrm>
            <a:off x="2514600" y="2631831"/>
            <a:ext cx="7086600" cy="2230251"/>
          </a:xfrm>
          <a:prstGeom prst="rect">
            <a:avLst/>
          </a:prstGeom>
          <a:noFill/>
          <a:ln w="9525">
            <a:noFill/>
            <a:miter lim="800000"/>
            <a:headEnd/>
            <a:tailEnd/>
          </a:ln>
          <a:effectLst/>
        </p:spPr>
        <p:txBody>
          <a:bodyPr wrap="square" lIns="87275" tIns="43637" rIns="87275" bIns="43637">
            <a:spAutoFit/>
          </a:bodyPr>
          <a:lstStyle/>
          <a:p>
            <a:pPr marL="436563" indent="-436563" defTabSz="873125" eaLnBrk="0" hangingPunct="0">
              <a:lnSpc>
                <a:spcPct val="130000"/>
              </a:lnSpc>
              <a:buFont typeface="Wingdings 2" pitchFamily="18" charset="2"/>
              <a:buChar char="õ"/>
            </a:pPr>
            <a:r>
              <a:rPr lang="en-US" sz="2400" dirty="0" err="1">
                <a:latin typeface="Verdana" pitchFamily="34" charset="0"/>
              </a:rPr>
              <a:t>Gunakan</a:t>
            </a:r>
            <a:r>
              <a:rPr lang="en-US" sz="2400" dirty="0">
                <a:latin typeface="Verdana" pitchFamily="34" charset="0"/>
              </a:rPr>
              <a:t> </a:t>
            </a:r>
            <a:r>
              <a:rPr lang="en-US" sz="2400" i="1" dirty="0">
                <a:latin typeface="Verdana" pitchFamily="34" charset="0"/>
              </a:rPr>
              <a:t>log</a:t>
            </a:r>
            <a:r>
              <a:rPr lang="en-US" sz="2400" dirty="0">
                <a:latin typeface="Verdana" pitchFamily="34" charset="0"/>
              </a:rPr>
              <a:t> CAR</a:t>
            </a:r>
          </a:p>
          <a:p>
            <a:pPr marL="436563" indent="-436563" defTabSz="873125" eaLnBrk="0" hangingPunct="0">
              <a:lnSpc>
                <a:spcPct val="150000"/>
              </a:lnSpc>
              <a:buFont typeface="Wingdings 2" pitchFamily="18" charset="2"/>
              <a:buChar char="õ"/>
            </a:pPr>
            <a:r>
              <a:rPr lang="en-GB" sz="2400" dirty="0" err="1">
                <a:latin typeface="Verdana" pitchFamily="34" charset="0"/>
              </a:rPr>
              <a:t>Ingatkan</a:t>
            </a:r>
            <a:r>
              <a:rPr lang="en-GB" sz="2400" dirty="0">
                <a:latin typeface="Verdana" pitchFamily="34" charset="0"/>
              </a:rPr>
              <a:t> auditor  </a:t>
            </a:r>
            <a:r>
              <a:rPr lang="en-GB" sz="2400" dirty="0" err="1">
                <a:latin typeface="Verdana" pitchFamily="34" charset="0"/>
              </a:rPr>
              <a:t>dan</a:t>
            </a:r>
            <a:r>
              <a:rPr lang="en-GB" sz="2400" dirty="0">
                <a:latin typeface="Verdana" pitchFamily="34" charset="0"/>
              </a:rPr>
              <a:t> </a:t>
            </a:r>
            <a:r>
              <a:rPr lang="en-GB" sz="2400" dirty="0" err="1">
                <a:latin typeface="Verdana" pitchFamily="34" charset="0"/>
              </a:rPr>
              <a:t>auditee</a:t>
            </a:r>
            <a:r>
              <a:rPr lang="en-GB" sz="2400" dirty="0">
                <a:latin typeface="Verdana" pitchFamily="34" charset="0"/>
              </a:rPr>
              <a:t> </a:t>
            </a:r>
            <a:r>
              <a:rPr lang="en-GB" sz="2400" dirty="0" err="1">
                <a:latin typeface="Verdana" pitchFamily="34" charset="0"/>
              </a:rPr>
              <a:t>beberapa</a:t>
            </a:r>
            <a:r>
              <a:rPr lang="en-GB" sz="2400" dirty="0">
                <a:latin typeface="Verdana" pitchFamily="34" charset="0"/>
              </a:rPr>
              <a:t> </a:t>
            </a:r>
            <a:r>
              <a:rPr lang="en-GB" sz="2400" dirty="0" err="1">
                <a:latin typeface="Verdana" pitchFamily="34" charset="0"/>
              </a:rPr>
              <a:t>hari</a:t>
            </a:r>
            <a:r>
              <a:rPr lang="en-GB" sz="2400" dirty="0">
                <a:latin typeface="Verdana" pitchFamily="34" charset="0"/>
              </a:rPr>
              <a:t> </a:t>
            </a:r>
            <a:r>
              <a:rPr lang="en-GB" sz="2400" dirty="0" err="1">
                <a:latin typeface="Verdana" pitchFamily="34" charset="0"/>
              </a:rPr>
              <a:t>sebelum</a:t>
            </a:r>
            <a:r>
              <a:rPr lang="en-GB" sz="2400" dirty="0">
                <a:latin typeface="Verdana" pitchFamily="34" charset="0"/>
              </a:rPr>
              <a:t> </a:t>
            </a:r>
            <a:r>
              <a:rPr lang="en-GB" sz="2400" dirty="0" err="1">
                <a:latin typeface="Verdana" pitchFamily="34" charset="0"/>
              </a:rPr>
              <a:t>waktu</a:t>
            </a:r>
            <a:r>
              <a:rPr lang="en-GB" sz="2400" dirty="0">
                <a:latin typeface="Verdana" pitchFamily="34" charset="0"/>
              </a:rPr>
              <a:t> yang </a:t>
            </a:r>
            <a:r>
              <a:rPr lang="en-GB" sz="2400" dirty="0" err="1">
                <a:latin typeface="Verdana" pitchFamily="34" charset="0"/>
              </a:rPr>
              <a:t>ditentukan</a:t>
            </a:r>
            <a:r>
              <a:rPr lang="en-GB" sz="2400" dirty="0">
                <a:latin typeface="Verdana" pitchFamily="34" charset="0"/>
              </a:rPr>
              <a:t> </a:t>
            </a:r>
            <a:r>
              <a:rPr lang="en-GB" sz="2400" dirty="0" err="1">
                <a:latin typeface="Verdana" pitchFamily="34" charset="0"/>
              </a:rPr>
              <a:t>untuk</a:t>
            </a:r>
            <a:r>
              <a:rPr lang="en-GB" sz="2400" dirty="0">
                <a:latin typeface="Verdana" pitchFamily="34" charset="0"/>
              </a:rPr>
              <a:t> </a:t>
            </a:r>
            <a:r>
              <a:rPr lang="en-GB" sz="2400" dirty="0" err="1">
                <a:latin typeface="Verdana" pitchFamily="34" charset="0"/>
              </a:rPr>
              <a:t>memverifikasi</a:t>
            </a:r>
            <a:r>
              <a:rPr lang="en-GB" sz="2400" dirty="0">
                <a:latin typeface="Verdana" pitchFamily="34" charset="0"/>
              </a:rPr>
              <a:t> </a:t>
            </a:r>
            <a:r>
              <a:rPr lang="en-GB" sz="2400" dirty="0" err="1">
                <a:latin typeface="Verdana" pitchFamily="34" charset="0"/>
              </a:rPr>
              <a:t>tindakan</a:t>
            </a:r>
            <a:r>
              <a:rPr lang="en-GB" sz="2400" dirty="0">
                <a:latin typeface="Verdana" pitchFamily="34" charset="0"/>
              </a:rPr>
              <a:t> </a:t>
            </a:r>
            <a:r>
              <a:rPr lang="en-GB" sz="2400" dirty="0" err="1">
                <a:latin typeface="Verdana" pitchFamily="34" charset="0"/>
              </a:rPr>
              <a:t>perbaikan</a:t>
            </a:r>
            <a:endParaRPr lang="en-GB" sz="2400" dirty="0">
              <a:latin typeface="Verdana" pitchFamily="34" charset="0"/>
            </a:endParaRPr>
          </a:p>
        </p:txBody>
      </p:sp>
      <p:sp>
        <p:nvSpPr>
          <p:cNvPr id="88067" name="Rectangle 3"/>
          <p:cNvSpPr>
            <a:spLocks noChangeArrowheads="1"/>
          </p:cNvSpPr>
          <p:nvPr/>
        </p:nvSpPr>
        <p:spPr bwMode="auto">
          <a:xfrm>
            <a:off x="914400" y="990601"/>
            <a:ext cx="8153400" cy="838200"/>
          </a:xfrm>
          <a:prstGeom prst="rect">
            <a:avLst/>
          </a:prstGeom>
          <a:noFill/>
          <a:ln w="9525">
            <a:noFill/>
            <a:miter lim="800000"/>
            <a:headEnd/>
            <a:tailEnd/>
          </a:ln>
          <a:effectLst/>
        </p:spPr>
        <p:txBody>
          <a:bodyPr lIns="87275" tIns="43637" rIns="87275" bIns="43637" anchor="ctr" anchorCtr="1"/>
          <a:lstStyle/>
          <a:p>
            <a:pPr marL="622300" indent="-622300" defTabSz="179388" eaLnBrk="0" hangingPunct="0"/>
            <a:r>
              <a:rPr kumimoji="1" lang="en-US" sz="2700" b="1" dirty="0">
                <a:latin typeface="Verdana" pitchFamily="34" charset="0"/>
              </a:rPr>
              <a:t>1.  MELAKUKAN PEMANTAUAN TINDAKAN PERBAIKAN</a:t>
            </a:r>
            <a:endParaRPr kumimoji="1" lang="en-US" sz="2700" b="1" i="1" dirty="0">
              <a:latin typeface="Verdana" pitchFamily="34" charset="0"/>
            </a:endParaRPr>
          </a:p>
        </p:txBody>
      </p:sp>
      <p:sp>
        <p:nvSpPr>
          <p:cNvPr id="4" name="Rectangle 3"/>
          <p:cNvSpPr/>
          <p:nvPr/>
        </p:nvSpPr>
        <p:spPr bwMode="auto">
          <a:xfrm>
            <a:off x="0" y="0"/>
            <a:ext cx="1219200" cy="3276600"/>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5" name="Rectangle 4"/>
          <p:cNvSpPr/>
          <p:nvPr/>
        </p:nvSpPr>
        <p:spPr bwMode="auto">
          <a:xfrm>
            <a:off x="2133600" y="2132431"/>
            <a:ext cx="7772400" cy="45719"/>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2" name="Slide Number Placeholder 1">
            <a:extLst>
              <a:ext uri="{FF2B5EF4-FFF2-40B4-BE49-F238E27FC236}">
                <a16:creationId xmlns:a16="http://schemas.microsoft.com/office/drawing/2014/main" id="{8D7C1DD9-CD4D-411A-A551-F221AFBE9845}"/>
              </a:ext>
            </a:extLst>
          </p:cNvPr>
          <p:cNvSpPr>
            <a:spLocks noGrp="1"/>
          </p:cNvSpPr>
          <p:nvPr>
            <p:ph type="sldNum" sz="quarter" idx="12"/>
          </p:nvPr>
        </p:nvSpPr>
        <p:spPr/>
        <p:txBody>
          <a:bodyPr/>
          <a:lstStyle/>
          <a:p>
            <a:pPr>
              <a:defRPr/>
            </a:pPr>
            <a:fld id="{841ECF00-6640-4B42-A490-1528FA283F84}" type="slidenum">
              <a:rPr lang="en-US" smtClean="0"/>
              <a:pPr>
                <a:defRPr/>
              </a:pPr>
              <a:t>105</a:t>
            </a:fld>
            <a:endParaRPr lang="en-US"/>
          </a:p>
        </p:txBody>
      </p:sp>
    </p:spTree>
    <p:extLst>
      <p:ext uri="{BB962C8B-B14F-4D97-AF65-F5344CB8AC3E}">
        <p14:creationId xmlns:p14="http://schemas.microsoft.com/office/powerpoint/2010/main" val="2097523759"/>
      </p:ext>
    </p:extLst>
  </p:cSld>
  <p:clrMapOvr>
    <a:masterClrMapping/>
  </p:clrMapOvr>
  <p:transition spd="slow">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97525" y="0"/>
            <a:ext cx="2383631"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p:nvSpPr>
        <p:spPr>
          <a:xfrm>
            <a:off x="1231371" y="0"/>
            <a:ext cx="510779"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ight Triangle 30"/>
          <p:cNvSpPr/>
          <p:nvPr/>
        </p:nvSpPr>
        <p:spPr>
          <a:xfrm flipH="1" flipV="1">
            <a:off x="1221052" y="5719763"/>
            <a:ext cx="543454"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ectangle 32"/>
          <p:cNvSpPr/>
          <p:nvPr/>
        </p:nvSpPr>
        <p:spPr>
          <a:xfrm>
            <a:off x="1816101" y="5313363"/>
            <a:ext cx="47294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ight Triangle 36"/>
          <p:cNvSpPr/>
          <p:nvPr/>
        </p:nvSpPr>
        <p:spPr>
          <a:xfrm>
            <a:off x="1752469" y="5719763"/>
            <a:ext cx="558932"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ight Triangle 37"/>
          <p:cNvSpPr/>
          <p:nvPr/>
        </p:nvSpPr>
        <p:spPr>
          <a:xfrm flipH="1">
            <a:off x="1831579" y="4826000"/>
            <a:ext cx="448865"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ight Triangle 38"/>
          <p:cNvSpPr/>
          <p:nvPr/>
        </p:nvSpPr>
        <p:spPr>
          <a:xfrm rot="5400000">
            <a:off x="1806575" y="4839495"/>
            <a:ext cx="473075" cy="474663"/>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40"/>
          <p:cNvSpPr/>
          <p:nvPr/>
        </p:nvSpPr>
        <p:spPr>
          <a:xfrm>
            <a:off x="0" y="4826000"/>
            <a:ext cx="18161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2" name="Group 14"/>
          <p:cNvGrpSpPr/>
          <p:nvPr/>
        </p:nvGrpSpPr>
        <p:grpSpPr>
          <a:xfrm>
            <a:off x="74355" y="6452444"/>
            <a:ext cx="7693022" cy="310966"/>
            <a:chOff x="74354" y="6521598"/>
            <a:chExt cx="7693022" cy="241805"/>
          </a:xfrm>
          <a:solidFill>
            <a:srgbClr val="FF0000"/>
          </a:solidFill>
        </p:grpSpPr>
        <p:sp>
          <p:nvSpPr>
            <p:cNvPr id="28" name="Rectangle 27"/>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4"/>
            <p:cNvGrpSpPr>
              <a:grpSpLocks/>
            </p:cNvGrpSpPr>
            <p:nvPr/>
          </p:nvGrpSpPr>
          <p:grpSpPr bwMode="auto">
            <a:xfrm>
              <a:off x="74354" y="6544617"/>
              <a:ext cx="412433" cy="218786"/>
              <a:chOff x="0" y="2704"/>
              <a:chExt cx="1014" cy="678"/>
            </a:xfrm>
            <a:grpFill/>
          </p:grpSpPr>
          <p:sp>
            <p:nvSpPr>
              <p:cNvPr id="32"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0"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6" name="Oval 172"/>
              <p:cNvSpPr>
                <a:spLocks noChangeArrowheads="1"/>
              </p:cNvSpPr>
              <p:nvPr/>
            </p:nvSpPr>
            <p:spPr bwMode="auto">
              <a:xfrm>
                <a:off x="24" y="3054"/>
                <a:ext cx="211"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47" name="TextBox 46"/>
          <p:cNvSpPr txBox="1"/>
          <p:nvPr/>
        </p:nvSpPr>
        <p:spPr>
          <a:xfrm>
            <a:off x="506715" y="6506385"/>
            <a:ext cx="1982338" cy="276999"/>
          </a:xfrm>
          <a:prstGeom prst="rect">
            <a:avLst/>
          </a:prstGeom>
          <a:noFill/>
        </p:spPr>
        <p:txBody>
          <a:bodyPr wrap="none" rtlCol="0">
            <a:spAutoFit/>
          </a:bodyPr>
          <a:lstStyle/>
          <a:p>
            <a:r>
              <a:rPr lang="en-US" sz="1200" b="1" dirty="0"/>
              <a:t>www.sentral-sistem.com</a:t>
            </a:r>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3559" name="Rectangle 26"/>
          <p:cNvSpPr>
            <a:spLocks noChangeArrowheads="1"/>
          </p:cNvSpPr>
          <p:nvPr/>
        </p:nvSpPr>
        <p:spPr bwMode="auto">
          <a:xfrm>
            <a:off x="3427546" y="358791"/>
            <a:ext cx="4462825" cy="1015663"/>
          </a:xfrm>
          <a:prstGeom prst="rect">
            <a:avLst/>
          </a:prstGeom>
          <a:noFill/>
          <a:ln w="9525">
            <a:noFill/>
            <a:miter lim="800000"/>
            <a:headEnd/>
            <a:tailEnd/>
          </a:ln>
        </p:spPr>
        <p:txBody>
          <a:bodyPr wrap="none">
            <a:spAutoFit/>
          </a:bodyPr>
          <a:lstStyle/>
          <a:p>
            <a:r>
              <a:rPr lang="en-US" sz="6000" b="1" dirty="0" err="1">
                <a:solidFill>
                  <a:srgbClr val="0000CC"/>
                </a:solidFill>
                <a:latin typeface="Impact" pitchFamily="34" charset="0"/>
                <a:cs typeface="Browallia New" pitchFamily="34" charset="-34"/>
              </a:rPr>
              <a:t>Temuan</a:t>
            </a:r>
            <a:r>
              <a:rPr lang="en-US" sz="6000" b="1" dirty="0">
                <a:solidFill>
                  <a:srgbClr val="0000CC"/>
                </a:solidFill>
                <a:latin typeface="Impact" pitchFamily="34" charset="0"/>
                <a:cs typeface="Browallia New" pitchFamily="34" charset="-34"/>
              </a:rPr>
              <a:t> Audit</a:t>
            </a:r>
            <a:endParaRPr lang="en-US" sz="6000" dirty="0">
              <a:solidFill>
                <a:srgbClr val="0000CC"/>
              </a:solidFill>
              <a:latin typeface="Impact" pitchFamily="34" charset="0"/>
              <a:cs typeface="Browallia New" pitchFamily="34" charset="-34"/>
            </a:endParaRPr>
          </a:p>
        </p:txBody>
      </p:sp>
      <p:sp>
        <p:nvSpPr>
          <p:cNvPr id="23558" name="Rectangle 10"/>
          <p:cNvSpPr>
            <a:spLocks noChangeArrowheads="1"/>
          </p:cNvSpPr>
          <p:nvPr/>
        </p:nvSpPr>
        <p:spPr bwMode="auto">
          <a:xfrm>
            <a:off x="-412750" y="68759"/>
            <a:ext cx="4540250" cy="1446550"/>
          </a:xfrm>
          <a:prstGeom prst="rect">
            <a:avLst/>
          </a:prstGeom>
          <a:noFill/>
          <a:ln w="9525">
            <a:noFill/>
            <a:miter lim="800000"/>
            <a:headEnd/>
            <a:tailEnd/>
          </a:ln>
        </p:spPr>
        <p:txBody>
          <a:bodyPr wrap="square">
            <a:spAutoFit/>
          </a:bodyPr>
          <a:lstStyle/>
          <a:p>
            <a:pPr algn="ctr"/>
            <a:r>
              <a:rPr lang="en-US" sz="4400" b="1" dirty="0" err="1">
                <a:solidFill>
                  <a:srgbClr val="FF0000"/>
                </a:solidFill>
                <a:latin typeface="Basic Light ltd"/>
                <a:ea typeface="Arial Unicode MS" pitchFamily="34" charset="-128"/>
                <a:cs typeface="Calibri" pitchFamily="34" charset="0"/>
              </a:rPr>
              <a:t>Tindakan</a:t>
            </a:r>
            <a:r>
              <a:rPr lang="en-US" sz="4400" b="1" dirty="0">
                <a:solidFill>
                  <a:srgbClr val="FF0000"/>
                </a:solidFill>
                <a:latin typeface="Basic Light ltd"/>
                <a:ea typeface="Arial Unicode MS" pitchFamily="34" charset="-128"/>
                <a:cs typeface="Calibri" pitchFamily="34" charset="0"/>
              </a:rPr>
              <a:t> </a:t>
            </a:r>
            <a:r>
              <a:rPr lang="en-US" sz="4400" b="1" dirty="0" err="1">
                <a:solidFill>
                  <a:srgbClr val="FF0000"/>
                </a:solidFill>
                <a:latin typeface="Basic Light ltd"/>
                <a:ea typeface="Arial Unicode MS" pitchFamily="34" charset="-128"/>
                <a:cs typeface="Calibri" pitchFamily="34" charset="0"/>
              </a:rPr>
              <a:t>Perbaikan</a:t>
            </a:r>
            <a:endParaRPr lang="en-US" sz="4400" b="1" dirty="0">
              <a:solidFill>
                <a:srgbClr val="FF0000"/>
              </a:solidFill>
              <a:latin typeface="Basic Light ltd"/>
              <a:ea typeface="Arial Unicode MS" pitchFamily="34" charset="-128"/>
              <a:cs typeface="Calibri" pitchFamily="34" charset="0"/>
            </a:endParaRPr>
          </a:p>
        </p:txBody>
      </p:sp>
      <p:sp>
        <p:nvSpPr>
          <p:cNvPr id="26" name="Rectangle 3"/>
          <p:cNvSpPr txBox="1">
            <a:spLocks noChangeArrowheads="1"/>
          </p:cNvSpPr>
          <p:nvPr/>
        </p:nvSpPr>
        <p:spPr>
          <a:xfrm>
            <a:off x="630238" y="1557338"/>
            <a:ext cx="9004301" cy="482441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700" b="0" i="0" u="none" strike="noStrike" kern="1200" cap="none" spc="0" normalizeH="0" baseline="0" noProof="0">
                <a:ln>
                  <a:noFill/>
                </a:ln>
                <a:solidFill>
                  <a:schemeClr val="tx1"/>
                </a:solidFill>
                <a:effectLst/>
                <a:uLnTx/>
                <a:uFillTx/>
                <a:latin typeface="+mn-lt"/>
                <a:ea typeface="+mn-ea"/>
                <a:cs typeface="+mn-cs"/>
              </a:rPr>
              <a:t>Correction</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a:ln>
                  <a:noFill/>
                </a:ln>
                <a:solidFill>
                  <a:schemeClr val="tx1"/>
                </a:solidFill>
                <a:effectLst/>
                <a:uLnTx/>
                <a:uFillTx/>
                <a:latin typeface="+mn-lt"/>
                <a:ea typeface="+mn-ea"/>
                <a:cs typeface="+mn-cs"/>
              </a:rPr>
              <a:t>Action to eliminate a detected nonconformity</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700" b="0" i="0" u="none" strike="noStrike" kern="1200" cap="none" spc="0" normalizeH="0" baseline="0" noProof="0">
                <a:ln>
                  <a:noFill/>
                </a:ln>
                <a:solidFill>
                  <a:schemeClr val="tx1"/>
                </a:solidFill>
                <a:effectLst/>
                <a:uLnTx/>
                <a:uFillTx/>
                <a:latin typeface="+mn-lt"/>
                <a:ea typeface="+mn-ea"/>
                <a:cs typeface="+mn-cs"/>
              </a:rPr>
              <a:t>Corrective Action</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a:ln>
                  <a:noFill/>
                </a:ln>
                <a:solidFill>
                  <a:schemeClr val="tx1"/>
                </a:solidFill>
                <a:effectLst/>
                <a:uLnTx/>
                <a:uFillTx/>
                <a:latin typeface="+mn-lt"/>
                <a:ea typeface="+mn-ea"/>
                <a:cs typeface="+mn-cs"/>
              </a:rPr>
              <a:t>Action to </a:t>
            </a:r>
            <a:r>
              <a:rPr kumimoji="0" lang="en-US" sz="3000" b="0" i="0" u="none" strike="noStrike" kern="1200" cap="none" spc="0" normalizeH="0" baseline="0" noProof="0">
                <a:ln>
                  <a:noFill/>
                </a:ln>
                <a:solidFill>
                  <a:srgbClr val="0033CC"/>
                </a:solidFill>
                <a:effectLst/>
                <a:uLnTx/>
                <a:uFillTx/>
                <a:latin typeface="+mn-lt"/>
                <a:ea typeface="+mn-ea"/>
                <a:cs typeface="+mn-cs"/>
              </a:rPr>
              <a:t>eliminate the causes</a:t>
            </a:r>
            <a:r>
              <a:rPr kumimoji="0" lang="en-US" sz="2200" b="0" i="0" u="none" strike="noStrike" kern="1200" cap="none" spc="0" normalizeH="0" baseline="0" noProof="0">
                <a:ln>
                  <a:noFill/>
                </a:ln>
                <a:solidFill>
                  <a:schemeClr val="tx1"/>
                </a:solidFill>
                <a:effectLst/>
                <a:uLnTx/>
                <a:uFillTx/>
                <a:latin typeface="+mn-lt"/>
                <a:ea typeface="+mn-ea"/>
                <a:cs typeface="+mn-cs"/>
              </a:rPr>
              <a:t> of detected nonconformity or other undesirable situation</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a:ln>
                  <a:noFill/>
                </a:ln>
                <a:solidFill>
                  <a:schemeClr val="tx1"/>
                </a:solidFill>
                <a:effectLst/>
                <a:uLnTx/>
                <a:uFillTx/>
                <a:latin typeface="+mn-lt"/>
                <a:ea typeface="+mn-ea"/>
                <a:cs typeface="+mn-cs"/>
              </a:rPr>
              <a:t>Note 2 : Corrective action is taken to </a:t>
            </a:r>
            <a:r>
              <a:rPr kumimoji="0" lang="en-US" sz="3000" b="0" i="0" u="none" strike="noStrike" kern="1200" cap="none" spc="0" normalizeH="0" baseline="0" noProof="0">
                <a:ln>
                  <a:noFill/>
                </a:ln>
                <a:solidFill>
                  <a:srgbClr val="0033CC"/>
                </a:solidFill>
                <a:effectLst/>
                <a:uLnTx/>
                <a:uFillTx/>
                <a:latin typeface="+mn-lt"/>
                <a:ea typeface="+mn-ea"/>
                <a:cs typeface="+mn-cs"/>
              </a:rPr>
              <a:t>prevent recurrence</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a:ln>
                  <a:noFill/>
                </a:ln>
                <a:solidFill>
                  <a:schemeClr val="tx1"/>
                </a:solidFill>
                <a:effectLst/>
                <a:uLnTx/>
                <a:uFillTx/>
                <a:latin typeface="+mn-lt"/>
                <a:ea typeface="+mn-ea"/>
                <a:cs typeface="+mn-cs"/>
              </a:rPr>
              <a:t>Oleh karena itu </a:t>
            </a:r>
            <a:r>
              <a:rPr kumimoji="0" lang="en-US" sz="3000" b="0" i="0" u="none" strike="noStrike" kern="1200" cap="none" spc="0" normalizeH="0" baseline="0" noProof="0">
                <a:ln>
                  <a:noFill/>
                </a:ln>
                <a:solidFill>
                  <a:srgbClr val="0033CC"/>
                </a:solidFill>
                <a:effectLst/>
                <a:uLnTx/>
                <a:uFillTx/>
                <a:latin typeface="+mn-lt"/>
                <a:ea typeface="+mn-ea"/>
                <a:cs typeface="+mn-cs"/>
              </a:rPr>
              <a:t>jangan membuat</a:t>
            </a:r>
            <a:r>
              <a:rPr kumimoji="0" lang="en-US" sz="2200" b="0" i="0" u="none" strike="noStrike" kern="1200" cap="none" spc="0" normalizeH="0" baseline="0" noProof="0">
                <a:ln>
                  <a:noFill/>
                </a:ln>
                <a:solidFill>
                  <a:schemeClr val="tx1"/>
                </a:solidFill>
                <a:effectLst/>
                <a:uLnTx/>
                <a:uFillTx/>
                <a:latin typeface="+mn-lt"/>
                <a:ea typeface="+mn-ea"/>
                <a:cs typeface="+mn-cs"/>
              </a:rPr>
              <a:t> corrective action </a:t>
            </a:r>
            <a:r>
              <a:rPr kumimoji="0" lang="en-US" sz="2800" b="0" i="0" u="none" strike="noStrike" kern="1200" cap="none" spc="0" normalizeH="0" baseline="0" noProof="0">
                <a:ln>
                  <a:noFill/>
                </a:ln>
                <a:solidFill>
                  <a:srgbClr val="0033CC"/>
                </a:solidFill>
                <a:effectLst/>
                <a:uLnTx/>
                <a:uFillTx/>
                <a:latin typeface="+mn-lt"/>
                <a:ea typeface="+mn-ea"/>
                <a:cs typeface="+mn-cs"/>
              </a:rPr>
              <a:t>sebelum mengetahui penyebabnya</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a:ln>
                  <a:noFill/>
                </a:ln>
                <a:solidFill>
                  <a:schemeClr val="tx1"/>
                </a:solidFill>
                <a:effectLst/>
                <a:uLnTx/>
                <a:uFillTx/>
                <a:latin typeface="+mn-lt"/>
                <a:ea typeface="+mn-ea"/>
                <a:cs typeface="+mn-cs"/>
              </a:rPr>
              <a:t>Penyebab yang berbeda akan menghasilkan corrective action yang juga berbeda</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22" name="Straight Connector 21"/>
          <p:cNvCxnSpPr/>
          <p:nvPr/>
        </p:nvCxnSpPr>
        <p:spPr>
          <a:xfrm>
            <a:off x="3632200" y="1348731"/>
            <a:ext cx="624078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3DACE0-7CCB-4F6D-9022-783F08BD36A0}"/>
              </a:ext>
            </a:extLst>
          </p:cNvPr>
          <p:cNvSpPr>
            <a:spLocks noGrp="1"/>
          </p:cNvSpPr>
          <p:nvPr>
            <p:ph type="sldNum" sz="quarter" idx="12"/>
          </p:nvPr>
        </p:nvSpPr>
        <p:spPr/>
        <p:txBody>
          <a:bodyPr/>
          <a:lstStyle/>
          <a:p>
            <a:pPr>
              <a:defRPr/>
            </a:pPr>
            <a:fld id="{6479658B-7F9C-4333-9499-869B8642C574}" type="slidenum">
              <a:rPr lang="en-US" smtClean="0"/>
              <a:pPr>
                <a:defRPr/>
              </a:pPr>
              <a:t>106</a:t>
            </a:fld>
            <a:endParaRPr lang="en-US"/>
          </a:p>
        </p:txBody>
      </p:sp>
      <p:sp>
        <p:nvSpPr>
          <p:cNvPr id="5" name="Footer Placeholder 4">
            <a:extLst>
              <a:ext uri="{FF2B5EF4-FFF2-40B4-BE49-F238E27FC236}">
                <a16:creationId xmlns:a16="http://schemas.microsoft.com/office/drawing/2014/main" id="{9E61C8CA-89B0-4965-9CC6-4E00E92C852D}"/>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719138" y="115888"/>
            <a:ext cx="8915400" cy="1143000"/>
          </a:xfrm>
        </p:spPr>
        <p:txBody>
          <a:bodyPr/>
          <a:lstStyle/>
          <a:p>
            <a:r>
              <a:rPr lang="en-US"/>
              <a:t>Workshop : Corrective Action </a:t>
            </a:r>
          </a:p>
        </p:txBody>
      </p:sp>
      <p:graphicFrame>
        <p:nvGraphicFramePr>
          <p:cNvPr id="354334" name="Group 30"/>
          <p:cNvGraphicFramePr>
            <a:graphicFrameLocks noGrp="1"/>
          </p:cNvGraphicFramePr>
          <p:nvPr>
            <p:ph idx="1"/>
          </p:nvPr>
        </p:nvGraphicFramePr>
        <p:xfrm>
          <a:off x="685800" y="1341438"/>
          <a:ext cx="8732838" cy="4480560"/>
        </p:xfrm>
        <a:graphic>
          <a:graphicData uri="http://schemas.openxmlformats.org/drawingml/2006/table">
            <a:tbl>
              <a:tblPr/>
              <a:tblGrid>
                <a:gridCol w="576263">
                  <a:extLst>
                    <a:ext uri="{9D8B030D-6E8A-4147-A177-3AD203B41FA5}">
                      <a16:colId xmlns:a16="http://schemas.microsoft.com/office/drawing/2014/main" val="20000"/>
                    </a:ext>
                  </a:extLst>
                </a:gridCol>
                <a:gridCol w="2374900">
                  <a:extLst>
                    <a:ext uri="{9D8B030D-6E8A-4147-A177-3AD203B41FA5}">
                      <a16:colId xmlns:a16="http://schemas.microsoft.com/office/drawing/2014/main" val="20001"/>
                    </a:ext>
                  </a:extLst>
                </a:gridCol>
                <a:gridCol w="2659062">
                  <a:extLst>
                    <a:ext uri="{9D8B030D-6E8A-4147-A177-3AD203B41FA5}">
                      <a16:colId xmlns:a16="http://schemas.microsoft.com/office/drawing/2014/main" val="20002"/>
                    </a:ext>
                  </a:extLst>
                </a:gridCol>
                <a:gridCol w="3122613">
                  <a:extLst>
                    <a:ext uri="{9D8B030D-6E8A-4147-A177-3AD203B41FA5}">
                      <a16:colId xmlns:a16="http://schemas.microsoft.com/office/drawing/2014/main" val="20003"/>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Temuan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Corrective action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Apakah Corrective actionnya sudah tepat ?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Pada</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tanggal</a:t>
                      </a:r>
                      <a:r>
                        <a:rPr kumimoji="0" lang="en-US" sz="1600" b="0" i="0" u="none" strike="noStrike" cap="none" normalizeH="0" baseline="0" dirty="0">
                          <a:ln>
                            <a:noFill/>
                          </a:ln>
                          <a:solidFill>
                            <a:schemeClr val="tx1"/>
                          </a:solidFill>
                          <a:effectLst/>
                          <a:latin typeface="Arial" charset="0"/>
                        </a:rPr>
                        <a:t> 17 April 2017, </a:t>
                      </a:r>
                      <a:r>
                        <a:rPr kumimoji="0" lang="en-US" sz="1600" b="0" i="0" u="none" strike="noStrike" cap="none" normalizeH="0" baseline="0" dirty="0" err="1">
                          <a:ln>
                            <a:noFill/>
                          </a:ln>
                          <a:solidFill>
                            <a:schemeClr val="tx1"/>
                          </a:solidFill>
                          <a:effectLst/>
                          <a:latin typeface="Arial" charset="0"/>
                        </a:rPr>
                        <a:t>hasil</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pengukuran</a:t>
                      </a:r>
                      <a:r>
                        <a:rPr kumimoji="0" lang="en-US" sz="1600" b="0" i="0" u="none" strike="noStrike" cap="none" normalizeH="0" baseline="0" dirty="0">
                          <a:ln>
                            <a:noFill/>
                          </a:ln>
                          <a:solidFill>
                            <a:schemeClr val="tx1"/>
                          </a:solidFill>
                          <a:effectLst/>
                          <a:latin typeface="Arial" charset="0"/>
                        </a:rPr>
                        <a:t> pressure </a:t>
                      </a:r>
                      <a:r>
                        <a:rPr kumimoji="0" lang="en-US" sz="1600" b="0" i="0" u="none" strike="noStrike" cap="none" normalizeH="0" baseline="0" dirty="0" err="1">
                          <a:ln>
                            <a:noFill/>
                          </a:ln>
                          <a:solidFill>
                            <a:schemeClr val="tx1"/>
                          </a:solidFill>
                          <a:effectLst/>
                          <a:latin typeface="Arial" charset="0"/>
                        </a:rPr>
                        <a:t>mesin</a:t>
                      </a:r>
                      <a:r>
                        <a:rPr kumimoji="0" lang="en-US" sz="1600" b="0" i="0" u="none" strike="noStrike" cap="none" normalizeH="0" baseline="0" dirty="0">
                          <a:ln>
                            <a:noFill/>
                          </a:ln>
                          <a:solidFill>
                            <a:schemeClr val="tx1"/>
                          </a:solidFill>
                          <a:effectLst/>
                          <a:latin typeface="Arial" charset="0"/>
                        </a:rPr>
                        <a:t> A </a:t>
                      </a:r>
                      <a:r>
                        <a:rPr kumimoji="0" lang="en-US" sz="1600" b="0" i="0" u="none" strike="noStrike" cap="none" normalizeH="0" baseline="0" dirty="0" err="1">
                          <a:ln>
                            <a:noFill/>
                          </a:ln>
                          <a:solidFill>
                            <a:schemeClr val="tx1"/>
                          </a:solidFill>
                          <a:effectLst/>
                          <a:latin typeface="Arial" charset="0"/>
                        </a:rPr>
                        <a:t>tidak</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sesuai</a:t>
                      </a:r>
                      <a:r>
                        <a:rPr kumimoji="0" lang="en-US" sz="1600" b="0" i="0" u="none" strike="noStrike" cap="none" normalizeH="0" baseline="0" dirty="0">
                          <a:ln>
                            <a:noFill/>
                          </a:ln>
                          <a:solidFill>
                            <a:schemeClr val="tx1"/>
                          </a:solidFill>
                          <a:effectLst/>
                          <a:latin typeface="Arial" charset="0"/>
                        </a:rPr>
                        <a:t> standard, </a:t>
                      </a:r>
                      <a:r>
                        <a:rPr kumimoji="0" lang="en-US" sz="1600" b="0" i="0" u="none" strike="noStrike" cap="none" normalizeH="0" baseline="0" dirty="0" err="1">
                          <a:ln>
                            <a:noFill/>
                          </a:ln>
                          <a:solidFill>
                            <a:schemeClr val="tx1"/>
                          </a:solidFill>
                          <a:effectLst/>
                          <a:latin typeface="Arial" charset="0"/>
                        </a:rPr>
                        <a:t>spesifikasi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aktual</a:t>
                      </a:r>
                      <a:r>
                        <a:rPr kumimoji="0" lang="en-US" sz="1600" b="0" i="0" u="none" strike="noStrike" cap="none" normalizeH="0" baseline="0" dirty="0">
                          <a:ln>
                            <a:noFill/>
                          </a:ln>
                          <a:solidFill>
                            <a:schemeClr val="tx1"/>
                          </a:solidFill>
                          <a:effectLst/>
                          <a:latin typeface="Arial" charset="0"/>
                        </a:rPr>
                        <a:t> ….. </a:t>
                      </a:r>
                      <a:r>
                        <a:rPr kumimoji="0" lang="en-US" sz="1600" b="0" i="0" u="none" strike="noStrike" cap="none" normalizeH="0" baseline="0" dirty="0" err="1">
                          <a:ln>
                            <a:noFill/>
                          </a:ln>
                          <a:solidFill>
                            <a:schemeClr val="tx1"/>
                          </a:solidFill>
                          <a:effectLst/>
                          <a:latin typeface="Arial" charset="0"/>
                        </a:rPr>
                        <a:t>Tapi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tidak</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ada</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tindakan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perbaikan</a:t>
                      </a:r>
                      <a:r>
                        <a:rPr kumimoji="0" lang="en-US" sz="1600" b="0" i="0" u="none" strike="noStrike" cap="none" normalizeH="0" baseline="0" dirty="0">
                          <a:ln>
                            <a:noFill/>
                          </a:ln>
                          <a:solidFill>
                            <a:schemeClr val="tx1"/>
                          </a:solidFill>
                          <a:effectLst/>
                          <a:latin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Akan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dilakukan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perbaikan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dan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pengukuran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ulang</a:t>
                      </a:r>
                      <a:r>
                        <a:rPr kumimoji="0" lang="en-US" sz="1600" b="0" i="0" u="none" strike="noStrike" cap="none" normalizeH="0" baseline="0" dirty="0">
                          <a:ln>
                            <a:noFill/>
                          </a:ln>
                          <a:solidFill>
                            <a:schemeClr val="tx1"/>
                          </a:solidFill>
                          <a:effectLst/>
                          <a:latin typeface="Arial" charset="0"/>
                        </a:rPr>
                        <a:t> pressure </a:t>
                      </a:r>
                      <a:r>
                        <a:rPr kumimoji="0" lang="en-US" sz="1600" b="0" i="0" u="none" strike="noStrike" cap="none" normalizeH="0" baseline="0" dirty="0" err="1">
                          <a:ln>
                            <a:noFill/>
                          </a:ln>
                          <a:solidFill>
                            <a:schemeClr val="tx1"/>
                          </a:solidFill>
                          <a:effectLst/>
                          <a:latin typeface="Arial" charset="0"/>
                        </a:rPr>
                        <a:t>mesin</a:t>
                      </a: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Rudi, Operator yang </a:t>
                      </a:r>
                      <a:r>
                        <a:rPr kumimoji="0" lang="en-US" sz="1600" b="0" i="0" u="none" strike="noStrike" cap="none" normalizeH="0" baseline="0" dirty="0" err="1">
                          <a:ln>
                            <a:noFill/>
                          </a:ln>
                          <a:solidFill>
                            <a:schemeClr val="tx1"/>
                          </a:solidFill>
                          <a:effectLst/>
                          <a:latin typeface="Arial" charset="0"/>
                        </a:rPr>
                        <a:t>bertanggung</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jawab</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terhadap</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pengerjaan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proses</a:t>
                      </a:r>
                      <a:r>
                        <a:rPr kumimoji="0" lang="en-US" sz="1600" b="0" i="0" u="none" strike="noStrike" cap="none" normalizeH="0" baseline="0" dirty="0">
                          <a:ln>
                            <a:noFill/>
                          </a:ln>
                          <a:solidFill>
                            <a:schemeClr val="tx1"/>
                          </a:solidFill>
                          <a:effectLst/>
                          <a:latin typeface="Arial" charset="0"/>
                        </a:rPr>
                        <a:t> special characteristic </a:t>
                      </a:r>
                      <a:r>
                        <a:rPr kumimoji="0" lang="en-US" sz="1600" b="0" i="0" u="none" strike="noStrike" cap="none" normalizeH="0" baseline="0" dirty="0" err="1">
                          <a:ln>
                            <a:noFill/>
                          </a:ln>
                          <a:solidFill>
                            <a:schemeClr val="tx1"/>
                          </a:solidFill>
                          <a:effectLst/>
                          <a:latin typeface="Arial" charset="0"/>
                        </a:rPr>
                        <a:t>tidak</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paham</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mengenai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simbol</a:t>
                      </a:r>
                      <a:r>
                        <a:rPr kumimoji="0" lang="en-US" sz="1600" b="0" i="0" u="none" strike="noStrike" cap="none" normalizeH="0" baseline="0" dirty="0">
                          <a:ln>
                            <a:noFill/>
                          </a:ln>
                          <a:solidFill>
                            <a:schemeClr val="tx1"/>
                          </a:solidFill>
                          <a:effectLst/>
                          <a:latin typeface="Arial" charset="0"/>
                        </a:rPr>
                        <a:t> special characteristic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Melakukan</a:t>
                      </a:r>
                      <a:r>
                        <a:rPr kumimoji="0" lang="en-US" sz="1600" b="0" i="0" u="none" strike="noStrike" cap="none" normalizeH="0" baseline="0" dirty="0">
                          <a:ln>
                            <a:noFill/>
                          </a:ln>
                          <a:solidFill>
                            <a:schemeClr val="tx1"/>
                          </a:solidFill>
                          <a:effectLst/>
                          <a:latin typeface="Arial" charset="0"/>
                        </a:rPr>
                        <a:t> training </a:t>
                      </a:r>
                      <a:r>
                        <a:rPr kumimoji="0" lang="en-US" sz="1600" b="0" i="0" u="none" strike="noStrike" cap="none" normalizeH="0" baseline="0" dirty="0" err="1">
                          <a:ln>
                            <a:noFill/>
                          </a:ln>
                          <a:solidFill>
                            <a:schemeClr val="tx1"/>
                          </a:solidFill>
                          <a:effectLst/>
                          <a:latin typeface="Arial" charset="0"/>
                        </a:rPr>
                        <a:t>terhadap</a:t>
                      </a:r>
                      <a:r>
                        <a:rPr kumimoji="0" lang="en-US" sz="1600" b="0" i="0" u="none" strike="noStrike" cap="none" normalizeH="0" baseline="0" dirty="0">
                          <a:ln>
                            <a:noFill/>
                          </a:ln>
                          <a:solidFill>
                            <a:schemeClr val="tx1"/>
                          </a:solidFill>
                          <a:effectLst/>
                          <a:latin typeface="Arial" charset="0"/>
                        </a:rPr>
                        <a:t> Rudi, </a:t>
                      </a:r>
                      <a:r>
                        <a:rPr kumimoji="0" lang="en-US" sz="1600" b="0" i="0" u="none" strike="noStrike" cap="none" normalizeH="0" baseline="0" dirty="0" err="1">
                          <a:ln>
                            <a:noFill/>
                          </a:ln>
                          <a:solidFill>
                            <a:schemeClr val="tx1"/>
                          </a:solidFill>
                          <a:effectLst/>
                          <a:latin typeface="Arial" charset="0"/>
                        </a:rPr>
                        <a:t>sudah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dilaksanakan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tanggal</a:t>
                      </a:r>
                      <a:r>
                        <a:rPr kumimoji="0" lang="en-US" sz="1600" b="0" i="0" u="none" strike="noStrike" cap="none" normalizeH="0" baseline="0" dirty="0">
                          <a:ln>
                            <a:noFill/>
                          </a:ln>
                          <a:solidFill>
                            <a:schemeClr val="tx1"/>
                          </a:solidFill>
                          <a:effectLst/>
                          <a:latin typeface="Arial" charset="0"/>
                        </a:rPr>
                        <a:t> 20 </a:t>
                      </a:r>
                      <a:r>
                        <a:rPr kumimoji="0" lang="en-US" sz="1600" b="0" i="0" u="none" strike="noStrike" cap="none" normalizeH="0" baseline="0" dirty="0" err="1">
                          <a:ln>
                            <a:noFill/>
                          </a:ln>
                          <a:solidFill>
                            <a:schemeClr val="tx1"/>
                          </a:solidFill>
                          <a:effectLst/>
                          <a:latin typeface="Arial" charset="0"/>
                        </a:rPr>
                        <a:t>Juni</a:t>
                      </a:r>
                      <a:r>
                        <a:rPr kumimoji="0" lang="en-US" sz="1600" b="0" i="0" u="none" strike="noStrike" cap="none" normalizeH="0" baseline="0" dirty="0">
                          <a:ln>
                            <a:noFill/>
                          </a:ln>
                          <a:solidFill>
                            <a:schemeClr val="tx1"/>
                          </a:solidFill>
                          <a:effectLst/>
                          <a:latin typeface="Arial" charset="0"/>
                        </a:rPr>
                        <a:t> 2017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8D49C11F-BCE6-4BBD-8BEB-04FF631C254C}"/>
              </a:ext>
            </a:extLst>
          </p:cNvPr>
          <p:cNvSpPr>
            <a:spLocks noGrp="1"/>
          </p:cNvSpPr>
          <p:nvPr>
            <p:ph type="sldNum" sz="quarter" idx="11"/>
          </p:nvPr>
        </p:nvSpPr>
        <p:spPr/>
        <p:txBody>
          <a:bodyPr/>
          <a:lstStyle/>
          <a:p>
            <a:pPr>
              <a:defRPr/>
            </a:pPr>
            <a:fld id="{4D626EC8-178E-46CB-B5D2-75E4A6E28139}" type="slidenum">
              <a:rPr lang="en-US" smtClean="0"/>
              <a:pPr>
                <a:defRPr/>
              </a:pPr>
              <a:t>107</a:t>
            </a:fld>
            <a:endParaRPr lang="en-US"/>
          </a:p>
        </p:txBody>
      </p:sp>
    </p:spTree>
  </p:cSld>
  <p:clrMapOvr>
    <a:masterClrMapping/>
  </p:clrMapOvr>
  <p:transition spd="slow" advClick="0">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630238" y="341313"/>
            <a:ext cx="9063037" cy="1143000"/>
          </a:xfrm>
        </p:spPr>
        <p:txBody>
          <a:bodyPr/>
          <a:lstStyle/>
          <a:p>
            <a:r>
              <a:rPr lang="en-US" sz="3800"/>
              <a:t>Summary Tahapan Analisa Masalah</a:t>
            </a:r>
          </a:p>
        </p:txBody>
      </p:sp>
      <p:sp>
        <p:nvSpPr>
          <p:cNvPr id="358403" name="Rectangle 3"/>
          <p:cNvSpPr>
            <a:spLocks noGrp="1" noChangeArrowheads="1"/>
          </p:cNvSpPr>
          <p:nvPr>
            <p:ph type="body" idx="1"/>
          </p:nvPr>
        </p:nvSpPr>
        <p:spPr>
          <a:xfrm>
            <a:off x="1350963" y="1412875"/>
            <a:ext cx="8047037" cy="4608513"/>
          </a:xfrm>
        </p:spPr>
        <p:txBody>
          <a:bodyPr/>
          <a:lstStyle/>
          <a:p>
            <a:pPr marL="609600" indent="-609600" defTabSz="914400">
              <a:buClr>
                <a:schemeClr val="tx1"/>
              </a:buClr>
              <a:buFontTx/>
              <a:buAutoNum type="arabicPeriod"/>
            </a:pPr>
            <a:r>
              <a:rPr lang="en-US"/>
              <a:t>Mempelajari Fakta, olah TKP (Tempat Kejadian Problem), Datang dan Lihat</a:t>
            </a:r>
          </a:p>
          <a:p>
            <a:pPr marL="609600" indent="-609600" defTabSz="914400">
              <a:buClr>
                <a:schemeClr val="tx1"/>
              </a:buClr>
              <a:buFontTx/>
              <a:buAutoNum type="arabicPeriod"/>
            </a:pPr>
            <a:r>
              <a:rPr lang="en-US"/>
              <a:t>Menganalisa penyebab masalah</a:t>
            </a:r>
          </a:p>
          <a:p>
            <a:pPr marL="609600" indent="-609600" defTabSz="914400">
              <a:buClr>
                <a:schemeClr val="tx1"/>
              </a:buClr>
              <a:buFontTx/>
              <a:buAutoNum type="arabicPeriod"/>
            </a:pPr>
            <a:r>
              <a:rPr lang="en-US"/>
              <a:t>Melakukan tindakan perbaikan</a:t>
            </a:r>
          </a:p>
          <a:p>
            <a:pPr marL="1371600" lvl="2" indent="-457200" defTabSz="914400"/>
            <a:r>
              <a:rPr lang="en-US"/>
              <a:t>Tindakan temporary (correction)</a:t>
            </a:r>
          </a:p>
          <a:p>
            <a:pPr marL="1371600" lvl="2" indent="-457200" defTabSz="914400"/>
            <a:r>
              <a:rPr lang="en-US"/>
              <a:t>Tindakan permanen (corrective action)</a:t>
            </a:r>
          </a:p>
          <a:p>
            <a:pPr marL="609600" indent="-609600" defTabSz="914400">
              <a:buClr>
                <a:schemeClr val="tx1"/>
              </a:buClr>
              <a:buFontTx/>
              <a:buAutoNum type="arabicPeriod"/>
            </a:pPr>
            <a:r>
              <a:rPr lang="en-US"/>
              <a:t>Evaluasi efektifitas tindakan perbaikan</a:t>
            </a:r>
          </a:p>
          <a:p>
            <a:pPr marL="609600" indent="-609600" defTabSz="914400">
              <a:buClr>
                <a:schemeClr val="tx1"/>
              </a:buClr>
              <a:buFontTx/>
              <a:buAutoNum type="arabicPeriod"/>
            </a:pPr>
            <a:r>
              <a:rPr lang="en-US"/>
              <a:t>Standarisasi</a:t>
            </a:r>
          </a:p>
        </p:txBody>
      </p:sp>
      <p:sp>
        <p:nvSpPr>
          <p:cNvPr id="2" name="Slide Number Placeholder 1">
            <a:extLst>
              <a:ext uri="{FF2B5EF4-FFF2-40B4-BE49-F238E27FC236}">
                <a16:creationId xmlns:a16="http://schemas.microsoft.com/office/drawing/2014/main" id="{B39E3058-4844-4B0A-9AF2-F5E78021FE72}"/>
              </a:ext>
            </a:extLst>
          </p:cNvPr>
          <p:cNvSpPr>
            <a:spLocks noGrp="1"/>
          </p:cNvSpPr>
          <p:nvPr>
            <p:ph type="sldNum" sz="quarter" idx="12"/>
          </p:nvPr>
        </p:nvSpPr>
        <p:spPr/>
        <p:txBody>
          <a:bodyPr/>
          <a:lstStyle/>
          <a:p>
            <a:pPr>
              <a:defRPr/>
            </a:pPr>
            <a:fld id="{6479658B-7F9C-4333-9499-869B8642C574}" type="slidenum">
              <a:rPr lang="en-US" smtClean="0"/>
              <a:pPr>
                <a:defRPr/>
              </a:pPr>
              <a:t>108</a:t>
            </a:fld>
            <a:endParaRPr lang="en-US"/>
          </a:p>
        </p:txBody>
      </p:sp>
      <p:sp>
        <p:nvSpPr>
          <p:cNvPr id="3" name="Footer Placeholder 2">
            <a:extLst>
              <a:ext uri="{FF2B5EF4-FFF2-40B4-BE49-F238E27FC236}">
                <a16:creationId xmlns:a16="http://schemas.microsoft.com/office/drawing/2014/main" id="{DA30C4E6-B356-4779-A45B-D25419A2F0B7}"/>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advClick="0">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97525" y="0"/>
            <a:ext cx="2383631"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5" name="Straight Connector 64"/>
          <p:cNvCxnSpPr/>
          <p:nvPr/>
        </p:nvCxnSpPr>
        <p:spPr>
          <a:xfrm flipH="1">
            <a:off x="2889251" y="1087438"/>
            <a:ext cx="5160"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558" name="Rectangle 10"/>
          <p:cNvSpPr>
            <a:spLocks noChangeArrowheads="1"/>
          </p:cNvSpPr>
          <p:nvPr/>
        </p:nvSpPr>
        <p:spPr bwMode="auto">
          <a:xfrm>
            <a:off x="2476500" y="-76200"/>
            <a:ext cx="4476764" cy="769441"/>
          </a:xfrm>
          <a:prstGeom prst="rect">
            <a:avLst/>
          </a:prstGeom>
          <a:noFill/>
          <a:ln w="9525">
            <a:noFill/>
            <a:miter lim="800000"/>
            <a:headEnd/>
            <a:tailEnd/>
          </a:ln>
        </p:spPr>
        <p:txBody>
          <a:bodyPr wrap="square">
            <a:spAutoFit/>
          </a:bodyPr>
          <a:lstStyle/>
          <a:p>
            <a:pPr algn="ctr"/>
            <a:r>
              <a:rPr lang="en-US" sz="4400" b="1" dirty="0">
                <a:solidFill>
                  <a:srgbClr val="FF0000"/>
                </a:solidFill>
                <a:latin typeface="Basic Light ltd"/>
                <a:ea typeface="Arial Unicode MS" pitchFamily="34" charset="-128"/>
                <a:cs typeface="Calibri" pitchFamily="34" charset="0"/>
              </a:rPr>
              <a:t>2. </a:t>
            </a:r>
            <a:r>
              <a:rPr lang="en-US" sz="4400" b="1" dirty="0" err="1">
                <a:solidFill>
                  <a:srgbClr val="FF0000"/>
                </a:solidFill>
                <a:latin typeface="Basic Light ltd"/>
                <a:ea typeface="Arial Unicode MS" pitchFamily="34" charset="-128"/>
                <a:cs typeface="Calibri" pitchFamily="34" charset="0"/>
              </a:rPr>
              <a:t>Verifikasi</a:t>
            </a:r>
            <a:r>
              <a:rPr lang="en-US" sz="4400" b="1" dirty="0">
                <a:solidFill>
                  <a:srgbClr val="FF0000"/>
                </a:solidFill>
                <a:latin typeface="Basic Light ltd"/>
                <a:ea typeface="Arial Unicode MS" pitchFamily="34" charset="-128"/>
                <a:cs typeface="Calibri" pitchFamily="34" charset="0"/>
              </a:rPr>
              <a:t> </a:t>
            </a:r>
          </a:p>
        </p:txBody>
      </p:sp>
      <p:sp>
        <p:nvSpPr>
          <p:cNvPr id="23559" name="Rectangle 26"/>
          <p:cNvSpPr>
            <a:spLocks noChangeArrowheads="1"/>
          </p:cNvSpPr>
          <p:nvPr/>
        </p:nvSpPr>
        <p:spPr bwMode="auto">
          <a:xfrm>
            <a:off x="2978680" y="381001"/>
            <a:ext cx="4968027" cy="1015663"/>
          </a:xfrm>
          <a:prstGeom prst="rect">
            <a:avLst/>
          </a:prstGeom>
          <a:noFill/>
          <a:ln w="9525">
            <a:noFill/>
            <a:miter lim="800000"/>
            <a:headEnd/>
            <a:tailEnd/>
          </a:ln>
        </p:spPr>
        <p:txBody>
          <a:bodyPr wrap="none">
            <a:spAutoFit/>
          </a:bodyPr>
          <a:lstStyle/>
          <a:p>
            <a:r>
              <a:rPr lang="en-US" sz="6000" b="1" dirty="0">
                <a:solidFill>
                  <a:srgbClr val="009900"/>
                </a:solidFill>
                <a:latin typeface="Impact" pitchFamily="34" charset="0"/>
                <a:cs typeface="Browallia New" pitchFamily="34" charset="-34"/>
              </a:rPr>
              <a:t>AUDIT INTERNAL</a:t>
            </a:r>
            <a:endParaRPr lang="en-US" sz="6000" dirty="0">
              <a:solidFill>
                <a:srgbClr val="009900"/>
              </a:solidFill>
              <a:latin typeface="Impact" pitchFamily="34" charset="0"/>
              <a:cs typeface="Browallia New" pitchFamily="34" charset="-34"/>
            </a:endParaRPr>
          </a:p>
        </p:txBody>
      </p:sp>
      <p:sp>
        <p:nvSpPr>
          <p:cNvPr id="30" name="Rectangle 29"/>
          <p:cNvSpPr/>
          <p:nvPr/>
        </p:nvSpPr>
        <p:spPr>
          <a:xfrm>
            <a:off x="1231371" y="0"/>
            <a:ext cx="510779"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ight Triangle 30"/>
          <p:cNvSpPr/>
          <p:nvPr/>
        </p:nvSpPr>
        <p:spPr>
          <a:xfrm flipH="1" flipV="1">
            <a:off x="1221052" y="5719763"/>
            <a:ext cx="543454"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ectangle 32"/>
          <p:cNvSpPr/>
          <p:nvPr/>
        </p:nvSpPr>
        <p:spPr>
          <a:xfrm>
            <a:off x="1816101" y="5313363"/>
            <a:ext cx="47294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ight Triangle 36"/>
          <p:cNvSpPr/>
          <p:nvPr/>
        </p:nvSpPr>
        <p:spPr>
          <a:xfrm>
            <a:off x="1752469" y="5719763"/>
            <a:ext cx="558932"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ight Triangle 37"/>
          <p:cNvSpPr/>
          <p:nvPr/>
        </p:nvSpPr>
        <p:spPr>
          <a:xfrm flipH="1">
            <a:off x="1831579" y="4826000"/>
            <a:ext cx="448865"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ight Triangle 38"/>
          <p:cNvSpPr/>
          <p:nvPr/>
        </p:nvSpPr>
        <p:spPr>
          <a:xfrm rot="5400000">
            <a:off x="1806575" y="4839495"/>
            <a:ext cx="473075" cy="474663"/>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40"/>
          <p:cNvSpPr/>
          <p:nvPr/>
        </p:nvSpPr>
        <p:spPr>
          <a:xfrm>
            <a:off x="0" y="4826000"/>
            <a:ext cx="18161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3568" name="Picture 2" descr="http://previews.123rf.com/images/maxxyustas/maxxyustas1405/maxxyustas140500038/28216586-Plan-do-check-act-PDCA-on-white-isolated-background-3d-Stock-Photo.jpg"/>
          <p:cNvPicPr>
            <a:picLocks noChangeAspect="1" noChangeArrowheads="1"/>
          </p:cNvPicPr>
          <p:nvPr/>
        </p:nvPicPr>
        <p:blipFill>
          <a:blip r:embed="rId2"/>
          <a:srcRect/>
          <a:stretch>
            <a:fillRect/>
          </a:stretch>
        </p:blipFill>
        <p:spPr bwMode="auto">
          <a:xfrm>
            <a:off x="1" y="1481139"/>
            <a:ext cx="3088746" cy="2852737"/>
          </a:xfrm>
          <a:prstGeom prst="rect">
            <a:avLst/>
          </a:prstGeom>
          <a:noFill/>
          <a:ln w="9525">
            <a:noFill/>
            <a:miter lim="800000"/>
            <a:headEnd/>
            <a:tailEnd/>
          </a:ln>
        </p:spPr>
      </p:pic>
      <p:sp>
        <p:nvSpPr>
          <p:cNvPr id="6" name="Freeform 5"/>
          <p:cNvSpPr/>
          <p:nvPr/>
        </p:nvSpPr>
        <p:spPr>
          <a:xfrm>
            <a:off x="1702595" y="457201"/>
            <a:ext cx="1264047" cy="1255713"/>
          </a:xfrm>
          <a:custGeom>
            <a:avLst/>
            <a:gdLst>
              <a:gd name="connsiteX0" fmla="*/ 1263535 w 1263535"/>
              <a:gd name="connsiteY0" fmla="*/ 0 h 964277"/>
              <a:gd name="connsiteX1" fmla="*/ 0 w 1263535"/>
              <a:gd name="connsiteY1" fmla="*/ 0 h 964277"/>
              <a:gd name="connsiteX2" fmla="*/ 33251 w 1263535"/>
              <a:gd name="connsiteY2" fmla="*/ 964277 h 964277"/>
              <a:gd name="connsiteX0" fmla="*/ 1263535 w 1263535"/>
              <a:gd name="connsiteY0" fmla="*/ 0 h 931026"/>
              <a:gd name="connsiteX1" fmla="*/ 0 w 1263535"/>
              <a:gd name="connsiteY1" fmla="*/ 0 h 931026"/>
              <a:gd name="connsiteX2" fmla="*/ 0 w 1263535"/>
              <a:gd name="connsiteY2" fmla="*/ 931026 h 931026"/>
            </a:gdLst>
            <a:ahLst/>
            <a:cxnLst>
              <a:cxn ang="0">
                <a:pos x="connsiteX0" y="connsiteY0"/>
              </a:cxn>
              <a:cxn ang="0">
                <a:pos x="connsiteX1" y="connsiteY1"/>
              </a:cxn>
              <a:cxn ang="0">
                <a:pos x="connsiteX2" y="connsiteY2"/>
              </a:cxn>
            </a:cxnLst>
            <a:rect l="l" t="t" r="r" b="b"/>
            <a:pathLst>
              <a:path w="1263535" h="931026">
                <a:moveTo>
                  <a:pt x="1263535" y="0"/>
                </a:moveTo>
                <a:lnTo>
                  <a:pt x="0" y="0"/>
                </a:lnTo>
                <a:lnTo>
                  <a:pt x="0" y="93102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2" name="Group 14"/>
          <p:cNvGrpSpPr/>
          <p:nvPr/>
        </p:nvGrpSpPr>
        <p:grpSpPr>
          <a:xfrm>
            <a:off x="74355" y="6452444"/>
            <a:ext cx="7693022" cy="310966"/>
            <a:chOff x="74354" y="6521598"/>
            <a:chExt cx="7693022" cy="241805"/>
          </a:xfrm>
          <a:solidFill>
            <a:srgbClr val="FF0000"/>
          </a:solidFill>
        </p:grpSpPr>
        <p:sp>
          <p:nvSpPr>
            <p:cNvPr id="28" name="Rectangle 27"/>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4"/>
            <p:cNvGrpSpPr>
              <a:grpSpLocks/>
            </p:cNvGrpSpPr>
            <p:nvPr/>
          </p:nvGrpSpPr>
          <p:grpSpPr bwMode="auto">
            <a:xfrm>
              <a:off x="74354" y="6544617"/>
              <a:ext cx="412433" cy="218786"/>
              <a:chOff x="0" y="2704"/>
              <a:chExt cx="1014" cy="678"/>
            </a:xfrm>
            <a:grpFill/>
          </p:grpSpPr>
          <p:sp>
            <p:nvSpPr>
              <p:cNvPr id="32"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0"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6" name="Oval 172"/>
              <p:cNvSpPr>
                <a:spLocks noChangeArrowheads="1"/>
              </p:cNvSpPr>
              <p:nvPr/>
            </p:nvSpPr>
            <p:spPr bwMode="auto">
              <a:xfrm>
                <a:off x="24" y="3054"/>
                <a:ext cx="211"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47" name="TextBox 46"/>
          <p:cNvSpPr txBox="1"/>
          <p:nvPr/>
        </p:nvSpPr>
        <p:spPr>
          <a:xfrm>
            <a:off x="506715" y="6506385"/>
            <a:ext cx="1982338" cy="276999"/>
          </a:xfrm>
          <a:prstGeom prst="rect">
            <a:avLst/>
          </a:prstGeom>
          <a:noFill/>
        </p:spPr>
        <p:txBody>
          <a:bodyPr wrap="none" rtlCol="0">
            <a:spAutoFit/>
          </a:bodyPr>
          <a:lstStyle/>
          <a:p>
            <a:r>
              <a:rPr lang="en-US" sz="1200" b="1" dirty="0"/>
              <a:t>www.sentral-sistem.com</a:t>
            </a:r>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5" name="Text Box 3"/>
          <p:cNvSpPr txBox="1">
            <a:spLocks noChangeArrowheads="1"/>
          </p:cNvSpPr>
          <p:nvPr/>
        </p:nvSpPr>
        <p:spPr bwMode="auto">
          <a:xfrm>
            <a:off x="2971800" y="1219201"/>
            <a:ext cx="6686550" cy="4893647"/>
          </a:xfrm>
          <a:prstGeom prst="rect">
            <a:avLst/>
          </a:prstGeom>
          <a:noFill/>
          <a:ln w="9525">
            <a:noFill/>
            <a:miter lim="800000"/>
            <a:headEnd/>
            <a:tailEnd/>
          </a:ln>
        </p:spPr>
        <p:txBody>
          <a:bodyPr wrap="square">
            <a:spAutoFit/>
          </a:bodyPr>
          <a:lstStyle/>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Memeriksa</a:t>
            </a:r>
            <a:r>
              <a:rPr lang="en-US" sz="2000" b="0" dirty="0">
                <a:latin typeface="Century Gothic" pitchFamily="34" charset="0"/>
              </a:rPr>
              <a:t> </a:t>
            </a:r>
            <a:r>
              <a:rPr lang="en-US" sz="2000" b="0" dirty="0" err="1">
                <a:latin typeface="Century Gothic" pitchFamily="34" charset="0"/>
              </a:rPr>
              <a:t>apakah</a:t>
            </a:r>
            <a:r>
              <a:rPr lang="en-US" sz="2000" b="0" dirty="0">
                <a:latin typeface="Century Gothic" pitchFamily="34" charset="0"/>
              </a:rPr>
              <a:t> </a:t>
            </a:r>
            <a:r>
              <a:rPr lang="en-US" sz="2000" b="0" dirty="0" err="1">
                <a:latin typeface="Century Gothic" pitchFamily="34" charset="0"/>
              </a:rPr>
              <a:t>tindakan</a:t>
            </a:r>
            <a:r>
              <a:rPr lang="en-US" sz="2000" b="0" dirty="0">
                <a:latin typeface="Century Gothic" pitchFamily="34" charset="0"/>
              </a:rPr>
              <a:t> </a:t>
            </a:r>
            <a:r>
              <a:rPr lang="en-US" sz="2000" b="0" dirty="0" err="1">
                <a:latin typeface="Century Gothic" pitchFamily="34" charset="0"/>
              </a:rPr>
              <a:t>perbaikan</a:t>
            </a:r>
            <a:r>
              <a:rPr lang="en-US" sz="2000" b="0" dirty="0">
                <a:latin typeface="Century Gothic" pitchFamily="34" charset="0"/>
              </a:rPr>
              <a:t> </a:t>
            </a:r>
            <a:r>
              <a:rPr lang="en-US" sz="2000" b="0" dirty="0" err="1">
                <a:latin typeface="Century Gothic" pitchFamily="34" charset="0"/>
              </a:rPr>
              <a:t>telah</a:t>
            </a:r>
            <a:r>
              <a:rPr lang="en-US" sz="2000" b="0" dirty="0">
                <a:latin typeface="Century Gothic" pitchFamily="34" charset="0"/>
              </a:rPr>
              <a:t> </a:t>
            </a:r>
            <a:r>
              <a:rPr lang="en-US" sz="2000" b="0" dirty="0" err="1">
                <a:latin typeface="Century Gothic" pitchFamily="34" charset="0"/>
              </a:rPr>
              <a:t>dilakukan</a:t>
            </a:r>
            <a:endParaRPr lang="en-US"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Memeriksa</a:t>
            </a:r>
            <a:r>
              <a:rPr lang="en-US" sz="2000" b="0" dirty="0">
                <a:latin typeface="Century Gothic" pitchFamily="34" charset="0"/>
              </a:rPr>
              <a:t> </a:t>
            </a:r>
            <a:r>
              <a:rPr lang="en-US" sz="2000" b="0" dirty="0" err="1">
                <a:latin typeface="Century Gothic" pitchFamily="34" charset="0"/>
              </a:rPr>
              <a:t>apakah</a:t>
            </a:r>
            <a:r>
              <a:rPr lang="en-US" sz="2000" b="0" dirty="0">
                <a:latin typeface="Century Gothic" pitchFamily="34" charset="0"/>
              </a:rPr>
              <a:t> </a:t>
            </a:r>
            <a:r>
              <a:rPr lang="en-US" sz="2000" b="0" dirty="0" err="1">
                <a:latin typeface="Century Gothic" pitchFamily="34" charset="0"/>
              </a:rPr>
              <a:t>tindakan</a:t>
            </a:r>
            <a:r>
              <a:rPr lang="en-US" sz="2000" b="0" dirty="0">
                <a:latin typeface="Century Gothic" pitchFamily="34" charset="0"/>
              </a:rPr>
              <a:t> </a:t>
            </a:r>
            <a:r>
              <a:rPr lang="en-US" sz="2000" b="0" dirty="0" err="1">
                <a:latin typeface="Century Gothic" pitchFamily="34" charset="0"/>
              </a:rPr>
              <a:t>perbaikan</a:t>
            </a:r>
            <a:r>
              <a:rPr lang="en-US" sz="2000" b="0" dirty="0">
                <a:latin typeface="Century Gothic" pitchFamily="34" charset="0"/>
              </a:rPr>
              <a:t> </a:t>
            </a:r>
            <a:r>
              <a:rPr lang="en-US" sz="2000" b="0" dirty="0" err="1">
                <a:latin typeface="Century Gothic" pitchFamily="34" charset="0"/>
              </a:rPr>
              <a:t>tersebut</a:t>
            </a:r>
            <a:r>
              <a:rPr lang="en-US" sz="2000" b="0" dirty="0">
                <a:latin typeface="Century Gothic" pitchFamily="34" charset="0"/>
              </a:rPr>
              <a:t> </a:t>
            </a:r>
            <a:r>
              <a:rPr lang="en-US" sz="2000" b="0" dirty="0" err="1">
                <a:latin typeface="Century Gothic" pitchFamily="34" charset="0"/>
              </a:rPr>
              <a:t>sesuai</a:t>
            </a:r>
            <a:r>
              <a:rPr lang="en-US" sz="2000" b="0" dirty="0">
                <a:latin typeface="Century Gothic" pitchFamily="34" charset="0"/>
              </a:rPr>
              <a:t>  </a:t>
            </a:r>
            <a:r>
              <a:rPr lang="en-US" sz="2000" b="0" dirty="0" err="1">
                <a:latin typeface="Century Gothic" pitchFamily="34" charset="0"/>
              </a:rPr>
              <a:t>dengan</a:t>
            </a:r>
            <a:r>
              <a:rPr lang="en-US" sz="2000" b="0" dirty="0">
                <a:latin typeface="Century Gothic" pitchFamily="34" charset="0"/>
              </a:rPr>
              <a:t> </a:t>
            </a:r>
            <a:r>
              <a:rPr lang="en-US" sz="2000" b="0" dirty="0" err="1">
                <a:latin typeface="Century Gothic" pitchFamily="34" charset="0"/>
              </a:rPr>
              <a:t>nonconformances</a:t>
            </a:r>
            <a:r>
              <a:rPr lang="en-US" sz="2000" b="0" dirty="0">
                <a:latin typeface="Century Gothic" pitchFamily="34" charset="0"/>
              </a:rPr>
              <a:t> yang </a:t>
            </a:r>
            <a:r>
              <a:rPr lang="en-US" sz="2000" b="0" dirty="0" err="1">
                <a:latin typeface="Century Gothic" pitchFamily="34" charset="0"/>
              </a:rPr>
              <a:t>ditemukan</a:t>
            </a:r>
            <a:endParaRPr lang="en-US"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Memeriksa</a:t>
            </a:r>
            <a:r>
              <a:rPr lang="en-US" sz="2000" b="0" dirty="0">
                <a:latin typeface="Century Gothic" pitchFamily="34" charset="0"/>
              </a:rPr>
              <a:t> </a:t>
            </a:r>
            <a:r>
              <a:rPr lang="en-US" sz="2000" b="0" dirty="0" err="1">
                <a:latin typeface="Century Gothic" pitchFamily="34" charset="0"/>
              </a:rPr>
              <a:t>apakah</a:t>
            </a:r>
            <a:r>
              <a:rPr lang="en-US" sz="2000" b="0" dirty="0">
                <a:latin typeface="Century Gothic" pitchFamily="34" charset="0"/>
              </a:rPr>
              <a:t> </a:t>
            </a:r>
            <a:r>
              <a:rPr lang="en-US" sz="2000" b="0" dirty="0" err="1">
                <a:latin typeface="Century Gothic" pitchFamily="34" charset="0"/>
              </a:rPr>
              <a:t>tindakan</a:t>
            </a:r>
            <a:r>
              <a:rPr lang="en-US" sz="2000" b="0" dirty="0">
                <a:latin typeface="Century Gothic" pitchFamily="34" charset="0"/>
              </a:rPr>
              <a:t> </a:t>
            </a:r>
            <a:r>
              <a:rPr lang="en-US" sz="2000" b="0" dirty="0" err="1">
                <a:latin typeface="Century Gothic" pitchFamily="34" charset="0"/>
              </a:rPr>
              <a:t>perbaikan</a:t>
            </a:r>
            <a:r>
              <a:rPr lang="en-US" sz="2000" b="0" dirty="0">
                <a:latin typeface="Century Gothic" pitchFamily="34" charset="0"/>
              </a:rPr>
              <a:t> </a:t>
            </a:r>
            <a:r>
              <a:rPr lang="en-US" sz="2000" b="0" dirty="0" err="1">
                <a:latin typeface="Century Gothic" pitchFamily="34" charset="0"/>
              </a:rPr>
              <a:t>tersebut</a:t>
            </a:r>
            <a:r>
              <a:rPr lang="en-US" sz="2000" b="0" dirty="0">
                <a:latin typeface="Century Gothic" pitchFamily="34" charset="0"/>
              </a:rPr>
              <a:t> </a:t>
            </a:r>
            <a:r>
              <a:rPr lang="en-US" sz="2000" b="0" dirty="0" err="1">
                <a:latin typeface="Century Gothic" pitchFamily="34" charset="0"/>
              </a:rPr>
              <a:t>efektif</a:t>
            </a:r>
            <a:r>
              <a:rPr lang="en-US" sz="2000" b="0" dirty="0">
                <a:latin typeface="Century Gothic" pitchFamily="34" charset="0"/>
              </a:rPr>
              <a:t> agar </a:t>
            </a:r>
            <a:r>
              <a:rPr lang="en-US" sz="2000" b="0" dirty="0" err="1">
                <a:latin typeface="Century Gothic" pitchFamily="34" charset="0"/>
              </a:rPr>
              <a:t>masalah</a:t>
            </a:r>
            <a:r>
              <a:rPr lang="en-US" sz="2000" b="0" dirty="0">
                <a:latin typeface="Century Gothic" pitchFamily="34" charset="0"/>
              </a:rPr>
              <a:t> yang </a:t>
            </a:r>
            <a:r>
              <a:rPr lang="en-US" sz="2000" b="0" dirty="0" err="1">
                <a:latin typeface="Century Gothic" pitchFamily="34" charset="0"/>
              </a:rPr>
              <a:t>sama</a:t>
            </a:r>
            <a:r>
              <a:rPr lang="en-US" sz="2000" b="0" dirty="0">
                <a:latin typeface="Century Gothic" pitchFamily="34" charset="0"/>
              </a:rPr>
              <a:t> </a:t>
            </a:r>
            <a:r>
              <a:rPr lang="en-US" sz="2000" b="0" dirty="0" err="1">
                <a:latin typeface="Century Gothic" pitchFamily="34" charset="0"/>
              </a:rPr>
              <a:t>tidak</a:t>
            </a:r>
            <a:r>
              <a:rPr lang="en-US" sz="2000" b="0" dirty="0">
                <a:latin typeface="Century Gothic" pitchFamily="34" charset="0"/>
              </a:rPr>
              <a:t> </a:t>
            </a:r>
            <a:r>
              <a:rPr lang="en-US" sz="2000" b="0" dirty="0" err="1">
                <a:latin typeface="Century Gothic" pitchFamily="34" charset="0"/>
              </a:rPr>
              <a:t>terulang</a:t>
            </a:r>
            <a:endParaRPr lang="en-US"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Membuat</a:t>
            </a:r>
            <a:r>
              <a:rPr lang="en-US" sz="2000" b="0" dirty="0">
                <a:latin typeface="Century Gothic" pitchFamily="34" charset="0"/>
              </a:rPr>
              <a:t> CAR </a:t>
            </a:r>
            <a:r>
              <a:rPr lang="en-US" sz="2000" b="0" dirty="0" err="1">
                <a:latin typeface="Century Gothic" pitchFamily="34" charset="0"/>
              </a:rPr>
              <a:t>baru</a:t>
            </a:r>
            <a:r>
              <a:rPr lang="en-US" sz="2000" b="0" dirty="0">
                <a:latin typeface="Century Gothic" pitchFamily="34" charset="0"/>
              </a:rPr>
              <a:t> </a:t>
            </a:r>
            <a:r>
              <a:rPr lang="en-US" sz="2000" b="0" dirty="0" err="1">
                <a:latin typeface="Century Gothic" pitchFamily="34" charset="0"/>
              </a:rPr>
              <a:t>apabila</a:t>
            </a:r>
            <a:r>
              <a:rPr lang="en-US" sz="2000" b="0" dirty="0">
                <a:latin typeface="Century Gothic" pitchFamily="34" charset="0"/>
              </a:rPr>
              <a:t> </a:t>
            </a:r>
            <a:r>
              <a:rPr lang="en-US" sz="2000" b="0" dirty="0" err="1">
                <a:latin typeface="Century Gothic" pitchFamily="34" charset="0"/>
              </a:rPr>
              <a:t>pada</a:t>
            </a:r>
            <a:r>
              <a:rPr lang="en-US" sz="2000" b="0" dirty="0">
                <a:latin typeface="Century Gothic" pitchFamily="34" charset="0"/>
              </a:rPr>
              <a:t> </a:t>
            </a:r>
            <a:r>
              <a:rPr lang="en-US" sz="2000" b="0" dirty="0" err="1">
                <a:latin typeface="Century Gothic" pitchFamily="34" charset="0"/>
              </a:rPr>
              <a:t>saat</a:t>
            </a:r>
            <a:r>
              <a:rPr lang="en-US" sz="2000" b="0" dirty="0">
                <a:latin typeface="Century Gothic" pitchFamily="34" charset="0"/>
              </a:rPr>
              <a:t> </a:t>
            </a:r>
            <a:r>
              <a:rPr lang="en-US" sz="2000" b="0" dirty="0" err="1">
                <a:latin typeface="Century Gothic" pitchFamily="34" charset="0"/>
              </a:rPr>
              <a:t>verifikasi</a:t>
            </a:r>
            <a:r>
              <a:rPr lang="en-US" sz="2000" b="0" dirty="0">
                <a:latin typeface="Century Gothic" pitchFamily="34" charset="0"/>
              </a:rPr>
              <a:t>, status CAR </a:t>
            </a:r>
            <a:r>
              <a:rPr lang="en-US" sz="2000" b="0" dirty="0" err="1">
                <a:latin typeface="Century Gothic" pitchFamily="34" charset="0"/>
              </a:rPr>
              <a:t>masih</a:t>
            </a:r>
            <a:r>
              <a:rPr lang="en-US" sz="2000" b="0" dirty="0">
                <a:latin typeface="Century Gothic" pitchFamily="34" charset="0"/>
              </a:rPr>
              <a:t> OPEN(</a:t>
            </a:r>
            <a:r>
              <a:rPr lang="en-US" sz="2000" b="0" dirty="0" err="1">
                <a:latin typeface="Century Gothic" pitchFamily="34" charset="0"/>
              </a:rPr>
              <a:t>bila</a:t>
            </a:r>
            <a:r>
              <a:rPr lang="en-US" sz="2000" b="0" dirty="0">
                <a:latin typeface="Century Gothic" pitchFamily="34" charset="0"/>
              </a:rPr>
              <a:t> </a:t>
            </a:r>
            <a:r>
              <a:rPr lang="en-US" sz="2000" b="0" dirty="0" err="1">
                <a:latin typeface="Century Gothic" pitchFamily="34" charset="0"/>
              </a:rPr>
              <a:t>perlu</a:t>
            </a:r>
            <a:r>
              <a:rPr lang="en-US" sz="2000" b="0" dirty="0">
                <a:latin typeface="Century Gothic" pitchFamily="34" charset="0"/>
              </a:rPr>
              <a:t>)</a:t>
            </a: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Membuat</a:t>
            </a:r>
            <a:r>
              <a:rPr lang="en-US" sz="2000" b="0" dirty="0">
                <a:latin typeface="Century Gothic" pitchFamily="34" charset="0"/>
              </a:rPr>
              <a:t> schedule </a:t>
            </a:r>
            <a:r>
              <a:rPr lang="en-US" sz="2000" b="0" dirty="0" err="1">
                <a:latin typeface="Century Gothic" pitchFamily="34" charset="0"/>
              </a:rPr>
              <a:t>verifikasi</a:t>
            </a:r>
            <a:r>
              <a:rPr lang="en-US" sz="2000" b="0" dirty="0">
                <a:latin typeface="Century Gothic" pitchFamily="34" charset="0"/>
              </a:rPr>
              <a:t> </a:t>
            </a:r>
            <a:r>
              <a:rPr lang="en-US" sz="2000" b="0" dirty="0" err="1">
                <a:latin typeface="Century Gothic" pitchFamily="34" charset="0"/>
              </a:rPr>
              <a:t>untuk</a:t>
            </a:r>
            <a:r>
              <a:rPr lang="en-US" sz="2000" b="0" dirty="0">
                <a:latin typeface="Century Gothic" pitchFamily="34" charset="0"/>
              </a:rPr>
              <a:t> </a:t>
            </a:r>
            <a:r>
              <a:rPr lang="en-US" sz="2000" b="0" dirty="0" err="1">
                <a:latin typeface="Century Gothic" pitchFamily="34" charset="0"/>
              </a:rPr>
              <a:t>nonconformances</a:t>
            </a:r>
            <a:r>
              <a:rPr lang="en-US" sz="2000" b="0" dirty="0">
                <a:latin typeface="Century Gothic" pitchFamily="34" charset="0"/>
              </a:rPr>
              <a:t> yang </a:t>
            </a:r>
            <a:r>
              <a:rPr lang="en-US" sz="2000" b="0" dirty="0" err="1">
                <a:latin typeface="Century Gothic" pitchFamily="34" charset="0"/>
              </a:rPr>
              <a:t>masih</a:t>
            </a:r>
            <a:r>
              <a:rPr lang="en-US" sz="2000" b="0" dirty="0">
                <a:latin typeface="Century Gothic" pitchFamily="34" charset="0"/>
              </a:rPr>
              <a:t> OPEN</a:t>
            </a:r>
            <a:endParaRPr lang="en-GB"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Gunakan</a:t>
            </a:r>
            <a:r>
              <a:rPr lang="en-US" sz="2000" b="0" dirty="0">
                <a:latin typeface="Century Gothic" pitchFamily="34" charset="0"/>
              </a:rPr>
              <a:t> LOG CAR </a:t>
            </a:r>
            <a:r>
              <a:rPr lang="en-US" sz="2000" b="0" dirty="0" err="1">
                <a:latin typeface="Century Gothic" pitchFamily="34" charset="0"/>
              </a:rPr>
              <a:t>untuk</a:t>
            </a:r>
            <a:r>
              <a:rPr lang="en-US" sz="2000" b="0" dirty="0">
                <a:latin typeface="Century Gothic" pitchFamily="34" charset="0"/>
              </a:rPr>
              <a:t> </a:t>
            </a:r>
            <a:r>
              <a:rPr lang="en-US" sz="2000" b="0" dirty="0" err="1">
                <a:latin typeface="Century Gothic" pitchFamily="34" charset="0"/>
              </a:rPr>
              <a:t>memonitor</a:t>
            </a:r>
            <a:r>
              <a:rPr lang="en-US" sz="2000" b="0" dirty="0">
                <a:latin typeface="Century Gothic" pitchFamily="34" charset="0"/>
              </a:rPr>
              <a:t> status </a:t>
            </a:r>
            <a:r>
              <a:rPr lang="en-US" sz="2000" b="0" dirty="0" err="1">
                <a:latin typeface="Century Gothic" pitchFamily="34" charset="0"/>
              </a:rPr>
              <a:t>tiap</a:t>
            </a:r>
            <a:r>
              <a:rPr lang="en-US" sz="2000" b="0" dirty="0">
                <a:latin typeface="Century Gothic" pitchFamily="34" charset="0"/>
              </a:rPr>
              <a:t> CAR</a:t>
            </a:r>
            <a:endParaRPr lang="en-GB" sz="2000" b="0" dirty="0">
              <a:latin typeface="Century Gothic" pitchFamily="34" charset="0"/>
            </a:endParaRPr>
          </a:p>
        </p:txBody>
      </p:sp>
      <p:sp>
        <p:nvSpPr>
          <p:cNvPr id="4" name="Slide Number Placeholder 3">
            <a:extLst>
              <a:ext uri="{FF2B5EF4-FFF2-40B4-BE49-F238E27FC236}">
                <a16:creationId xmlns:a16="http://schemas.microsoft.com/office/drawing/2014/main" id="{06F5861B-F452-499C-943B-C3EB22191A6D}"/>
              </a:ext>
            </a:extLst>
          </p:cNvPr>
          <p:cNvSpPr>
            <a:spLocks noGrp="1"/>
          </p:cNvSpPr>
          <p:nvPr>
            <p:ph type="sldNum" sz="quarter" idx="12"/>
          </p:nvPr>
        </p:nvSpPr>
        <p:spPr/>
        <p:txBody>
          <a:bodyPr/>
          <a:lstStyle/>
          <a:p>
            <a:pPr>
              <a:defRPr/>
            </a:pPr>
            <a:fld id="{6479658B-7F9C-4333-9499-869B8642C574}" type="slidenum">
              <a:rPr lang="en-US" smtClean="0"/>
              <a:pPr>
                <a:defRPr/>
              </a:pPr>
              <a:t>109</a:t>
            </a:fld>
            <a:endParaRPr lang="en-US"/>
          </a:p>
        </p:txBody>
      </p:sp>
      <p:sp>
        <p:nvSpPr>
          <p:cNvPr id="5" name="Footer Placeholder 4">
            <a:extLst>
              <a:ext uri="{FF2B5EF4-FFF2-40B4-BE49-F238E27FC236}">
                <a16:creationId xmlns:a16="http://schemas.microsoft.com/office/drawing/2014/main" id="{30180639-9832-491B-8046-A53D294DFE73}"/>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8BA94-36DF-46D8-8E1C-E487B53697DF}"/>
              </a:ext>
            </a:extLst>
          </p:cNvPr>
          <p:cNvSpPr/>
          <p:nvPr/>
        </p:nvSpPr>
        <p:spPr>
          <a:xfrm>
            <a:off x="0" y="0"/>
            <a:ext cx="2962628" cy="6652375"/>
          </a:xfrm>
          <a:prstGeom prst="rect">
            <a:avLst/>
          </a:prstGeom>
          <a:solidFill>
            <a:srgbClr val="FC6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517" b="0" i="0" u="none" strike="noStrike" kern="1200" cap="none" spc="0" normalizeH="0" baseline="0" noProof="0" dirty="0">
              <a:ln>
                <a:noFill/>
              </a:ln>
              <a:solidFill>
                <a:srgbClr val="0066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DA90DF-4E20-D942-878E-3E924FC6E059}"/>
              </a:ext>
            </a:extLst>
          </p:cNvPr>
          <p:cNvSpPr>
            <a:spLocks noGrp="1"/>
          </p:cNvSpPr>
          <p:nvPr>
            <p:ph type="title"/>
          </p:nvPr>
        </p:nvSpPr>
        <p:spPr>
          <a:xfrm>
            <a:off x="3183828" y="381000"/>
            <a:ext cx="6515100" cy="1143000"/>
          </a:xfrm>
        </p:spPr>
        <p:txBody>
          <a:bodyPr>
            <a:normAutofit/>
          </a:bodyPr>
          <a:lstStyle/>
          <a:p>
            <a:r>
              <a:rPr lang="en-US" dirty="0"/>
              <a:t>Management System </a:t>
            </a:r>
          </a:p>
        </p:txBody>
      </p:sp>
      <p:sp>
        <p:nvSpPr>
          <p:cNvPr id="3" name="Content Placeholder 2">
            <a:extLst>
              <a:ext uri="{FF2B5EF4-FFF2-40B4-BE49-F238E27FC236}">
                <a16:creationId xmlns:a16="http://schemas.microsoft.com/office/drawing/2014/main" id="{54DCDCE7-D524-D14D-BED2-D1929902286B}"/>
              </a:ext>
            </a:extLst>
          </p:cNvPr>
          <p:cNvSpPr>
            <a:spLocks noGrp="1"/>
          </p:cNvSpPr>
          <p:nvPr>
            <p:ph idx="1"/>
          </p:nvPr>
        </p:nvSpPr>
        <p:spPr>
          <a:xfrm>
            <a:off x="3238500" y="1304883"/>
            <a:ext cx="6565900" cy="5347492"/>
          </a:xfrm>
        </p:spPr>
        <p:txBody>
          <a:bodyPr>
            <a:normAutofit fontScale="92500" lnSpcReduction="10000"/>
          </a:bodyPr>
          <a:lstStyle/>
          <a:p>
            <a:pPr marL="0" indent="0">
              <a:buNone/>
            </a:pPr>
            <a:r>
              <a:rPr lang="en-US" sz="2400" dirty="0" err="1"/>
              <a:t>Seperangkat</a:t>
            </a:r>
            <a:r>
              <a:rPr lang="en-US" sz="2400" dirty="0"/>
              <a:t> </a:t>
            </a:r>
            <a:r>
              <a:rPr lang="en-US" sz="2400" dirty="0" err="1"/>
              <a:t>elemen</a:t>
            </a:r>
            <a:r>
              <a:rPr lang="en-US" sz="2400" dirty="0"/>
              <a:t> </a:t>
            </a:r>
            <a:r>
              <a:rPr lang="en-US" sz="2400" dirty="0" err="1"/>
              <a:t>dari</a:t>
            </a:r>
            <a:r>
              <a:rPr lang="en-US" sz="2400" dirty="0"/>
              <a:t> </a:t>
            </a:r>
            <a:r>
              <a:rPr lang="en-US" sz="2400" dirty="0" err="1"/>
              <a:t>suatu</a:t>
            </a:r>
            <a:r>
              <a:rPr lang="en-US" sz="2400" dirty="0"/>
              <a:t> </a:t>
            </a:r>
            <a:r>
              <a:rPr lang="en-US" sz="2400" dirty="0" err="1"/>
              <a:t>organisasi</a:t>
            </a:r>
            <a:r>
              <a:rPr lang="en-US" sz="2400" dirty="0"/>
              <a:t> yang </a:t>
            </a:r>
            <a:r>
              <a:rPr lang="en-US" sz="2400" dirty="0" err="1"/>
              <a:t>saling</a:t>
            </a:r>
            <a:r>
              <a:rPr lang="en-US" sz="2400" dirty="0"/>
              <a:t> </a:t>
            </a:r>
            <a:r>
              <a:rPr lang="en-US" sz="2400" dirty="0" err="1"/>
              <a:t>terkait</a:t>
            </a:r>
            <a:r>
              <a:rPr lang="en-US" sz="2400" dirty="0"/>
              <a:t> </a:t>
            </a:r>
            <a:r>
              <a:rPr lang="en-US" sz="2400" dirty="0" err="1"/>
              <a:t>atau</a:t>
            </a:r>
            <a:r>
              <a:rPr lang="en-US" sz="2400" dirty="0"/>
              <a:t> </a:t>
            </a:r>
            <a:r>
              <a:rPr lang="en-US" sz="2400" dirty="0" err="1"/>
              <a:t>berinteraksi</a:t>
            </a:r>
            <a:r>
              <a:rPr lang="en-US" sz="2400" dirty="0"/>
              <a:t> </a:t>
            </a:r>
            <a:r>
              <a:rPr lang="en-US" sz="2400" b="1" dirty="0" err="1"/>
              <a:t>untuk</a:t>
            </a:r>
            <a:r>
              <a:rPr lang="en-US" sz="2400" b="1" dirty="0"/>
              <a:t> </a:t>
            </a:r>
            <a:r>
              <a:rPr lang="en-US" sz="2400" b="1" dirty="0" err="1"/>
              <a:t>menetapkan</a:t>
            </a:r>
            <a:r>
              <a:rPr lang="en-US" sz="2400" b="1" dirty="0"/>
              <a:t> </a:t>
            </a:r>
            <a:r>
              <a:rPr lang="en-US" sz="2400" b="1" dirty="0" err="1"/>
              <a:t>kebijakan</a:t>
            </a:r>
            <a:r>
              <a:rPr lang="en-US" sz="2400" b="1" dirty="0"/>
              <a:t> </a:t>
            </a:r>
            <a:r>
              <a:rPr lang="en-US" sz="2400" b="1" dirty="0" err="1"/>
              <a:t>dan</a:t>
            </a:r>
            <a:r>
              <a:rPr lang="en-US" sz="2400" b="1" dirty="0"/>
              <a:t> </a:t>
            </a:r>
            <a:r>
              <a:rPr lang="en-US" sz="2400" b="1" dirty="0" err="1"/>
              <a:t>tujuan</a:t>
            </a:r>
            <a:r>
              <a:rPr lang="en-US" sz="2400" b="1" dirty="0"/>
              <a:t>, </a:t>
            </a:r>
            <a:r>
              <a:rPr lang="en-US" sz="2400" b="1" dirty="0" err="1"/>
              <a:t>dan</a:t>
            </a:r>
            <a:r>
              <a:rPr lang="en-US" sz="2400" b="1" dirty="0"/>
              <a:t> proses </a:t>
            </a:r>
            <a:r>
              <a:rPr lang="en-US" sz="2400" b="1" dirty="0" err="1"/>
              <a:t>untuk</a:t>
            </a:r>
            <a:r>
              <a:rPr lang="en-US" sz="2400" b="1" dirty="0"/>
              <a:t> </a:t>
            </a:r>
            <a:r>
              <a:rPr lang="en-US" sz="2400" b="1" dirty="0" err="1"/>
              <a:t>mencapai</a:t>
            </a:r>
            <a:r>
              <a:rPr lang="en-US" sz="2400" b="1" dirty="0"/>
              <a:t> </a:t>
            </a:r>
            <a:r>
              <a:rPr lang="en-US" sz="2400" b="1" dirty="0" err="1"/>
              <a:t>tujuan</a:t>
            </a:r>
            <a:r>
              <a:rPr lang="en-US" sz="2400" b="1" dirty="0"/>
              <a:t> </a:t>
            </a:r>
            <a:r>
              <a:rPr lang="en-US" sz="2400" b="1" dirty="0" err="1"/>
              <a:t>tersebut</a:t>
            </a:r>
            <a:endParaRPr lang="en-US" sz="2400" b="1" dirty="0"/>
          </a:p>
          <a:p>
            <a:pPr marL="0" indent="0">
              <a:buNone/>
            </a:pPr>
            <a:r>
              <a:rPr lang="en-US" sz="1800" dirty="0"/>
              <a:t>(Set of interrelated or interacting elements of an organization </a:t>
            </a:r>
            <a:r>
              <a:rPr lang="en-US" sz="1800" b="1" dirty="0"/>
              <a:t>to establish policies and objectives, and process to achieve those objectives)</a:t>
            </a:r>
          </a:p>
          <a:p>
            <a:pPr marL="0" indent="0">
              <a:buNone/>
            </a:pPr>
            <a:endParaRPr lang="en-US" sz="1800" dirty="0"/>
          </a:p>
          <a:p>
            <a:r>
              <a:rPr lang="en-US" sz="1800" dirty="0"/>
              <a:t>A management system can address a single discipline or several disciplines, e.g. quality management, financial, or environmental management</a:t>
            </a:r>
          </a:p>
          <a:p>
            <a:r>
              <a:rPr lang="en-US" sz="1800" dirty="0"/>
              <a:t>The management system elements establish the organization’s structure, roles and responsibilities, planning, operation, policies practices, rules, belief, objectives and processes to achieve those objectives</a:t>
            </a:r>
          </a:p>
          <a:p>
            <a:r>
              <a:rPr lang="en-US" sz="1800" dirty="0"/>
              <a:t>The scope of a management system can include the whole organization, specific and identified functions of the organization, specific and identified sections of the organization, or one or more functions across a group of organizations</a:t>
            </a:r>
          </a:p>
          <a:p>
            <a:pPr marL="0" indent="0">
              <a:buNone/>
            </a:pPr>
            <a:r>
              <a:rPr lang="en-US" sz="1800" dirty="0"/>
              <a:t> </a:t>
            </a:r>
          </a:p>
        </p:txBody>
      </p:sp>
      <p:sp>
        <p:nvSpPr>
          <p:cNvPr id="4" name="Slide Number Placeholder 3">
            <a:extLst>
              <a:ext uri="{FF2B5EF4-FFF2-40B4-BE49-F238E27FC236}">
                <a16:creationId xmlns:a16="http://schemas.microsoft.com/office/drawing/2014/main" id="{36871D44-238B-8D46-BBFA-847C0A297F4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606A7BC1-D9C2-4BB2-ABC7-C25060FBBD2D}"/>
              </a:ext>
            </a:extLst>
          </p:cNvPr>
          <p:cNvSpPr>
            <a:spLocks noGrp="1"/>
          </p:cNvSpPr>
          <p:nvPr>
            <p:ph type="ftr" sz="quarter" idx="3"/>
          </p:nvPr>
        </p:nvSpPr>
        <p:spPr/>
        <p:txBody>
          <a:bodyPr/>
          <a:lstStyle/>
          <a:p>
            <a:r>
              <a:rPr lang="en-US"/>
              <a:t>IQA IATF 16949 1/Rev 04 © Copyright Sentral Sistem, Mar 2019</a:t>
            </a:r>
          </a:p>
        </p:txBody>
      </p:sp>
      <p:pic>
        <p:nvPicPr>
          <p:cNvPr id="6" name="Picture 5">
            <a:extLst>
              <a:ext uri="{FF2B5EF4-FFF2-40B4-BE49-F238E27FC236}">
                <a16:creationId xmlns:a16="http://schemas.microsoft.com/office/drawing/2014/main" id="{2B484F18-B6A9-40FB-B645-02B95C8064B7}"/>
              </a:ext>
            </a:extLst>
          </p:cNvPr>
          <p:cNvPicPr>
            <a:picLocks noChangeAspect="1"/>
          </p:cNvPicPr>
          <p:nvPr/>
        </p:nvPicPr>
        <p:blipFill rotWithShape="1">
          <a:blip r:embed="rId2"/>
          <a:srcRect l="48821" t="22352" b="12561"/>
          <a:stretch/>
        </p:blipFill>
        <p:spPr>
          <a:xfrm>
            <a:off x="0" y="-28222"/>
            <a:ext cx="2962628" cy="2839156"/>
          </a:xfrm>
          <a:prstGeom prst="rect">
            <a:avLst/>
          </a:prstGeom>
        </p:spPr>
      </p:pic>
      <p:pic>
        <p:nvPicPr>
          <p:cNvPr id="9" name="Picture 8">
            <a:extLst>
              <a:ext uri="{FF2B5EF4-FFF2-40B4-BE49-F238E27FC236}">
                <a16:creationId xmlns:a16="http://schemas.microsoft.com/office/drawing/2014/main" id="{C902E296-2668-4419-B87F-FFE1DBD9E198}"/>
              </a:ext>
            </a:extLst>
          </p:cNvPr>
          <p:cNvPicPr>
            <a:picLocks noChangeAspect="1"/>
          </p:cNvPicPr>
          <p:nvPr/>
        </p:nvPicPr>
        <p:blipFill>
          <a:blip r:embed="rId3"/>
          <a:stretch>
            <a:fillRect/>
          </a:stretch>
        </p:blipFill>
        <p:spPr>
          <a:xfrm>
            <a:off x="152399" y="2839156"/>
            <a:ext cx="2667001" cy="2457272"/>
          </a:xfrm>
          <a:prstGeom prst="rect">
            <a:avLst/>
          </a:prstGeom>
        </p:spPr>
      </p:pic>
    </p:spTree>
    <p:extLst>
      <p:ext uri="{BB962C8B-B14F-4D97-AF65-F5344CB8AC3E}">
        <p14:creationId xmlns:p14="http://schemas.microsoft.com/office/powerpoint/2010/main" val="361332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719138" y="115888"/>
            <a:ext cx="8915400" cy="1143000"/>
          </a:xfrm>
        </p:spPr>
        <p:txBody>
          <a:bodyPr/>
          <a:lstStyle/>
          <a:p>
            <a:r>
              <a:rPr lang="en-US"/>
              <a:t>Workshop : Corrective Action </a:t>
            </a:r>
          </a:p>
        </p:txBody>
      </p:sp>
      <p:graphicFrame>
        <p:nvGraphicFramePr>
          <p:cNvPr id="354334" name="Group 30"/>
          <p:cNvGraphicFramePr>
            <a:graphicFrameLocks noGrp="1"/>
          </p:cNvGraphicFramePr>
          <p:nvPr>
            <p:ph idx="1"/>
            <p:extLst>
              <p:ext uri="{D42A27DB-BD31-4B8C-83A1-F6EECF244321}">
                <p14:modId xmlns:p14="http://schemas.microsoft.com/office/powerpoint/2010/main" val="3863593848"/>
              </p:ext>
            </p:extLst>
          </p:nvPr>
        </p:nvGraphicFramePr>
        <p:xfrm>
          <a:off x="685800" y="1341438"/>
          <a:ext cx="8732838" cy="4456748"/>
        </p:xfrm>
        <a:graphic>
          <a:graphicData uri="http://schemas.openxmlformats.org/drawingml/2006/table">
            <a:tbl>
              <a:tblPr/>
              <a:tblGrid>
                <a:gridCol w="576263">
                  <a:extLst>
                    <a:ext uri="{9D8B030D-6E8A-4147-A177-3AD203B41FA5}">
                      <a16:colId xmlns:a16="http://schemas.microsoft.com/office/drawing/2014/main" val="20000"/>
                    </a:ext>
                  </a:extLst>
                </a:gridCol>
                <a:gridCol w="2374900">
                  <a:extLst>
                    <a:ext uri="{9D8B030D-6E8A-4147-A177-3AD203B41FA5}">
                      <a16:colId xmlns:a16="http://schemas.microsoft.com/office/drawing/2014/main" val="20001"/>
                    </a:ext>
                  </a:extLst>
                </a:gridCol>
                <a:gridCol w="2659062">
                  <a:extLst>
                    <a:ext uri="{9D8B030D-6E8A-4147-A177-3AD203B41FA5}">
                      <a16:colId xmlns:a16="http://schemas.microsoft.com/office/drawing/2014/main" val="20002"/>
                    </a:ext>
                  </a:extLst>
                </a:gridCol>
                <a:gridCol w="3122613">
                  <a:extLst>
                    <a:ext uri="{9D8B030D-6E8A-4147-A177-3AD203B41FA5}">
                      <a16:colId xmlns:a16="http://schemas.microsoft.com/office/drawing/2014/main" val="20003"/>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Temuan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Corrective action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Apakah Corrective actionnya sudah tepat ?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9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1 alat rusak sehingga tidak bisa dikalibrasi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Untuk alat yang rusak sebetulnya sudah jarang dipergunakan untuk pengukuran tetapi akan diajukan untuk penggantian alat yang baru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CPA belum closed 100%, sebagian CPA yang belum closed due datenya masih lama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Follow up ke auditee/ auditor terkait dengan CPA yang masih Open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Prosedur</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baru</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belum</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dilaporkan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ke</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komite</a:t>
                      </a:r>
                      <a:r>
                        <a:rPr kumimoji="0" lang="en-US" sz="1600" b="0" i="0" u="none" strike="noStrike" cap="none" normalizeH="0" baseline="0" dirty="0">
                          <a:ln>
                            <a:noFill/>
                          </a:ln>
                          <a:solidFill>
                            <a:schemeClr val="tx1"/>
                          </a:solidFill>
                          <a:effectLst/>
                          <a:latin typeface="Arial" charset="0"/>
                        </a:rPr>
                        <a:t> I</a:t>
                      </a:r>
                      <a:r>
                        <a:rPr kumimoji="0" lang="id-ID" sz="1600" b="0" i="0" u="none" strike="noStrike" cap="none" normalizeH="0" baseline="0" dirty="0">
                          <a:ln>
                            <a:noFill/>
                          </a:ln>
                          <a:solidFill>
                            <a:schemeClr val="tx1"/>
                          </a:solidFill>
                          <a:effectLst/>
                          <a:latin typeface="Arial" charset="0"/>
                        </a:rPr>
                        <a:t>ATF</a:t>
                      </a:r>
                      <a:r>
                        <a:rPr kumimoji="0" lang="en-US" sz="1600" b="0" i="0" u="none" strike="noStrike" cap="none" normalizeH="0" baseline="0" dirty="0">
                          <a:ln>
                            <a:noFill/>
                          </a:ln>
                          <a:solidFill>
                            <a:schemeClr val="tx1"/>
                          </a:solidFill>
                          <a:effectLst/>
                          <a:latin typeface="Arial" charset="0"/>
                        </a:rPr>
                        <a:t> 16949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Prosedur</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baru</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akan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dilaporkan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ke</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komite</a:t>
                      </a:r>
                      <a:r>
                        <a:rPr kumimoji="0" lang="en-US" sz="1600" b="0" i="0" u="none" strike="noStrike" cap="none" normalizeH="0" baseline="0" dirty="0">
                          <a:ln>
                            <a:noFill/>
                          </a:ln>
                          <a:solidFill>
                            <a:schemeClr val="tx1"/>
                          </a:solidFill>
                          <a:effectLst/>
                          <a:latin typeface="Arial" charset="0"/>
                        </a:rPr>
                        <a:t> I</a:t>
                      </a:r>
                      <a:r>
                        <a:rPr kumimoji="0" lang="id-ID" sz="1600" b="0" i="0" u="none" strike="noStrike" cap="none" normalizeH="0" baseline="0" dirty="0">
                          <a:ln>
                            <a:noFill/>
                          </a:ln>
                          <a:solidFill>
                            <a:schemeClr val="tx1"/>
                          </a:solidFill>
                          <a:effectLst/>
                          <a:latin typeface="Arial" charset="0"/>
                        </a:rPr>
                        <a:t>ATF</a:t>
                      </a:r>
                      <a:r>
                        <a:rPr kumimoji="0" lang="en-US" sz="1600" b="0" i="0" u="none" strike="noStrike" cap="none" normalizeH="0" baseline="0" dirty="0">
                          <a:ln>
                            <a:noFill/>
                          </a:ln>
                          <a:solidFill>
                            <a:schemeClr val="tx1"/>
                          </a:solidFill>
                          <a:effectLst/>
                          <a:latin typeface="Arial" charset="0"/>
                        </a:rPr>
                        <a:t> 16949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450C7B8F-4EB9-4E05-B195-F446014737B8}"/>
              </a:ext>
            </a:extLst>
          </p:cNvPr>
          <p:cNvSpPr>
            <a:spLocks noGrp="1"/>
          </p:cNvSpPr>
          <p:nvPr>
            <p:ph type="sldNum" sz="quarter" idx="11"/>
          </p:nvPr>
        </p:nvSpPr>
        <p:spPr/>
        <p:txBody>
          <a:bodyPr/>
          <a:lstStyle/>
          <a:p>
            <a:pPr>
              <a:defRPr/>
            </a:pPr>
            <a:fld id="{4D626EC8-178E-46CB-B5D2-75E4A6E28139}" type="slidenum">
              <a:rPr lang="en-US" smtClean="0"/>
              <a:pPr>
                <a:defRPr/>
              </a:pPr>
              <a:t>110</a:t>
            </a:fld>
            <a:endParaRPr lang="en-US"/>
          </a:p>
        </p:txBody>
      </p:sp>
    </p:spTree>
  </p:cSld>
  <p:clrMapOvr>
    <a:masterClrMapping/>
  </p:clrMapOvr>
  <p:transition spd="slow" advClick="0">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97525" y="0"/>
            <a:ext cx="2383631"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5" name="Straight Connector 64"/>
          <p:cNvCxnSpPr/>
          <p:nvPr/>
        </p:nvCxnSpPr>
        <p:spPr>
          <a:xfrm flipH="1">
            <a:off x="2889251" y="1087438"/>
            <a:ext cx="5160"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558" name="Rectangle 10"/>
          <p:cNvSpPr>
            <a:spLocks noChangeArrowheads="1"/>
          </p:cNvSpPr>
          <p:nvPr/>
        </p:nvSpPr>
        <p:spPr bwMode="auto">
          <a:xfrm>
            <a:off x="2476500" y="-76200"/>
            <a:ext cx="4476764" cy="769441"/>
          </a:xfrm>
          <a:prstGeom prst="rect">
            <a:avLst/>
          </a:prstGeom>
          <a:noFill/>
          <a:ln w="9525">
            <a:noFill/>
            <a:miter lim="800000"/>
            <a:headEnd/>
            <a:tailEnd/>
          </a:ln>
        </p:spPr>
        <p:txBody>
          <a:bodyPr wrap="square">
            <a:spAutoFit/>
          </a:bodyPr>
          <a:lstStyle/>
          <a:p>
            <a:pPr algn="ctr"/>
            <a:r>
              <a:rPr lang="en-US" sz="4400" b="1" dirty="0">
                <a:solidFill>
                  <a:srgbClr val="FF0000"/>
                </a:solidFill>
                <a:latin typeface="Basic Light ltd"/>
                <a:ea typeface="Arial Unicode MS" pitchFamily="34" charset="-128"/>
                <a:cs typeface="Calibri" pitchFamily="34" charset="0"/>
              </a:rPr>
              <a:t>2. </a:t>
            </a:r>
            <a:r>
              <a:rPr lang="en-US" sz="4400" b="1" dirty="0" err="1">
                <a:solidFill>
                  <a:srgbClr val="FF0000"/>
                </a:solidFill>
                <a:latin typeface="Basic Light ltd"/>
                <a:ea typeface="Arial Unicode MS" pitchFamily="34" charset="-128"/>
                <a:cs typeface="Calibri" pitchFamily="34" charset="0"/>
              </a:rPr>
              <a:t>Verifikasi</a:t>
            </a:r>
            <a:r>
              <a:rPr lang="en-US" sz="4400" b="1" dirty="0">
                <a:solidFill>
                  <a:srgbClr val="FF0000"/>
                </a:solidFill>
                <a:latin typeface="Basic Light ltd"/>
                <a:ea typeface="Arial Unicode MS" pitchFamily="34" charset="-128"/>
                <a:cs typeface="Calibri" pitchFamily="34" charset="0"/>
              </a:rPr>
              <a:t> </a:t>
            </a:r>
          </a:p>
        </p:txBody>
      </p:sp>
      <p:sp>
        <p:nvSpPr>
          <p:cNvPr id="23559" name="Rectangle 26"/>
          <p:cNvSpPr>
            <a:spLocks noChangeArrowheads="1"/>
          </p:cNvSpPr>
          <p:nvPr/>
        </p:nvSpPr>
        <p:spPr bwMode="auto">
          <a:xfrm>
            <a:off x="2978680" y="381001"/>
            <a:ext cx="4968027" cy="1015663"/>
          </a:xfrm>
          <a:prstGeom prst="rect">
            <a:avLst/>
          </a:prstGeom>
          <a:noFill/>
          <a:ln w="9525">
            <a:noFill/>
            <a:miter lim="800000"/>
            <a:headEnd/>
            <a:tailEnd/>
          </a:ln>
        </p:spPr>
        <p:txBody>
          <a:bodyPr wrap="none">
            <a:spAutoFit/>
          </a:bodyPr>
          <a:lstStyle/>
          <a:p>
            <a:r>
              <a:rPr lang="en-US" sz="6000" b="1" dirty="0">
                <a:solidFill>
                  <a:srgbClr val="009900"/>
                </a:solidFill>
                <a:latin typeface="Impact" pitchFamily="34" charset="0"/>
                <a:cs typeface="Browallia New" pitchFamily="34" charset="-34"/>
              </a:rPr>
              <a:t>AUDIT INTERNAL</a:t>
            </a:r>
            <a:endParaRPr lang="en-US" sz="6000" dirty="0">
              <a:solidFill>
                <a:srgbClr val="009900"/>
              </a:solidFill>
              <a:latin typeface="Impact" pitchFamily="34" charset="0"/>
              <a:cs typeface="Browallia New" pitchFamily="34" charset="-34"/>
            </a:endParaRPr>
          </a:p>
        </p:txBody>
      </p:sp>
      <p:sp>
        <p:nvSpPr>
          <p:cNvPr id="30" name="Rectangle 29"/>
          <p:cNvSpPr/>
          <p:nvPr/>
        </p:nvSpPr>
        <p:spPr>
          <a:xfrm>
            <a:off x="1231371" y="0"/>
            <a:ext cx="510779"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ight Triangle 30"/>
          <p:cNvSpPr/>
          <p:nvPr/>
        </p:nvSpPr>
        <p:spPr>
          <a:xfrm flipH="1" flipV="1">
            <a:off x="1221052" y="5719763"/>
            <a:ext cx="543454"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ectangle 32"/>
          <p:cNvSpPr/>
          <p:nvPr/>
        </p:nvSpPr>
        <p:spPr>
          <a:xfrm>
            <a:off x="1816101" y="5313363"/>
            <a:ext cx="47294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ight Triangle 36"/>
          <p:cNvSpPr/>
          <p:nvPr/>
        </p:nvSpPr>
        <p:spPr>
          <a:xfrm>
            <a:off x="1752469" y="5719763"/>
            <a:ext cx="558932"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ight Triangle 37"/>
          <p:cNvSpPr/>
          <p:nvPr/>
        </p:nvSpPr>
        <p:spPr>
          <a:xfrm flipH="1">
            <a:off x="1831579" y="4826000"/>
            <a:ext cx="448865"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ight Triangle 38"/>
          <p:cNvSpPr/>
          <p:nvPr/>
        </p:nvSpPr>
        <p:spPr>
          <a:xfrm rot="5400000">
            <a:off x="1806575" y="4839495"/>
            <a:ext cx="473075" cy="474663"/>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40"/>
          <p:cNvSpPr/>
          <p:nvPr/>
        </p:nvSpPr>
        <p:spPr>
          <a:xfrm>
            <a:off x="0" y="4826000"/>
            <a:ext cx="18161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3568" name="Picture 2" descr="http://previews.123rf.com/images/maxxyustas/maxxyustas1405/maxxyustas140500038/28216586-Plan-do-check-act-PDCA-on-white-isolated-background-3d-Stock-Photo.jpg"/>
          <p:cNvPicPr>
            <a:picLocks noChangeAspect="1" noChangeArrowheads="1"/>
          </p:cNvPicPr>
          <p:nvPr/>
        </p:nvPicPr>
        <p:blipFill>
          <a:blip r:embed="rId2"/>
          <a:srcRect/>
          <a:stretch>
            <a:fillRect/>
          </a:stretch>
        </p:blipFill>
        <p:spPr bwMode="auto">
          <a:xfrm>
            <a:off x="1" y="1481139"/>
            <a:ext cx="3088746" cy="2852737"/>
          </a:xfrm>
          <a:prstGeom prst="rect">
            <a:avLst/>
          </a:prstGeom>
          <a:noFill/>
          <a:ln w="9525">
            <a:noFill/>
            <a:miter lim="800000"/>
            <a:headEnd/>
            <a:tailEnd/>
          </a:ln>
        </p:spPr>
      </p:pic>
      <p:sp>
        <p:nvSpPr>
          <p:cNvPr id="6" name="Freeform 5"/>
          <p:cNvSpPr/>
          <p:nvPr/>
        </p:nvSpPr>
        <p:spPr>
          <a:xfrm>
            <a:off x="1702595" y="457201"/>
            <a:ext cx="1264047" cy="1255713"/>
          </a:xfrm>
          <a:custGeom>
            <a:avLst/>
            <a:gdLst>
              <a:gd name="connsiteX0" fmla="*/ 1263535 w 1263535"/>
              <a:gd name="connsiteY0" fmla="*/ 0 h 964277"/>
              <a:gd name="connsiteX1" fmla="*/ 0 w 1263535"/>
              <a:gd name="connsiteY1" fmla="*/ 0 h 964277"/>
              <a:gd name="connsiteX2" fmla="*/ 33251 w 1263535"/>
              <a:gd name="connsiteY2" fmla="*/ 964277 h 964277"/>
              <a:gd name="connsiteX0" fmla="*/ 1263535 w 1263535"/>
              <a:gd name="connsiteY0" fmla="*/ 0 h 931026"/>
              <a:gd name="connsiteX1" fmla="*/ 0 w 1263535"/>
              <a:gd name="connsiteY1" fmla="*/ 0 h 931026"/>
              <a:gd name="connsiteX2" fmla="*/ 0 w 1263535"/>
              <a:gd name="connsiteY2" fmla="*/ 931026 h 931026"/>
            </a:gdLst>
            <a:ahLst/>
            <a:cxnLst>
              <a:cxn ang="0">
                <a:pos x="connsiteX0" y="connsiteY0"/>
              </a:cxn>
              <a:cxn ang="0">
                <a:pos x="connsiteX1" y="connsiteY1"/>
              </a:cxn>
              <a:cxn ang="0">
                <a:pos x="connsiteX2" y="connsiteY2"/>
              </a:cxn>
            </a:cxnLst>
            <a:rect l="l" t="t" r="r" b="b"/>
            <a:pathLst>
              <a:path w="1263535" h="931026">
                <a:moveTo>
                  <a:pt x="1263535" y="0"/>
                </a:moveTo>
                <a:lnTo>
                  <a:pt x="0" y="0"/>
                </a:lnTo>
                <a:lnTo>
                  <a:pt x="0" y="93102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2" name="Group 14"/>
          <p:cNvGrpSpPr/>
          <p:nvPr/>
        </p:nvGrpSpPr>
        <p:grpSpPr>
          <a:xfrm>
            <a:off x="74355" y="6452444"/>
            <a:ext cx="7693022" cy="310966"/>
            <a:chOff x="74354" y="6521598"/>
            <a:chExt cx="7693022" cy="241805"/>
          </a:xfrm>
          <a:solidFill>
            <a:srgbClr val="FF0000"/>
          </a:solidFill>
        </p:grpSpPr>
        <p:sp>
          <p:nvSpPr>
            <p:cNvPr id="28" name="Rectangle 27"/>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4"/>
            <p:cNvGrpSpPr>
              <a:grpSpLocks/>
            </p:cNvGrpSpPr>
            <p:nvPr/>
          </p:nvGrpSpPr>
          <p:grpSpPr bwMode="auto">
            <a:xfrm>
              <a:off x="74354" y="6544617"/>
              <a:ext cx="412433" cy="218786"/>
              <a:chOff x="0" y="2704"/>
              <a:chExt cx="1014" cy="678"/>
            </a:xfrm>
            <a:grpFill/>
          </p:grpSpPr>
          <p:sp>
            <p:nvSpPr>
              <p:cNvPr id="32"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0"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6" name="Oval 172"/>
              <p:cNvSpPr>
                <a:spLocks noChangeArrowheads="1"/>
              </p:cNvSpPr>
              <p:nvPr/>
            </p:nvSpPr>
            <p:spPr bwMode="auto">
              <a:xfrm>
                <a:off x="24" y="3054"/>
                <a:ext cx="211"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47" name="TextBox 46"/>
          <p:cNvSpPr txBox="1"/>
          <p:nvPr/>
        </p:nvSpPr>
        <p:spPr>
          <a:xfrm>
            <a:off x="506715" y="6506385"/>
            <a:ext cx="1982338" cy="276999"/>
          </a:xfrm>
          <a:prstGeom prst="rect">
            <a:avLst/>
          </a:prstGeom>
          <a:noFill/>
        </p:spPr>
        <p:txBody>
          <a:bodyPr wrap="none" rtlCol="0">
            <a:spAutoFit/>
          </a:bodyPr>
          <a:lstStyle/>
          <a:p>
            <a:r>
              <a:rPr lang="en-US" sz="1200" b="1" dirty="0"/>
              <a:t>www.sentral-sistem.com</a:t>
            </a:r>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5" name="Text Box 3"/>
          <p:cNvSpPr txBox="1">
            <a:spLocks noChangeArrowheads="1"/>
          </p:cNvSpPr>
          <p:nvPr/>
        </p:nvSpPr>
        <p:spPr bwMode="auto">
          <a:xfrm>
            <a:off x="2971800" y="1219201"/>
            <a:ext cx="6686550" cy="4893647"/>
          </a:xfrm>
          <a:prstGeom prst="rect">
            <a:avLst/>
          </a:prstGeom>
          <a:noFill/>
          <a:ln w="9525">
            <a:noFill/>
            <a:miter lim="800000"/>
            <a:headEnd/>
            <a:tailEnd/>
          </a:ln>
        </p:spPr>
        <p:txBody>
          <a:bodyPr wrap="square">
            <a:spAutoFit/>
          </a:bodyPr>
          <a:lstStyle/>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Memeriksa</a:t>
            </a:r>
            <a:r>
              <a:rPr lang="en-US" sz="2000" b="0" dirty="0">
                <a:latin typeface="Century Gothic" pitchFamily="34" charset="0"/>
              </a:rPr>
              <a:t> </a:t>
            </a:r>
            <a:r>
              <a:rPr lang="en-US" sz="2000" b="0" dirty="0" err="1">
                <a:latin typeface="Century Gothic" pitchFamily="34" charset="0"/>
              </a:rPr>
              <a:t>apakah</a:t>
            </a:r>
            <a:r>
              <a:rPr lang="en-US" sz="2000" b="0" dirty="0">
                <a:latin typeface="Century Gothic" pitchFamily="34" charset="0"/>
              </a:rPr>
              <a:t> </a:t>
            </a:r>
            <a:r>
              <a:rPr lang="en-US" sz="2000" b="0" dirty="0" err="1">
                <a:latin typeface="Century Gothic" pitchFamily="34" charset="0"/>
              </a:rPr>
              <a:t>tindakan</a:t>
            </a:r>
            <a:r>
              <a:rPr lang="en-US" sz="2000" b="0" dirty="0">
                <a:latin typeface="Century Gothic" pitchFamily="34" charset="0"/>
              </a:rPr>
              <a:t> </a:t>
            </a:r>
            <a:r>
              <a:rPr lang="en-US" sz="2000" b="0" dirty="0" err="1">
                <a:latin typeface="Century Gothic" pitchFamily="34" charset="0"/>
              </a:rPr>
              <a:t>perbaikan</a:t>
            </a:r>
            <a:r>
              <a:rPr lang="en-US" sz="2000" b="0" dirty="0">
                <a:latin typeface="Century Gothic" pitchFamily="34" charset="0"/>
              </a:rPr>
              <a:t> </a:t>
            </a:r>
            <a:r>
              <a:rPr lang="en-US" sz="2000" b="0" dirty="0" err="1">
                <a:latin typeface="Century Gothic" pitchFamily="34" charset="0"/>
              </a:rPr>
              <a:t>telah</a:t>
            </a:r>
            <a:r>
              <a:rPr lang="en-US" sz="2000" b="0" dirty="0">
                <a:latin typeface="Century Gothic" pitchFamily="34" charset="0"/>
              </a:rPr>
              <a:t> </a:t>
            </a:r>
            <a:r>
              <a:rPr lang="en-US" sz="2000" b="0" dirty="0" err="1">
                <a:latin typeface="Century Gothic" pitchFamily="34" charset="0"/>
              </a:rPr>
              <a:t>dilakukan</a:t>
            </a:r>
            <a:endParaRPr lang="en-US"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Memeriksa</a:t>
            </a:r>
            <a:r>
              <a:rPr lang="en-US" sz="2000" b="0" dirty="0">
                <a:latin typeface="Century Gothic" pitchFamily="34" charset="0"/>
              </a:rPr>
              <a:t> </a:t>
            </a:r>
            <a:r>
              <a:rPr lang="en-US" sz="2000" b="0" dirty="0" err="1">
                <a:latin typeface="Century Gothic" pitchFamily="34" charset="0"/>
              </a:rPr>
              <a:t>apakah</a:t>
            </a:r>
            <a:r>
              <a:rPr lang="en-US" sz="2000" b="0" dirty="0">
                <a:latin typeface="Century Gothic" pitchFamily="34" charset="0"/>
              </a:rPr>
              <a:t> </a:t>
            </a:r>
            <a:r>
              <a:rPr lang="en-US" sz="2000" b="0" dirty="0" err="1">
                <a:latin typeface="Century Gothic" pitchFamily="34" charset="0"/>
              </a:rPr>
              <a:t>tindakan</a:t>
            </a:r>
            <a:r>
              <a:rPr lang="en-US" sz="2000" b="0" dirty="0">
                <a:latin typeface="Century Gothic" pitchFamily="34" charset="0"/>
              </a:rPr>
              <a:t> </a:t>
            </a:r>
            <a:r>
              <a:rPr lang="en-US" sz="2000" b="0" dirty="0" err="1">
                <a:latin typeface="Century Gothic" pitchFamily="34" charset="0"/>
              </a:rPr>
              <a:t>perbaikan</a:t>
            </a:r>
            <a:r>
              <a:rPr lang="en-US" sz="2000" b="0" dirty="0">
                <a:latin typeface="Century Gothic" pitchFamily="34" charset="0"/>
              </a:rPr>
              <a:t> </a:t>
            </a:r>
            <a:r>
              <a:rPr lang="en-US" sz="2000" b="0" dirty="0" err="1">
                <a:latin typeface="Century Gothic" pitchFamily="34" charset="0"/>
              </a:rPr>
              <a:t>tersebut</a:t>
            </a:r>
            <a:r>
              <a:rPr lang="en-US" sz="2000" b="0" dirty="0">
                <a:latin typeface="Century Gothic" pitchFamily="34" charset="0"/>
              </a:rPr>
              <a:t> </a:t>
            </a:r>
            <a:r>
              <a:rPr lang="en-US" sz="2000" b="0" dirty="0" err="1">
                <a:latin typeface="Century Gothic" pitchFamily="34" charset="0"/>
              </a:rPr>
              <a:t>sesuai</a:t>
            </a:r>
            <a:r>
              <a:rPr lang="en-US" sz="2000" b="0" dirty="0">
                <a:latin typeface="Century Gothic" pitchFamily="34" charset="0"/>
              </a:rPr>
              <a:t>  </a:t>
            </a:r>
            <a:r>
              <a:rPr lang="en-US" sz="2000" b="0" dirty="0" err="1">
                <a:latin typeface="Century Gothic" pitchFamily="34" charset="0"/>
              </a:rPr>
              <a:t>dengan</a:t>
            </a:r>
            <a:r>
              <a:rPr lang="en-US" sz="2000" b="0" dirty="0">
                <a:latin typeface="Century Gothic" pitchFamily="34" charset="0"/>
              </a:rPr>
              <a:t> </a:t>
            </a:r>
            <a:r>
              <a:rPr lang="en-US" sz="2000" b="0" dirty="0" err="1">
                <a:latin typeface="Century Gothic" pitchFamily="34" charset="0"/>
              </a:rPr>
              <a:t>nonconformances</a:t>
            </a:r>
            <a:r>
              <a:rPr lang="en-US" sz="2000" b="0" dirty="0">
                <a:latin typeface="Century Gothic" pitchFamily="34" charset="0"/>
              </a:rPr>
              <a:t> yang </a:t>
            </a:r>
            <a:r>
              <a:rPr lang="en-US" sz="2000" b="0" dirty="0" err="1">
                <a:latin typeface="Century Gothic" pitchFamily="34" charset="0"/>
              </a:rPr>
              <a:t>ditemukan</a:t>
            </a:r>
            <a:endParaRPr lang="en-US"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Memeriksa</a:t>
            </a:r>
            <a:r>
              <a:rPr lang="en-US" sz="2000" b="0" dirty="0">
                <a:latin typeface="Century Gothic" pitchFamily="34" charset="0"/>
              </a:rPr>
              <a:t> </a:t>
            </a:r>
            <a:r>
              <a:rPr lang="en-US" sz="2000" b="0" dirty="0" err="1">
                <a:latin typeface="Century Gothic" pitchFamily="34" charset="0"/>
              </a:rPr>
              <a:t>apakah</a:t>
            </a:r>
            <a:r>
              <a:rPr lang="en-US" sz="2000" b="0" dirty="0">
                <a:latin typeface="Century Gothic" pitchFamily="34" charset="0"/>
              </a:rPr>
              <a:t> </a:t>
            </a:r>
            <a:r>
              <a:rPr lang="en-US" sz="2000" b="0" dirty="0" err="1">
                <a:latin typeface="Century Gothic" pitchFamily="34" charset="0"/>
              </a:rPr>
              <a:t>tindakan</a:t>
            </a:r>
            <a:r>
              <a:rPr lang="en-US" sz="2000" b="0" dirty="0">
                <a:latin typeface="Century Gothic" pitchFamily="34" charset="0"/>
              </a:rPr>
              <a:t> </a:t>
            </a:r>
            <a:r>
              <a:rPr lang="en-US" sz="2000" b="0" dirty="0" err="1">
                <a:latin typeface="Century Gothic" pitchFamily="34" charset="0"/>
              </a:rPr>
              <a:t>perbaikan</a:t>
            </a:r>
            <a:r>
              <a:rPr lang="en-US" sz="2000" b="0" dirty="0">
                <a:latin typeface="Century Gothic" pitchFamily="34" charset="0"/>
              </a:rPr>
              <a:t> </a:t>
            </a:r>
            <a:r>
              <a:rPr lang="en-US" sz="2000" b="0" dirty="0" err="1">
                <a:latin typeface="Century Gothic" pitchFamily="34" charset="0"/>
              </a:rPr>
              <a:t>tersebut</a:t>
            </a:r>
            <a:r>
              <a:rPr lang="en-US" sz="2000" b="0" dirty="0">
                <a:latin typeface="Century Gothic" pitchFamily="34" charset="0"/>
              </a:rPr>
              <a:t> </a:t>
            </a:r>
            <a:r>
              <a:rPr lang="en-US" sz="2000" b="0" dirty="0" err="1">
                <a:latin typeface="Century Gothic" pitchFamily="34" charset="0"/>
              </a:rPr>
              <a:t>efektif</a:t>
            </a:r>
            <a:r>
              <a:rPr lang="en-US" sz="2000" b="0" dirty="0">
                <a:latin typeface="Century Gothic" pitchFamily="34" charset="0"/>
              </a:rPr>
              <a:t> agar </a:t>
            </a:r>
            <a:r>
              <a:rPr lang="en-US" sz="2000" b="0" dirty="0" err="1">
                <a:latin typeface="Century Gothic" pitchFamily="34" charset="0"/>
              </a:rPr>
              <a:t>masalah</a:t>
            </a:r>
            <a:r>
              <a:rPr lang="en-US" sz="2000" b="0" dirty="0">
                <a:latin typeface="Century Gothic" pitchFamily="34" charset="0"/>
              </a:rPr>
              <a:t> yang </a:t>
            </a:r>
            <a:r>
              <a:rPr lang="en-US" sz="2000" b="0" dirty="0" err="1">
                <a:latin typeface="Century Gothic" pitchFamily="34" charset="0"/>
              </a:rPr>
              <a:t>sama</a:t>
            </a:r>
            <a:r>
              <a:rPr lang="en-US" sz="2000" b="0" dirty="0">
                <a:latin typeface="Century Gothic" pitchFamily="34" charset="0"/>
              </a:rPr>
              <a:t> </a:t>
            </a:r>
            <a:r>
              <a:rPr lang="en-US" sz="2000" b="0" dirty="0" err="1">
                <a:latin typeface="Century Gothic" pitchFamily="34" charset="0"/>
              </a:rPr>
              <a:t>tidak</a:t>
            </a:r>
            <a:r>
              <a:rPr lang="en-US" sz="2000" b="0" dirty="0">
                <a:latin typeface="Century Gothic" pitchFamily="34" charset="0"/>
              </a:rPr>
              <a:t> </a:t>
            </a:r>
            <a:r>
              <a:rPr lang="en-US" sz="2000" b="0" dirty="0" err="1">
                <a:latin typeface="Century Gothic" pitchFamily="34" charset="0"/>
              </a:rPr>
              <a:t>terulang</a:t>
            </a:r>
            <a:endParaRPr lang="en-US"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Membuat</a:t>
            </a:r>
            <a:r>
              <a:rPr lang="en-US" sz="2000" b="0" dirty="0">
                <a:latin typeface="Century Gothic" pitchFamily="34" charset="0"/>
              </a:rPr>
              <a:t> CAR </a:t>
            </a:r>
            <a:r>
              <a:rPr lang="en-US" sz="2000" b="0" dirty="0" err="1">
                <a:latin typeface="Century Gothic" pitchFamily="34" charset="0"/>
              </a:rPr>
              <a:t>baru</a:t>
            </a:r>
            <a:r>
              <a:rPr lang="en-US" sz="2000" b="0" dirty="0">
                <a:latin typeface="Century Gothic" pitchFamily="34" charset="0"/>
              </a:rPr>
              <a:t> </a:t>
            </a:r>
            <a:r>
              <a:rPr lang="en-US" sz="2000" b="0" dirty="0" err="1">
                <a:latin typeface="Century Gothic" pitchFamily="34" charset="0"/>
              </a:rPr>
              <a:t>apabila</a:t>
            </a:r>
            <a:r>
              <a:rPr lang="en-US" sz="2000" b="0" dirty="0">
                <a:latin typeface="Century Gothic" pitchFamily="34" charset="0"/>
              </a:rPr>
              <a:t> </a:t>
            </a:r>
            <a:r>
              <a:rPr lang="en-US" sz="2000" b="0" dirty="0" err="1">
                <a:latin typeface="Century Gothic" pitchFamily="34" charset="0"/>
              </a:rPr>
              <a:t>pada</a:t>
            </a:r>
            <a:r>
              <a:rPr lang="en-US" sz="2000" b="0" dirty="0">
                <a:latin typeface="Century Gothic" pitchFamily="34" charset="0"/>
              </a:rPr>
              <a:t> </a:t>
            </a:r>
            <a:r>
              <a:rPr lang="en-US" sz="2000" b="0" dirty="0" err="1">
                <a:latin typeface="Century Gothic" pitchFamily="34" charset="0"/>
              </a:rPr>
              <a:t>saat</a:t>
            </a:r>
            <a:r>
              <a:rPr lang="en-US" sz="2000" b="0" dirty="0">
                <a:latin typeface="Century Gothic" pitchFamily="34" charset="0"/>
              </a:rPr>
              <a:t> </a:t>
            </a:r>
            <a:r>
              <a:rPr lang="en-US" sz="2000" b="0" dirty="0" err="1">
                <a:latin typeface="Century Gothic" pitchFamily="34" charset="0"/>
              </a:rPr>
              <a:t>verifikasi</a:t>
            </a:r>
            <a:r>
              <a:rPr lang="en-US" sz="2000" b="0" dirty="0">
                <a:latin typeface="Century Gothic" pitchFamily="34" charset="0"/>
              </a:rPr>
              <a:t>, status CAR </a:t>
            </a:r>
            <a:r>
              <a:rPr lang="en-US" sz="2000" b="0" dirty="0" err="1">
                <a:latin typeface="Century Gothic" pitchFamily="34" charset="0"/>
              </a:rPr>
              <a:t>masih</a:t>
            </a:r>
            <a:r>
              <a:rPr lang="en-US" sz="2000" b="0" dirty="0">
                <a:latin typeface="Century Gothic" pitchFamily="34" charset="0"/>
              </a:rPr>
              <a:t> OPEN(</a:t>
            </a:r>
            <a:r>
              <a:rPr lang="en-US" sz="2000" b="0" dirty="0" err="1">
                <a:latin typeface="Century Gothic" pitchFamily="34" charset="0"/>
              </a:rPr>
              <a:t>bila</a:t>
            </a:r>
            <a:r>
              <a:rPr lang="en-US" sz="2000" b="0" dirty="0">
                <a:latin typeface="Century Gothic" pitchFamily="34" charset="0"/>
              </a:rPr>
              <a:t> </a:t>
            </a:r>
            <a:r>
              <a:rPr lang="en-US" sz="2000" b="0" dirty="0" err="1">
                <a:latin typeface="Century Gothic" pitchFamily="34" charset="0"/>
              </a:rPr>
              <a:t>perlu</a:t>
            </a:r>
            <a:r>
              <a:rPr lang="en-US" sz="2000" b="0" dirty="0">
                <a:latin typeface="Century Gothic" pitchFamily="34" charset="0"/>
              </a:rPr>
              <a:t>)</a:t>
            </a: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Membuat</a:t>
            </a:r>
            <a:r>
              <a:rPr lang="en-US" sz="2000" b="0" dirty="0">
                <a:latin typeface="Century Gothic" pitchFamily="34" charset="0"/>
              </a:rPr>
              <a:t> schedule </a:t>
            </a:r>
            <a:r>
              <a:rPr lang="en-US" sz="2000" b="0" dirty="0" err="1">
                <a:latin typeface="Century Gothic" pitchFamily="34" charset="0"/>
              </a:rPr>
              <a:t>verifikasi</a:t>
            </a:r>
            <a:r>
              <a:rPr lang="en-US" sz="2000" b="0" dirty="0">
                <a:latin typeface="Century Gothic" pitchFamily="34" charset="0"/>
              </a:rPr>
              <a:t> </a:t>
            </a:r>
            <a:r>
              <a:rPr lang="en-US" sz="2000" b="0" dirty="0" err="1">
                <a:latin typeface="Century Gothic" pitchFamily="34" charset="0"/>
              </a:rPr>
              <a:t>untuk</a:t>
            </a:r>
            <a:r>
              <a:rPr lang="en-US" sz="2000" b="0" dirty="0">
                <a:latin typeface="Century Gothic" pitchFamily="34" charset="0"/>
              </a:rPr>
              <a:t> </a:t>
            </a:r>
            <a:r>
              <a:rPr lang="en-US" sz="2000" b="0" dirty="0" err="1">
                <a:latin typeface="Century Gothic" pitchFamily="34" charset="0"/>
              </a:rPr>
              <a:t>nonconformances</a:t>
            </a:r>
            <a:r>
              <a:rPr lang="en-US" sz="2000" b="0" dirty="0">
                <a:latin typeface="Century Gothic" pitchFamily="34" charset="0"/>
              </a:rPr>
              <a:t> yang </a:t>
            </a:r>
            <a:r>
              <a:rPr lang="en-US" sz="2000" b="0" dirty="0" err="1">
                <a:latin typeface="Century Gothic" pitchFamily="34" charset="0"/>
              </a:rPr>
              <a:t>masih</a:t>
            </a:r>
            <a:r>
              <a:rPr lang="en-US" sz="2000" b="0" dirty="0">
                <a:latin typeface="Century Gothic" pitchFamily="34" charset="0"/>
              </a:rPr>
              <a:t> OPEN</a:t>
            </a:r>
            <a:endParaRPr lang="en-GB" sz="2000" b="0" dirty="0">
              <a:latin typeface="Century Gothic" pitchFamily="34" charset="0"/>
            </a:endParaRPr>
          </a:p>
          <a:p>
            <a:pPr marL="457200" indent="-361950" eaLnBrk="0" hangingPunct="0">
              <a:lnSpc>
                <a:spcPct val="120000"/>
              </a:lnSpc>
              <a:buFont typeface="Monotype Sorts" charset="2"/>
              <a:buChar char="J"/>
              <a:tabLst>
                <a:tab pos="533400" algn="l"/>
              </a:tabLst>
            </a:pPr>
            <a:r>
              <a:rPr lang="en-US" sz="2000" b="0" dirty="0" err="1">
                <a:latin typeface="Century Gothic" pitchFamily="34" charset="0"/>
              </a:rPr>
              <a:t>Gunakan</a:t>
            </a:r>
            <a:r>
              <a:rPr lang="en-US" sz="2000" b="0" dirty="0">
                <a:latin typeface="Century Gothic" pitchFamily="34" charset="0"/>
              </a:rPr>
              <a:t> LOG CAR </a:t>
            </a:r>
            <a:r>
              <a:rPr lang="en-US" sz="2000" b="0" dirty="0" err="1">
                <a:latin typeface="Century Gothic" pitchFamily="34" charset="0"/>
              </a:rPr>
              <a:t>untuk</a:t>
            </a:r>
            <a:r>
              <a:rPr lang="en-US" sz="2000" b="0" dirty="0">
                <a:latin typeface="Century Gothic" pitchFamily="34" charset="0"/>
              </a:rPr>
              <a:t> </a:t>
            </a:r>
            <a:r>
              <a:rPr lang="en-US" sz="2000" b="0" dirty="0" err="1">
                <a:latin typeface="Century Gothic" pitchFamily="34" charset="0"/>
              </a:rPr>
              <a:t>memonitor</a:t>
            </a:r>
            <a:r>
              <a:rPr lang="en-US" sz="2000" b="0" dirty="0">
                <a:latin typeface="Century Gothic" pitchFamily="34" charset="0"/>
              </a:rPr>
              <a:t> status </a:t>
            </a:r>
            <a:r>
              <a:rPr lang="en-US" sz="2000" b="0" dirty="0" err="1">
                <a:latin typeface="Century Gothic" pitchFamily="34" charset="0"/>
              </a:rPr>
              <a:t>tiap</a:t>
            </a:r>
            <a:r>
              <a:rPr lang="en-US" sz="2000" b="0" dirty="0">
                <a:latin typeface="Century Gothic" pitchFamily="34" charset="0"/>
              </a:rPr>
              <a:t> CAR</a:t>
            </a:r>
            <a:endParaRPr lang="en-GB" sz="2000" b="0" dirty="0">
              <a:latin typeface="Century Gothic" pitchFamily="34" charset="0"/>
            </a:endParaRPr>
          </a:p>
        </p:txBody>
      </p:sp>
      <p:sp>
        <p:nvSpPr>
          <p:cNvPr id="4" name="Slide Number Placeholder 3">
            <a:extLst>
              <a:ext uri="{FF2B5EF4-FFF2-40B4-BE49-F238E27FC236}">
                <a16:creationId xmlns:a16="http://schemas.microsoft.com/office/drawing/2014/main" id="{BECB405C-02B7-4799-886E-4DD792CDF12F}"/>
              </a:ext>
            </a:extLst>
          </p:cNvPr>
          <p:cNvSpPr>
            <a:spLocks noGrp="1"/>
          </p:cNvSpPr>
          <p:nvPr>
            <p:ph type="sldNum" sz="quarter" idx="12"/>
          </p:nvPr>
        </p:nvSpPr>
        <p:spPr/>
        <p:txBody>
          <a:bodyPr/>
          <a:lstStyle/>
          <a:p>
            <a:pPr>
              <a:defRPr/>
            </a:pPr>
            <a:fld id="{6479658B-7F9C-4333-9499-869B8642C574}" type="slidenum">
              <a:rPr lang="en-US" smtClean="0"/>
              <a:pPr>
                <a:defRPr/>
              </a:pPr>
              <a:t>111</a:t>
            </a:fld>
            <a:endParaRPr lang="en-US"/>
          </a:p>
        </p:txBody>
      </p:sp>
      <p:sp>
        <p:nvSpPr>
          <p:cNvPr id="5" name="Footer Placeholder 4">
            <a:extLst>
              <a:ext uri="{FF2B5EF4-FFF2-40B4-BE49-F238E27FC236}">
                <a16:creationId xmlns:a16="http://schemas.microsoft.com/office/drawing/2014/main" id="{6122C4DB-A7B0-4089-998F-CE0FB87754C2}"/>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74355" y="6452444"/>
            <a:ext cx="7693022" cy="310966"/>
            <a:chOff x="74354" y="6521598"/>
            <a:chExt cx="7693022" cy="241805"/>
          </a:xfrm>
          <a:solidFill>
            <a:srgbClr val="FF0000"/>
          </a:solidFill>
        </p:grpSpPr>
        <p:sp>
          <p:nvSpPr>
            <p:cNvPr id="5" name="Rectangle 4"/>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4"/>
            <p:cNvGrpSpPr>
              <a:grpSpLocks/>
            </p:cNvGrpSpPr>
            <p:nvPr/>
          </p:nvGrpSpPr>
          <p:grpSpPr bwMode="auto">
            <a:xfrm>
              <a:off x="74354" y="6544617"/>
              <a:ext cx="412433" cy="218786"/>
              <a:chOff x="0" y="2704"/>
              <a:chExt cx="1014" cy="678"/>
            </a:xfrm>
            <a:grpFill/>
          </p:grpSpPr>
          <p:sp>
            <p:nvSpPr>
              <p:cNvPr id="7"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8"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9" name="Oval 172"/>
              <p:cNvSpPr>
                <a:spLocks noChangeArrowheads="1"/>
              </p:cNvSpPr>
              <p:nvPr/>
            </p:nvSpPr>
            <p:spPr bwMode="auto">
              <a:xfrm>
                <a:off x="24" y="3054"/>
                <a:ext cx="211"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10" name="TextBox 9"/>
          <p:cNvSpPr txBox="1"/>
          <p:nvPr/>
        </p:nvSpPr>
        <p:spPr>
          <a:xfrm>
            <a:off x="506715" y="6506385"/>
            <a:ext cx="1982338" cy="276999"/>
          </a:xfrm>
          <a:prstGeom prst="rect">
            <a:avLst/>
          </a:prstGeom>
          <a:noFill/>
        </p:spPr>
        <p:txBody>
          <a:bodyPr wrap="none" rtlCol="0">
            <a:spAutoFit/>
          </a:bodyPr>
          <a:lstStyle/>
          <a:p>
            <a:r>
              <a:rPr lang="en-US" sz="1200" b="1" dirty="0"/>
              <a:t>www.sentral-sistem.com</a:t>
            </a:r>
          </a:p>
        </p:txBody>
      </p:sp>
      <p:sp>
        <p:nvSpPr>
          <p:cNvPr id="11" name="TextBox 10"/>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pic>
        <p:nvPicPr>
          <p:cNvPr id="12" name="Picture 11" descr="temuan.jpg"/>
          <p:cNvPicPr>
            <a:picLocks noChangeAspect="1"/>
          </p:cNvPicPr>
          <p:nvPr/>
        </p:nvPicPr>
        <p:blipFill>
          <a:blip r:embed="rId2"/>
          <a:stretch>
            <a:fillRect/>
          </a:stretch>
        </p:blipFill>
        <p:spPr>
          <a:xfrm>
            <a:off x="0" y="0"/>
            <a:ext cx="9906000" cy="6172200"/>
          </a:xfrm>
          <a:prstGeom prst="rect">
            <a:avLst/>
          </a:prstGeom>
        </p:spPr>
      </p:pic>
      <p:pic>
        <p:nvPicPr>
          <p:cNvPr id="14" name="Picture 5" descr="D:\H_Miscelleneous\File dari shared doc\lo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7" y="76200"/>
            <a:ext cx="1382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4540250" y="-45720"/>
            <a:ext cx="5365750" cy="62179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715" name="Rectangle 3"/>
          <p:cNvSpPr>
            <a:spLocks noGrp="1" noChangeArrowheads="1"/>
          </p:cNvSpPr>
          <p:nvPr>
            <p:ph type="body" idx="1"/>
          </p:nvPr>
        </p:nvSpPr>
        <p:spPr>
          <a:xfrm>
            <a:off x="4583113" y="76200"/>
            <a:ext cx="5240337" cy="6248400"/>
          </a:xfrm>
        </p:spPr>
        <p:txBody>
          <a:bodyPr>
            <a:noAutofit/>
          </a:bodyPr>
          <a:lstStyle/>
          <a:p>
            <a:pPr marL="609600" indent="-609600" eaLnBrk="1" hangingPunct="1"/>
            <a:r>
              <a:rPr lang="en-US" sz="2200" b="1" dirty="0" err="1"/>
              <a:t>Tujuan</a:t>
            </a:r>
            <a:r>
              <a:rPr lang="en-US" sz="2200" b="1" dirty="0"/>
              <a:t> </a:t>
            </a:r>
            <a:r>
              <a:rPr lang="en-US" sz="2200" b="1" dirty="0" err="1"/>
              <a:t>Verifikasi</a:t>
            </a:r>
            <a:endParaRPr lang="en-US" sz="2200" b="1" dirty="0"/>
          </a:p>
          <a:p>
            <a:pPr marL="1146175" lvl="2" indent="-457200" eaLnBrk="1" hangingPunct="1">
              <a:buClr>
                <a:schemeClr val="tx1"/>
              </a:buClr>
              <a:buFontTx/>
              <a:buAutoNum type="arabicPeriod"/>
            </a:pPr>
            <a:r>
              <a:rPr lang="en-US" sz="2200" b="1" dirty="0" err="1"/>
              <a:t>Memastikan</a:t>
            </a:r>
            <a:r>
              <a:rPr lang="en-US" sz="2200" b="1" dirty="0"/>
              <a:t> </a:t>
            </a:r>
            <a:r>
              <a:rPr lang="en-US" sz="2200" b="1" dirty="0" err="1"/>
              <a:t>tindakan</a:t>
            </a:r>
            <a:r>
              <a:rPr lang="en-US" sz="2200" b="1" dirty="0"/>
              <a:t> </a:t>
            </a:r>
            <a:r>
              <a:rPr lang="en-US" sz="2200" b="1" dirty="0" err="1"/>
              <a:t>perbaikan</a:t>
            </a:r>
            <a:r>
              <a:rPr lang="en-US" sz="2200" b="1" dirty="0"/>
              <a:t> </a:t>
            </a:r>
            <a:r>
              <a:rPr lang="en-US" sz="2200" b="1" dirty="0" err="1"/>
              <a:t>sudah</a:t>
            </a:r>
            <a:r>
              <a:rPr lang="en-US" sz="2200" b="1" dirty="0"/>
              <a:t> </a:t>
            </a:r>
            <a:r>
              <a:rPr lang="en-US" sz="2200" b="1" dirty="0" err="1"/>
              <a:t>dilakukan</a:t>
            </a:r>
            <a:endParaRPr lang="en-US" sz="2200" b="1" dirty="0"/>
          </a:p>
          <a:p>
            <a:pPr marL="1146175" lvl="2" indent="-457200" eaLnBrk="1" hangingPunct="1">
              <a:buClr>
                <a:schemeClr val="tx1"/>
              </a:buClr>
              <a:buFontTx/>
              <a:buAutoNum type="arabicPeriod"/>
            </a:pPr>
            <a:r>
              <a:rPr lang="en-US" sz="2200" b="1" dirty="0" err="1"/>
              <a:t>Memastikan</a:t>
            </a:r>
            <a:r>
              <a:rPr lang="en-US" sz="2200" b="1" dirty="0"/>
              <a:t> </a:t>
            </a:r>
            <a:r>
              <a:rPr lang="en-US" sz="2200" b="1" dirty="0" err="1"/>
              <a:t>tindakan</a:t>
            </a:r>
            <a:r>
              <a:rPr lang="en-US" sz="2200" b="1" dirty="0"/>
              <a:t> </a:t>
            </a:r>
            <a:r>
              <a:rPr lang="en-US" sz="2200" b="1" dirty="0" err="1"/>
              <a:t>perbaikan</a:t>
            </a:r>
            <a:r>
              <a:rPr lang="en-US" sz="2200" b="1" dirty="0"/>
              <a:t> </a:t>
            </a:r>
            <a:r>
              <a:rPr lang="en-US" sz="2200" b="1" dirty="0" err="1"/>
              <a:t>sudah</a:t>
            </a:r>
            <a:r>
              <a:rPr lang="en-US" sz="2200" b="1" dirty="0"/>
              <a:t> </a:t>
            </a:r>
            <a:r>
              <a:rPr lang="en-US" sz="2200" b="1" dirty="0" err="1"/>
              <a:t>tepat</a:t>
            </a:r>
            <a:r>
              <a:rPr lang="en-US" sz="2200" b="1" dirty="0"/>
              <a:t> </a:t>
            </a:r>
            <a:r>
              <a:rPr lang="en-US" sz="2200" b="1" dirty="0" err="1"/>
              <a:t>sasaran</a:t>
            </a:r>
            <a:r>
              <a:rPr lang="en-US" sz="2200" b="1" dirty="0"/>
              <a:t>.</a:t>
            </a:r>
          </a:p>
          <a:p>
            <a:pPr marL="1371600" lvl="2" indent="-457200" eaLnBrk="1" hangingPunct="1">
              <a:buClr>
                <a:schemeClr val="tx1"/>
              </a:buClr>
              <a:buFontTx/>
              <a:buAutoNum type="arabicPeriod"/>
            </a:pPr>
            <a:endParaRPr lang="en-US" sz="2200" b="1" dirty="0"/>
          </a:p>
          <a:p>
            <a:pPr marL="609600" indent="-609600" eaLnBrk="1" hangingPunct="1"/>
            <a:r>
              <a:rPr lang="en-US" sz="2200" b="1" dirty="0" err="1"/>
              <a:t>Teknik</a:t>
            </a:r>
            <a:r>
              <a:rPr lang="en-US" sz="2200" b="1" dirty="0"/>
              <a:t> </a:t>
            </a:r>
            <a:r>
              <a:rPr lang="en-US" sz="2200" b="1" dirty="0" err="1"/>
              <a:t>Verifikasi</a:t>
            </a:r>
            <a:r>
              <a:rPr lang="en-US" sz="2200" b="1" dirty="0"/>
              <a:t> </a:t>
            </a:r>
          </a:p>
          <a:p>
            <a:pPr marL="1146175" lvl="2" indent="-457200" eaLnBrk="1" hangingPunct="1"/>
            <a:r>
              <a:rPr lang="en-US" sz="2200" b="1" dirty="0" err="1"/>
              <a:t>Lihat</a:t>
            </a:r>
            <a:r>
              <a:rPr lang="en-US" sz="2200" b="1" dirty="0"/>
              <a:t> </a:t>
            </a:r>
            <a:r>
              <a:rPr lang="en-US" sz="2200" b="1" dirty="0" err="1"/>
              <a:t>aktual</a:t>
            </a:r>
            <a:r>
              <a:rPr lang="en-US" sz="2200" b="1" dirty="0"/>
              <a:t>/ </a:t>
            </a:r>
            <a:r>
              <a:rPr lang="en-US" sz="2200" b="1" dirty="0" err="1"/>
              <a:t>bukti</a:t>
            </a:r>
            <a:r>
              <a:rPr lang="en-US" sz="2200" b="1" dirty="0"/>
              <a:t> </a:t>
            </a:r>
            <a:r>
              <a:rPr lang="en-US" sz="2200" b="1" dirty="0" err="1"/>
              <a:t>pelaksanaan</a:t>
            </a:r>
            <a:endParaRPr lang="en-US" sz="2200" b="1" dirty="0"/>
          </a:p>
          <a:p>
            <a:pPr marL="1146175" lvl="3" indent="-457200" eaLnBrk="1" hangingPunct="1">
              <a:buNone/>
            </a:pPr>
            <a:r>
              <a:rPr lang="en-US" sz="2200" b="1" dirty="0"/>
              <a:t>	</a:t>
            </a:r>
            <a:r>
              <a:rPr lang="en-US" sz="2200" b="1" dirty="0" err="1"/>
              <a:t>Juga</a:t>
            </a:r>
            <a:r>
              <a:rPr lang="en-US" sz="2200" b="1" dirty="0"/>
              <a:t> </a:t>
            </a:r>
            <a:r>
              <a:rPr lang="en-US" sz="2200" b="1" dirty="0" err="1"/>
              <a:t>perhatikan</a:t>
            </a:r>
            <a:r>
              <a:rPr lang="en-US" sz="2200" b="1" dirty="0"/>
              <a:t> similar product/process/ machine</a:t>
            </a:r>
          </a:p>
          <a:p>
            <a:pPr marL="1146175" lvl="2" indent="-457200" eaLnBrk="1" hangingPunct="1"/>
            <a:r>
              <a:rPr lang="en-US" sz="2200" b="1" dirty="0"/>
              <a:t>Monitor </a:t>
            </a:r>
            <a:r>
              <a:rPr lang="en-US" sz="2200" b="1" dirty="0" err="1"/>
              <a:t>efektifitas</a:t>
            </a:r>
            <a:r>
              <a:rPr lang="en-US" sz="2200" b="1" dirty="0"/>
              <a:t> </a:t>
            </a:r>
            <a:r>
              <a:rPr lang="en-US" sz="2200" b="1" dirty="0" err="1"/>
              <a:t>tindakan</a:t>
            </a:r>
            <a:r>
              <a:rPr lang="en-US" sz="2200" b="1" dirty="0"/>
              <a:t> </a:t>
            </a:r>
            <a:r>
              <a:rPr lang="en-US" sz="2200" b="1" dirty="0" err="1"/>
              <a:t>perbaikan</a:t>
            </a:r>
            <a:r>
              <a:rPr lang="en-US" sz="2200" b="1" dirty="0"/>
              <a:t>. </a:t>
            </a:r>
            <a:r>
              <a:rPr lang="en-US" sz="2200" b="1" dirty="0" err="1"/>
              <a:t>Setelah</a:t>
            </a:r>
            <a:r>
              <a:rPr lang="en-US" sz="2200" b="1" dirty="0"/>
              <a:t> </a:t>
            </a:r>
            <a:r>
              <a:rPr lang="en-US" sz="2200" b="1" dirty="0" err="1"/>
              <a:t>tindakan</a:t>
            </a:r>
            <a:r>
              <a:rPr lang="en-US" sz="2200" b="1" dirty="0"/>
              <a:t> </a:t>
            </a:r>
            <a:r>
              <a:rPr lang="en-US" sz="2200" b="1" dirty="0" err="1"/>
              <a:t>perbaikan</a:t>
            </a:r>
            <a:r>
              <a:rPr lang="en-US" sz="2200" b="1" dirty="0"/>
              <a:t> </a:t>
            </a:r>
            <a:r>
              <a:rPr lang="en-US" sz="2200" b="1" dirty="0" err="1"/>
              <a:t>dilakukan</a:t>
            </a:r>
            <a:r>
              <a:rPr lang="en-US" sz="2200" b="1" dirty="0"/>
              <a:t> </a:t>
            </a:r>
            <a:r>
              <a:rPr lang="en-US" sz="2200" b="1" dirty="0" err="1"/>
              <a:t>apakah</a:t>
            </a:r>
            <a:r>
              <a:rPr lang="en-US" sz="2200" b="1" dirty="0"/>
              <a:t> </a:t>
            </a:r>
            <a:r>
              <a:rPr lang="en-US" sz="2200" b="1" dirty="0" err="1"/>
              <a:t>masalah</a:t>
            </a:r>
            <a:r>
              <a:rPr lang="en-US" sz="2200" b="1" dirty="0"/>
              <a:t> </a:t>
            </a:r>
            <a:r>
              <a:rPr lang="en-US" sz="2200" b="1" dirty="0" err="1"/>
              <a:t>masih</a:t>
            </a:r>
            <a:r>
              <a:rPr lang="en-US" sz="2200" b="1" dirty="0"/>
              <a:t> </a:t>
            </a:r>
            <a:r>
              <a:rPr lang="en-US" sz="2200" b="1" dirty="0" err="1"/>
              <a:t>terjadi</a:t>
            </a:r>
            <a:r>
              <a:rPr lang="en-US" sz="2200" b="1" dirty="0"/>
              <a:t> ?? </a:t>
            </a:r>
          </a:p>
        </p:txBody>
      </p:sp>
      <p:sp>
        <p:nvSpPr>
          <p:cNvPr id="16" name="Rectangle 15"/>
          <p:cNvSpPr/>
          <p:nvPr/>
        </p:nvSpPr>
        <p:spPr>
          <a:xfrm>
            <a:off x="82550" y="2971801"/>
            <a:ext cx="2730812" cy="1015663"/>
          </a:xfrm>
          <a:prstGeom prst="rect">
            <a:avLst/>
          </a:prstGeom>
          <a:noFill/>
        </p:spPr>
        <p:txBody>
          <a:bodyPr wrap="none" lIns="91440" tIns="45720" rIns="91440" bIns="45720">
            <a:spAutoFit/>
          </a:bodyPr>
          <a:lstStyle/>
          <a:p>
            <a:r>
              <a:rPr lang="en-US" sz="6000" b="1" spc="0" dirty="0" err="1">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latin typeface="Brush Script MT" pitchFamily="66" charset="0"/>
                <a:cs typeface="Aharoni" pitchFamily="2" charset="-79"/>
              </a:rPr>
              <a:t>Verifikasi</a:t>
            </a:r>
            <a:r>
              <a:rPr lang="en-US" sz="6000" b="1" spc="0"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latin typeface="Brush Script MT" pitchFamily="66" charset="0"/>
                <a:cs typeface="Aharoni" pitchFamily="2" charset="-79"/>
              </a:rPr>
              <a:t> </a:t>
            </a:r>
          </a:p>
        </p:txBody>
      </p:sp>
      <p:sp>
        <p:nvSpPr>
          <p:cNvPr id="17" name="Rectangle 16"/>
          <p:cNvSpPr/>
          <p:nvPr/>
        </p:nvSpPr>
        <p:spPr>
          <a:xfrm>
            <a:off x="83878" y="4267200"/>
            <a:ext cx="4895892" cy="1862048"/>
          </a:xfrm>
          <a:prstGeom prst="rect">
            <a:avLst/>
          </a:prstGeom>
          <a:noFill/>
        </p:spPr>
        <p:txBody>
          <a:bodyPr wrap="none" lIns="91440" tIns="45720" rIns="91440" bIns="45720">
            <a:spAutoFit/>
          </a:bodyPr>
          <a:lstStyle/>
          <a:p>
            <a:r>
              <a:rPr lang="en-US" sz="11500" b="1" cap="all" spc="0" dirty="0" err="1">
                <a:ln w="9000" cmpd="sng">
                  <a:solidFill>
                    <a:schemeClr val="accent4">
                      <a:shade val="50000"/>
                      <a:satMod val="120000"/>
                    </a:schemeClr>
                  </a:solidFill>
                  <a:prstDash val="solid"/>
                </a:ln>
                <a:effectLst>
                  <a:reflection blurRad="12700" stA="28000" endPos="45000" dist="1000" dir="5400000" sy="-100000" algn="bl" rotWithShape="0"/>
                </a:effectLst>
                <a:latin typeface="Impact" pitchFamily="34" charset="0"/>
                <a:cs typeface="Aharoni" pitchFamily="2" charset="-79"/>
              </a:rPr>
              <a:t>temuan</a:t>
            </a:r>
            <a:endParaRPr lang="en-US" sz="11500" b="1" cap="all" spc="0" dirty="0">
              <a:ln w="9000" cmpd="sng">
                <a:solidFill>
                  <a:schemeClr val="accent4">
                    <a:shade val="50000"/>
                    <a:satMod val="120000"/>
                  </a:schemeClr>
                </a:solidFill>
                <a:prstDash val="solid"/>
              </a:ln>
              <a:effectLst>
                <a:reflection blurRad="12700" stA="28000" endPos="45000" dist="1000" dir="5400000" sy="-100000" algn="bl" rotWithShape="0"/>
              </a:effectLst>
              <a:latin typeface="Impact" pitchFamily="34" charset="0"/>
              <a:cs typeface="Aharoni" pitchFamily="2" charset="-79"/>
            </a:endParaRPr>
          </a:p>
        </p:txBody>
      </p:sp>
      <p:sp>
        <p:nvSpPr>
          <p:cNvPr id="18" name="Rectangle 17"/>
          <p:cNvSpPr/>
          <p:nvPr/>
        </p:nvSpPr>
        <p:spPr>
          <a:xfrm>
            <a:off x="35134" y="3657601"/>
            <a:ext cx="1917513" cy="1015663"/>
          </a:xfrm>
          <a:prstGeom prst="rect">
            <a:avLst/>
          </a:prstGeom>
          <a:noFill/>
        </p:spPr>
        <p:txBody>
          <a:bodyPr wrap="none" lIns="91440" tIns="45720" rIns="91440" bIns="45720">
            <a:spAutoFit/>
          </a:bodyPr>
          <a:lstStyle/>
          <a:p>
            <a:r>
              <a:rPr lang="en-US" sz="6000" b="1" cap="all" spc="0" dirty="0" err="1">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Impact" pitchFamily="34" charset="0"/>
                <a:cs typeface="Aharoni" pitchFamily="2" charset="-79"/>
              </a:rPr>
              <a:t>hasil</a:t>
            </a:r>
            <a:endParaRPr lang="en-US" sz="6000" b="1" cap="all" spc="0"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latin typeface="Impact" pitchFamily="34" charset="0"/>
              <a:cs typeface="Aharoni" pitchFamily="2" charset="-79"/>
            </a:endParaRPr>
          </a:p>
        </p:txBody>
      </p:sp>
      <p:sp>
        <p:nvSpPr>
          <p:cNvPr id="4" name="Slide Number Placeholder 3">
            <a:extLst>
              <a:ext uri="{FF2B5EF4-FFF2-40B4-BE49-F238E27FC236}">
                <a16:creationId xmlns:a16="http://schemas.microsoft.com/office/drawing/2014/main" id="{A52F36EF-3462-4514-B64A-57A8AA021C1F}"/>
              </a:ext>
            </a:extLst>
          </p:cNvPr>
          <p:cNvSpPr>
            <a:spLocks noGrp="1"/>
          </p:cNvSpPr>
          <p:nvPr>
            <p:ph type="sldNum" sz="quarter" idx="12"/>
          </p:nvPr>
        </p:nvSpPr>
        <p:spPr/>
        <p:txBody>
          <a:bodyPr/>
          <a:lstStyle/>
          <a:p>
            <a:pPr>
              <a:defRPr/>
            </a:pPr>
            <a:fld id="{6479658B-7F9C-4333-9499-869B8642C574}" type="slidenum">
              <a:rPr lang="en-US" smtClean="0"/>
              <a:pPr>
                <a:defRPr/>
              </a:pPr>
              <a:t>112</a:t>
            </a:fld>
            <a:endParaRPr lang="en-US"/>
          </a:p>
        </p:txBody>
      </p:sp>
      <p:sp>
        <p:nvSpPr>
          <p:cNvPr id="6" name="Footer Placeholder 5">
            <a:extLst>
              <a:ext uri="{FF2B5EF4-FFF2-40B4-BE49-F238E27FC236}">
                <a16:creationId xmlns:a16="http://schemas.microsoft.com/office/drawing/2014/main" id="{0771DB9D-ED99-4363-80D5-641B81130971}"/>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advClick="0">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363663" y="115888"/>
            <a:ext cx="8047037" cy="1143000"/>
          </a:xfrm>
        </p:spPr>
        <p:txBody>
          <a:bodyPr/>
          <a:lstStyle/>
          <a:p>
            <a:r>
              <a:rPr lang="en-US" sz="2500"/>
              <a:t>Case study pemeriksaan follow up audit </a:t>
            </a:r>
            <a:r>
              <a:rPr lang="en-US" sz="2500">
                <a:sym typeface="Wingdings" pitchFamily="2" charset="2"/>
              </a:rPr>
              <a:t> pemeriksaan tindakan perbaikan</a:t>
            </a:r>
            <a:endParaRPr lang="en-US" sz="2500"/>
          </a:p>
        </p:txBody>
      </p:sp>
      <p:graphicFrame>
        <p:nvGraphicFramePr>
          <p:cNvPr id="356355" name="Group 3"/>
          <p:cNvGraphicFramePr>
            <a:graphicFrameLocks noGrp="1"/>
          </p:cNvGraphicFramePr>
          <p:nvPr>
            <p:ph idx="1"/>
          </p:nvPr>
        </p:nvGraphicFramePr>
        <p:xfrm>
          <a:off x="381000" y="1257300"/>
          <a:ext cx="9131300" cy="5121149"/>
        </p:xfrm>
        <a:graphic>
          <a:graphicData uri="http://schemas.openxmlformats.org/drawingml/2006/table">
            <a:tbl>
              <a:tblPr/>
              <a:tblGrid>
                <a:gridCol w="3070225">
                  <a:extLst>
                    <a:ext uri="{9D8B030D-6E8A-4147-A177-3AD203B41FA5}">
                      <a16:colId xmlns:a16="http://schemas.microsoft.com/office/drawing/2014/main" val="20000"/>
                    </a:ext>
                  </a:extLst>
                </a:gridCol>
                <a:gridCol w="2917825">
                  <a:extLst>
                    <a:ext uri="{9D8B030D-6E8A-4147-A177-3AD203B41FA5}">
                      <a16:colId xmlns:a16="http://schemas.microsoft.com/office/drawing/2014/main" val="20001"/>
                    </a:ext>
                  </a:extLst>
                </a:gridCol>
                <a:gridCol w="3143250">
                  <a:extLst>
                    <a:ext uri="{9D8B030D-6E8A-4147-A177-3AD203B41FA5}">
                      <a16:colId xmlns:a16="http://schemas.microsoft.com/office/drawing/2014/main" val="20002"/>
                    </a:ext>
                  </a:extLst>
                </a:gridCol>
              </a:tblGrid>
              <a:tr h="647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Temuan Audit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Penyebab masalah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Corrective action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7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Ditemukan penggunaan supplier PT Selalu sukses tanpa melalui tender (minimal 3 kandidat), tidak sesuai dengan prosedur pembelian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 Indonesia, hanya ada 1 perusahaan yang memasok barang tersebut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Prosedur pembelian direvisi ditambahkan clausal pembelian tanpa tender bisa dilakukan dengan persetujuan Direktur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12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Sering terjadi customer claim terkait dengan keterlambatan pengiriman : Jan 3 kasus, Feb 4 kasus, Maret 5 kasus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Pengiriman barang ke customer terlambat mengakibatkan customer claim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Marketing akan meeting dengan produksi dan PPIC untuk membicarakan masalah ini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06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Berdasarkan hasil survey kepuasan pelanggan, hasil survey dari PT Suka Ngomel, hasilnya rendah terutama masalah respond terhadap claim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Jawaban claim ke PT Suka Ngomel sering ditolak dengan alasan tindakan perbaikan belum dilakukan ke akar masalahnya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Melakukan training problem solving, training sudah dilakukan tanggal 10 Januari</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Memeriksa jawaban claim oleh Manager QA sebelum dikirim ke customer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6AF19DAB-DD23-4370-9F4A-504529EE0344}"/>
              </a:ext>
            </a:extLst>
          </p:cNvPr>
          <p:cNvSpPr>
            <a:spLocks noGrp="1"/>
          </p:cNvSpPr>
          <p:nvPr>
            <p:ph type="sldNum" sz="quarter" idx="11"/>
          </p:nvPr>
        </p:nvSpPr>
        <p:spPr/>
        <p:txBody>
          <a:bodyPr/>
          <a:lstStyle/>
          <a:p>
            <a:pPr>
              <a:defRPr/>
            </a:pPr>
            <a:fld id="{4D626EC8-178E-46CB-B5D2-75E4A6E28139}" type="slidenum">
              <a:rPr lang="en-US" smtClean="0"/>
              <a:pPr>
                <a:defRPr/>
              </a:pPr>
              <a:t>113</a:t>
            </a:fld>
            <a:endParaRPr lang="en-US"/>
          </a:p>
        </p:txBody>
      </p:sp>
    </p:spTree>
  </p:cSld>
  <p:clrMapOvr>
    <a:masterClrMapping/>
  </p:clrMapOvr>
  <p:transition spd="slow" advClick="0">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Rectangle 6"/>
          <p:cNvSpPr>
            <a:spLocks noChangeArrowheads="1"/>
          </p:cNvSpPr>
          <p:nvPr/>
        </p:nvSpPr>
        <p:spPr bwMode="auto">
          <a:xfrm>
            <a:off x="2724150" y="1752600"/>
            <a:ext cx="6686550" cy="4343400"/>
          </a:xfrm>
          <a:prstGeom prst="rect">
            <a:avLst/>
          </a:prstGeom>
          <a:solidFill>
            <a:schemeClr val="accent3">
              <a:alpha val="71001"/>
            </a:schemeClr>
          </a:solidFill>
          <a:ln w="9525">
            <a:noFill/>
            <a:miter lim="800000"/>
            <a:headEnd/>
            <a:tailEnd/>
          </a:ln>
          <a:effectLst/>
        </p:spPr>
        <p:txBody>
          <a:bodyPr wrap="none" anchor="ctr"/>
          <a:lstStyle/>
          <a:p>
            <a:endParaRPr lang="en-US"/>
          </a:p>
        </p:txBody>
      </p:sp>
      <p:sp>
        <p:nvSpPr>
          <p:cNvPr id="87043" name="Rectangle 3"/>
          <p:cNvSpPr>
            <a:spLocks noGrp="1" noChangeArrowheads="1"/>
          </p:cNvSpPr>
          <p:nvPr>
            <p:ph type="body" sz="half" idx="1"/>
          </p:nvPr>
        </p:nvSpPr>
        <p:spPr>
          <a:xfrm>
            <a:off x="2720975" y="2060575"/>
            <a:ext cx="6446867" cy="4248150"/>
          </a:xfrm>
        </p:spPr>
        <p:txBody>
          <a:bodyPr/>
          <a:lstStyle/>
          <a:p>
            <a:pPr>
              <a:buClr>
                <a:srgbClr val="FF0066"/>
              </a:buClr>
              <a:buFont typeface="Wingdings" pitchFamily="2" charset="2"/>
              <a:buChar char="v"/>
            </a:pPr>
            <a:r>
              <a:rPr lang="en-US" sz="2100" b="1"/>
              <a:t>Kesimpulan hasil audit</a:t>
            </a:r>
            <a:r>
              <a:rPr lang="en-US" sz="2100"/>
              <a:t>, efektifitas Sistem Manajemen dalam </a:t>
            </a:r>
            <a:r>
              <a:rPr lang="en-US" sz="2100" dirty="0" err="1"/>
              <a:t>mencapai</a:t>
            </a:r>
            <a:r>
              <a:rPr lang="en-US" sz="2100" dirty="0"/>
              <a:t> </a:t>
            </a:r>
            <a:r>
              <a:rPr lang="en-US" sz="2100" dirty="0" err="1"/>
              <a:t>rencana</a:t>
            </a:r>
            <a:r>
              <a:rPr lang="en-US" sz="2100" dirty="0"/>
              <a:t> </a:t>
            </a:r>
            <a:r>
              <a:rPr lang="en-US" sz="2100" dirty="0" err="1"/>
              <a:t>dan</a:t>
            </a:r>
            <a:r>
              <a:rPr lang="en-US" sz="2100" dirty="0"/>
              <a:t> target </a:t>
            </a:r>
            <a:r>
              <a:rPr lang="en-US" sz="2100" err="1"/>
              <a:t>perusahaan</a:t>
            </a:r>
            <a:r>
              <a:rPr lang="en-US" sz="2100"/>
              <a:t>.</a:t>
            </a:r>
          </a:p>
          <a:p>
            <a:pPr lvl="1">
              <a:buClr>
                <a:srgbClr val="FF0066"/>
              </a:buClr>
              <a:buFont typeface="Wingdings" pitchFamily="2" charset="2"/>
              <a:buChar char="v"/>
            </a:pPr>
            <a:r>
              <a:rPr lang="en-US" sz="1700"/>
              <a:t>Proses yang terbaik</a:t>
            </a:r>
          </a:p>
          <a:p>
            <a:pPr lvl="1">
              <a:buClr>
                <a:srgbClr val="FF0066"/>
              </a:buClr>
              <a:buFont typeface="Wingdings" pitchFamily="2" charset="2"/>
              <a:buChar char="v"/>
            </a:pPr>
            <a:r>
              <a:rPr lang="en-US" sz="1700"/>
              <a:t>Proses yang perlu menjadi perhatian (area terburuk)</a:t>
            </a:r>
          </a:p>
          <a:p>
            <a:pPr lvl="1">
              <a:buClr>
                <a:srgbClr val="FF0066"/>
              </a:buClr>
              <a:buFont typeface="Wingdings" pitchFamily="2" charset="2"/>
              <a:buChar char="v"/>
            </a:pPr>
            <a:r>
              <a:rPr lang="en-US" sz="1700"/>
              <a:t>Total temuan </a:t>
            </a:r>
            <a:endParaRPr lang="en-US" sz="1700" dirty="0"/>
          </a:p>
          <a:p>
            <a:pPr>
              <a:buClr>
                <a:srgbClr val="FF0066"/>
              </a:buClr>
              <a:buFont typeface="Wingdings" pitchFamily="2" charset="2"/>
              <a:buChar char="v"/>
            </a:pPr>
            <a:endParaRPr lang="en-US" sz="2100" dirty="0"/>
          </a:p>
          <a:p>
            <a:pPr>
              <a:buClr>
                <a:srgbClr val="FF0066"/>
              </a:buClr>
              <a:buFont typeface="Wingdings" pitchFamily="2" charset="2"/>
              <a:buChar char="v"/>
            </a:pPr>
            <a:r>
              <a:rPr lang="en-US" sz="2100" b="1"/>
              <a:t>Peluang peningkatan efektifitas </a:t>
            </a:r>
            <a:r>
              <a:rPr lang="en-US" sz="2100"/>
              <a:t>Sistem Manajemen untuk meningkatkan kinerja perusahaan </a:t>
            </a:r>
            <a:endParaRPr lang="en-US" sz="2100" dirty="0"/>
          </a:p>
        </p:txBody>
      </p:sp>
      <p:sp>
        <p:nvSpPr>
          <p:cNvPr id="87044" name="Rectangle 4"/>
          <p:cNvSpPr>
            <a:spLocks noChangeArrowheads="1"/>
          </p:cNvSpPr>
          <p:nvPr/>
        </p:nvSpPr>
        <p:spPr bwMode="auto">
          <a:xfrm>
            <a:off x="685800" y="1752600"/>
            <a:ext cx="1944688" cy="4340225"/>
          </a:xfrm>
          <a:prstGeom prst="rect">
            <a:avLst/>
          </a:prstGeom>
          <a:gradFill rotWithShape="1">
            <a:gsLst>
              <a:gs pos="0">
                <a:schemeClr val="accent1">
                  <a:gamma/>
                  <a:shade val="46275"/>
                  <a:invGamma/>
                </a:schemeClr>
              </a:gs>
              <a:gs pos="100000">
                <a:schemeClr val="accent1"/>
              </a:gs>
            </a:gsLst>
            <a:lin ang="5400000" scaled="1"/>
          </a:gradFill>
          <a:ln w="9525">
            <a:noFill/>
            <a:miter lim="800000"/>
            <a:headEnd/>
            <a:tailEnd/>
          </a:ln>
          <a:effectLst/>
        </p:spPr>
        <p:txBody>
          <a:bodyPr wrap="none" anchor="ctr"/>
          <a:lstStyle/>
          <a:p>
            <a:endParaRPr lang="en-US"/>
          </a:p>
        </p:txBody>
      </p:sp>
      <p:pic>
        <p:nvPicPr>
          <p:cNvPr id="87045" name="Picture 5" descr="planning6"/>
          <p:cNvPicPr>
            <a:picLocks noGrp="1" noChangeAspect="1" noChangeArrowheads="1"/>
          </p:cNvPicPr>
          <p:nvPr>
            <p:ph sz="half" idx="2"/>
          </p:nvPr>
        </p:nvPicPr>
        <p:blipFill>
          <a:blip r:embed="rId3">
            <a:clrChange>
              <a:clrFrom>
                <a:srgbClr val="FFFFFF"/>
              </a:clrFrom>
              <a:clrTo>
                <a:srgbClr val="FFFFFF">
                  <a:alpha val="0"/>
                </a:srgbClr>
              </a:clrTo>
            </a:clrChange>
          </a:blip>
          <a:srcRect/>
          <a:stretch>
            <a:fillRect/>
          </a:stretch>
        </p:blipFill>
        <p:spPr>
          <a:xfrm>
            <a:off x="533400" y="4343400"/>
            <a:ext cx="2303463" cy="1749425"/>
          </a:xfrm>
          <a:noFill/>
          <a:ln/>
        </p:spPr>
      </p:pic>
      <p:sp>
        <p:nvSpPr>
          <p:cNvPr id="87048" name="Rectangle 8"/>
          <p:cNvSpPr>
            <a:spLocks noChangeArrowheads="1"/>
          </p:cNvSpPr>
          <p:nvPr/>
        </p:nvSpPr>
        <p:spPr bwMode="auto">
          <a:xfrm>
            <a:off x="742950" y="533400"/>
            <a:ext cx="8421688" cy="838200"/>
          </a:xfrm>
          <a:prstGeom prst="rect">
            <a:avLst/>
          </a:prstGeom>
          <a:noFill/>
          <a:ln w="9525">
            <a:noFill/>
            <a:miter lim="800000"/>
            <a:headEnd/>
            <a:tailEnd/>
          </a:ln>
          <a:effectLst/>
        </p:spPr>
        <p:txBody>
          <a:bodyPr lIns="87275" tIns="43637" rIns="87275" bIns="43637" anchor="ctr" anchorCtr="1"/>
          <a:lstStyle/>
          <a:p>
            <a:pPr algn="ctr" defTabSz="873125" eaLnBrk="0" hangingPunct="0"/>
            <a:r>
              <a:rPr kumimoji="1" lang="en-US" sz="2700" b="1">
                <a:latin typeface="Verdana" pitchFamily="34" charset="0"/>
              </a:rPr>
              <a:t>3.MEMBUAT LAPORAN UNTUK  MANAJEMEN</a:t>
            </a:r>
            <a:endParaRPr kumimoji="1" lang="en-US" sz="2700" b="1" i="1">
              <a:latin typeface="Verdana" pitchFamily="34" charset="0"/>
            </a:endParaRPr>
          </a:p>
        </p:txBody>
      </p:sp>
      <p:sp>
        <p:nvSpPr>
          <p:cNvPr id="2" name="Slide Number Placeholder 1">
            <a:extLst>
              <a:ext uri="{FF2B5EF4-FFF2-40B4-BE49-F238E27FC236}">
                <a16:creationId xmlns:a16="http://schemas.microsoft.com/office/drawing/2014/main" id="{96D93101-56B3-43A7-AC5A-8EC7E4F707B3}"/>
              </a:ext>
            </a:extLst>
          </p:cNvPr>
          <p:cNvSpPr>
            <a:spLocks noGrp="1"/>
          </p:cNvSpPr>
          <p:nvPr>
            <p:ph type="sldNum" sz="quarter" idx="11"/>
          </p:nvPr>
        </p:nvSpPr>
        <p:spPr/>
        <p:txBody>
          <a:bodyPr/>
          <a:lstStyle/>
          <a:p>
            <a:pPr>
              <a:defRPr/>
            </a:pPr>
            <a:fld id="{05AFAB11-F620-41BB-9FD1-51BD9D46CF74}" type="slidenum">
              <a:rPr lang="id-ID" smtClean="0"/>
              <a:pPr>
                <a:defRPr/>
              </a:pPr>
              <a:t>114</a:t>
            </a:fld>
            <a:endParaRPr lang="id-ID"/>
          </a:p>
        </p:txBody>
      </p:sp>
      <p:sp>
        <p:nvSpPr>
          <p:cNvPr id="3" name="Footer Placeholder 2">
            <a:extLst>
              <a:ext uri="{FF2B5EF4-FFF2-40B4-BE49-F238E27FC236}">
                <a16:creationId xmlns:a16="http://schemas.microsoft.com/office/drawing/2014/main" id="{B97513BF-FA02-44C9-9E88-1E661BEB39EC}"/>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47" name="TextBox 46"/>
          <p:cNvSpPr txBox="1"/>
          <p:nvPr/>
        </p:nvSpPr>
        <p:spPr>
          <a:xfrm>
            <a:off x="506715" y="6506385"/>
            <a:ext cx="1982338" cy="276999"/>
          </a:xfrm>
          <a:prstGeom prst="rect">
            <a:avLst/>
          </a:prstGeom>
          <a:noFill/>
        </p:spPr>
        <p:txBody>
          <a:bodyPr wrap="none" rtlCol="0">
            <a:spAutoFit/>
          </a:bodyPr>
          <a:lstStyle/>
          <a:p>
            <a:r>
              <a:rPr lang="en-US" sz="1200" b="1" dirty="0"/>
              <a:t>www.sentral-sistem.com</a:t>
            </a:r>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3559" name="Rectangle 26"/>
          <p:cNvSpPr>
            <a:spLocks noChangeArrowheads="1"/>
          </p:cNvSpPr>
          <p:nvPr/>
        </p:nvSpPr>
        <p:spPr bwMode="auto">
          <a:xfrm>
            <a:off x="371274" y="644679"/>
            <a:ext cx="5940793" cy="1015663"/>
          </a:xfrm>
          <a:prstGeom prst="rect">
            <a:avLst/>
          </a:prstGeom>
          <a:noFill/>
          <a:ln w="9525">
            <a:noFill/>
            <a:miter lim="800000"/>
            <a:headEnd/>
            <a:tailEnd/>
          </a:ln>
        </p:spPr>
        <p:txBody>
          <a:bodyPr wrap="none">
            <a:spAutoFit/>
          </a:bodyPr>
          <a:lstStyle/>
          <a:p>
            <a:r>
              <a:rPr lang="en-US" sz="6000" b="1" dirty="0">
                <a:solidFill>
                  <a:srgbClr val="0000CC"/>
                </a:solidFill>
                <a:latin typeface="Impact" pitchFamily="34" charset="0"/>
                <a:cs typeface="Browallia New" pitchFamily="34" charset="-34"/>
              </a:rPr>
              <a:t>Audit</a:t>
            </a:r>
            <a:r>
              <a:rPr lang="id-ID" sz="6000" b="1" dirty="0">
                <a:solidFill>
                  <a:srgbClr val="0000CC"/>
                </a:solidFill>
                <a:latin typeface="Impact" pitchFamily="34" charset="0"/>
                <a:cs typeface="Browallia New" pitchFamily="34" charset="-34"/>
              </a:rPr>
              <a:t> Team Leader</a:t>
            </a:r>
            <a:endParaRPr lang="en-US" sz="6000" dirty="0">
              <a:solidFill>
                <a:srgbClr val="0000CC"/>
              </a:solidFill>
              <a:latin typeface="Impact" pitchFamily="34" charset="0"/>
              <a:cs typeface="Browallia New" pitchFamily="34" charset="-34"/>
            </a:endParaRPr>
          </a:p>
        </p:txBody>
      </p:sp>
      <p:sp>
        <p:nvSpPr>
          <p:cNvPr id="23558" name="Rectangle 10"/>
          <p:cNvSpPr>
            <a:spLocks noChangeArrowheads="1"/>
          </p:cNvSpPr>
          <p:nvPr/>
        </p:nvSpPr>
        <p:spPr bwMode="auto">
          <a:xfrm>
            <a:off x="-247650" y="282158"/>
            <a:ext cx="4540250" cy="584775"/>
          </a:xfrm>
          <a:prstGeom prst="rect">
            <a:avLst/>
          </a:prstGeom>
          <a:noFill/>
          <a:ln w="9525">
            <a:noFill/>
            <a:miter lim="800000"/>
            <a:headEnd/>
            <a:tailEnd/>
          </a:ln>
        </p:spPr>
        <p:txBody>
          <a:bodyPr wrap="square">
            <a:spAutoFit/>
          </a:bodyPr>
          <a:lstStyle/>
          <a:p>
            <a:pPr algn="ctr"/>
            <a:r>
              <a:rPr lang="en-US" sz="3200" b="1" dirty="0" err="1">
                <a:solidFill>
                  <a:srgbClr val="FF0000"/>
                </a:solidFill>
                <a:latin typeface="Basic Light ltd"/>
                <a:ea typeface="Arial Unicode MS" pitchFamily="34" charset="-128"/>
                <a:cs typeface="Calibri" pitchFamily="34" charset="0"/>
              </a:rPr>
              <a:t>Tanggung</a:t>
            </a:r>
            <a:r>
              <a:rPr lang="en-US" sz="3200" b="1" dirty="0">
                <a:solidFill>
                  <a:srgbClr val="FF0000"/>
                </a:solidFill>
                <a:latin typeface="Basic Light ltd"/>
                <a:ea typeface="Arial Unicode MS" pitchFamily="34" charset="-128"/>
                <a:cs typeface="Calibri" pitchFamily="34" charset="0"/>
              </a:rPr>
              <a:t> </a:t>
            </a:r>
            <a:r>
              <a:rPr lang="en-US" sz="3200" b="1" dirty="0" err="1">
                <a:solidFill>
                  <a:srgbClr val="FF0000"/>
                </a:solidFill>
                <a:latin typeface="Basic Light ltd"/>
                <a:ea typeface="Arial Unicode MS" pitchFamily="34" charset="-128"/>
                <a:cs typeface="Calibri" pitchFamily="34" charset="0"/>
              </a:rPr>
              <a:t>Jawab</a:t>
            </a:r>
            <a:endParaRPr lang="en-US" sz="3200" b="1" dirty="0">
              <a:solidFill>
                <a:srgbClr val="FF0000"/>
              </a:solidFill>
              <a:latin typeface="Basic Light ltd"/>
              <a:ea typeface="Arial Unicode MS" pitchFamily="34" charset="-128"/>
              <a:cs typeface="Calibri" pitchFamily="34" charset="0"/>
            </a:endParaRPr>
          </a:p>
        </p:txBody>
      </p:sp>
      <p:sp>
        <p:nvSpPr>
          <p:cNvPr id="22" name="Rectangle 3"/>
          <p:cNvSpPr txBox="1">
            <a:spLocks noChangeArrowheads="1"/>
          </p:cNvSpPr>
          <p:nvPr/>
        </p:nvSpPr>
        <p:spPr>
          <a:xfrm>
            <a:off x="307578" y="2346488"/>
            <a:ext cx="4465638" cy="3810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Menentukan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lang="en-US" sz="2000" b="1" dirty="0">
                <a:latin typeface="+mn-lt"/>
              </a:rPr>
              <a:t>program audit (</a:t>
            </a:r>
            <a:r>
              <a:rPr lang="en-US" sz="2000" b="1" dirty="0" err="1">
                <a:latin typeface="+mn-lt"/>
              </a:rPr>
              <a:t>resiko</a:t>
            </a:r>
            <a:r>
              <a:rPr lang="en-US" sz="2000" b="1" dirty="0">
                <a:latin typeface="+mn-lt"/>
              </a:rPr>
              <a:t> dan </a:t>
            </a:r>
            <a:r>
              <a:rPr lang="en-US" sz="2000" b="1" dirty="0" err="1">
                <a:latin typeface="+mn-lt"/>
              </a:rPr>
              <a:t>peluang</a:t>
            </a:r>
            <a:r>
              <a:rPr lang="en-US" sz="2000" b="1" dirty="0">
                <a:latin typeface="+mn-lt"/>
              </a:rPr>
              <a:t>)</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Membuat</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jadwal</a:t>
            </a:r>
            <a:r>
              <a:rPr kumimoji="0" lang="en-US" sz="2000" b="1" i="0" u="none" strike="noStrike" kern="1200" cap="none" spc="0" normalizeH="0" baseline="0" noProof="0" dirty="0">
                <a:ln>
                  <a:noFill/>
                </a:ln>
                <a:solidFill>
                  <a:schemeClr val="tx1"/>
                </a:solidFill>
                <a:effectLst/>
                <a:uLnTx/>
                <a:uFillTx/>
                <a:latin typeface="+mn-lt"/>
                <a:ea typeface="+mn-ea"/>
                <a:cs typeface="+mn-cs"/>
              </a:rPr>
              <a:t> audit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Menentukan</a:t>
            </a:r>
            <a:r>
              <a:rPr kumimoji="0" lang="en-US" sz="2000" b="1" i="0" u="none" strike="noStrike" kern="1200" cap="none" spc="0" normalizeH="0" baseline="0" noProof="0" dirty="0">
                <a:ln>
                  <a:noFill/>
                </a:ln>
                <a:solidFill>
                  <a:schemeClr val="tx1"/>
                </a:solidFill>
                <a:effectLst/>
                <a:uLnTx/>
                <a:uFillTx/>
                <a:latin typeface="+mn-lt"/>
                <a:ea typeface="+mn-ea"/>
                <a:cs typeface="+mn-cs"/>
              </a:rPr>
              <a:t> Team Audit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Konfirmasi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distribusi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jadwal</a:t>
            </a:r>
            <a:r>
              <a:rPr kumimoji="0" lang="en-US" sz="2000" b="1" i="0" u="none" strike="noStrike" kern="1200" cap="none" spc="0" normalizeH="0" baseline="0" noProof="0" dirty="0">
                <a:ln>
                  <a:noFill/>
                </a:ln>
                <a:solidFill>
                  <a:schemeClr val="tx1"/>
                </a:solidFill>
                <a:effectLst/>
                <a:uLnTx/>
                <a:uFillTx/>
                <a:latin typeface="+mn-lt"/>
                <a:ea typeface="+mn-ea"/>
                <a:cs typeface="+mn-cs"/>
              </a:rPr>
              <a:t> audit </a:t>
            </a:r>
            <a:r>
              <a:rPr kumimoji="0" lang="en-US" sz="2000" b="1" i="0" u="none" strike="noStrike" kern="1200" cap="none" spc="0" normalizeH="0" baseline="0" noProof="0" dirty="0" err="1">
                <a:ln>
                  <a:noFill/>
                </a:ln>
                <a:solidFill>
                  <a:schemeClr val="tx1"/>
                </a:solidFill>
                <a:effectLst/>
                <a:uLnTx/>
                <a:uFillTx/>
                <a:latin typeface="+mn-lt"/>
                <a:ea typeface="+mn-ea"/>
                <a:cs typeface="+mn-cs"/>
              </a:rPr>
              <a:t>ke</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auditee</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Membuat</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kompilasi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laporan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hasil</a:t>
            </a:r>
            <a:r>
              <a:rPr kumimoji="0" lang="en-US" sz="2000" b="1" i="0" u="none" strike="noStrike" kern="1200" cap="none" spc="0" normalizeH="0" baseline="0" noProof="0" dirty="0">
                <a:ln>
                  <a:noFill/>
                </a:ln>
                <a:solidFill>
                  <a:schemeClr val="tx1"/>
                </a:solidFill>
                <a:effectLst/>
                <a:uLnTx/>
                <a:uFillTx/>
                <a:latin typeface="+mn-lt"/>
                <a:ea typeface="+mn-ea"/>
                <a:cs typeface="+mn-cs"/>
              </a:rPr>
              <a:t> audit </a:t>
            </a:r>
            <a:r>
              <a:rPr kumimoji="0" lang="en-US" sz="2000" b="1" i="0" u="none" strike="noStrike" kern="1200" cap="none" spc="0" normalizeH="0" baseline="0" noProof="0" dirty="0" err="1">
                <a:ln>
                  <a:noFill/>
                </a:ln>
                <a:solidFill>
                  <a:schemeClr val="tx1"/>
                </a:solidFill>
                <a:effectLst/>
                <a:uLnTx/>
                <a:uFillTx/>
                <a:latin typeface="+mn-lt"/>
                <a:ea typeface="+mn-ea"/>
                <a:cs typeface="+mn-cs"/>
              </a:rPr>
              <a:t>dan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diserahkan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kepada</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Wakil</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Manajemen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Mutu</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cxnSp>
        <p:nvCxnSpPr>
          <p:cNvPr id="25" name="Straight Connector 24"/>
          <p:cNvCxnSpPr/>
          <p:nvPr/>
        </p:nvCxnSpPr>
        <p:spPr>
          <a:xfrm rot="16200000" flipH="1">
            <a:off x="2990849" y="4094585"/>
            <a:ext cx="3657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3"/>
          <p:cNvSpPr txBox="1">
            <a:spLocks noChangeArrowheads="1"/>
          </p:cNvSpPr>
          <p:nvPr/>
        </p:nvSpPr>
        <p:spPr>
          <a:xfrm>
            <a:off x="5153424" y="2265786"/>
            <a:ext cx="4465638" cy="362743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00" b="1" i="0" u="none" strike="noStrike" kern="1200" cap="none" spc="0" normalizeH="0" baseline="0" noProof="0" dirty="0" err="1">
                <a:ln>
                  <a:noFill/>
                </a:ln>
                <a:solidFill>
                  <a:schemeClr val="tx1"/>
                </a:solidFill>
                <a:effectLst/>
                <a:uLnTx/>
                <a:uFillTx/>
                <a:latin typeface="+mn-lt"/>
                <a:ea typeface="+mn-ea"/>
                <a:cs typeface="+mn-cs"/>
              </a:rPr>
              <a:t>Melakukan</a:t>
            </a:r>
            <a:r>
              <a:rPr kumimoji="0" lang="en-US" sz="2100" b="1" i="0" u="none" strike="noStrike" kern="1200" cap="none" spc="0" normalizeH="0" baseline="0" noProof="0" dirty="0">
                <a:ln>
                  <a:noFill/>
                </a:ln>
                <a:solidFill>
                  <a:schemeClr val="tx1"/>
                </a:solidFill>
                <a:effectLst/>
                <a:uLnTx/>
                <a:uFillTx/>
                <a:latin typeface="+mn-lt"/>
                <a:ea typeface="+mn-ea"/>
                <a:cs typeface="+mn-cs"/>
              </a:rPr>
              <a:t> opening </a:t>
            </a:r>
            <a:r>
              <a:rPr kumimoji="0" lang="en-US" sz="2100" b="1" i="0" u="none" strike="noStrike" kern="1200" cap="none" spc="0" normalizeH="0" baseline="0" noProof="0" dirty="0" err="1">
                <a:ln>
                  <a:noFill/>
                </a:ln>
                <a:solidFill>
                  <a:schemeClr val="tx1"/>
                </a:solidFill>
                <a:effectLst/>
                <a:uLnTx/>
                <a:uFillTx/>
                <a:latin typeface="+mn-lt"/>
                <a:ea typeface="+mn-ea"/>
                <a:cs typeface="+mn-cs"/>
              </a:rPr>
              <a:t>dan</a:t>
            </a:r>
            <a:r>
              <a:rPr kumimoji="0" lang="en-US" sz="2100" b="1" i="0" u="none" strike="noStrike" kern="1200" cap="none" spc="0" normalizeH="0" baseline="0" noProof="0" dirty="0">
                <a:ln>
                  <a:noFill/>
                </a:ln>
                <a:solidFill>
                  <a:schemeClr val="tx1"/>
                </a:solidFill>
                <a:effectLst/>
                <a:uLnTx/>
                <a:uFillTx/>
                <a:latin typeface="+mn-lt"/>
                <a:ea typeface="+mn-ea"/>
                <a:cs typeface="+mn-cs"/>
              </a:rPr>
              <a:t> closing meeting audit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00" b="1" i="0" u="none" strike="noStrike" kern="1200" cap="none" spc="0" normalizeH="0" baseline="0" noProof="0" dirty="0" err="1">
                <a:ln>
                  <a:noFill/>
                </a:ln>
                <a:solidFill>
                  <a:schemeClr val="tx1"/>
                </a:solidFill>
                <a:effectLst/>
                <a:uLnTx/>
                <a:uFillTx/>
                <a:latin typeface="+mn-lt"/>
                <a:ea typeface="+mn-ea"/>
                <a:cs typeface="+mn-cs"/>
              </a:rPr>
              <a:t>Memonitor</a:t>
            </a:r>
            <a:r>
              <a:rPr kumimoji="0" lang="en-US" sz="2100" b="1" i="0" u="none" strike="noStrike" kern="1200" cap="none" spc="0" normalizeH="0" baseline="0" noProof="0" dirty="0">
                <a:ln>
                  <a:noFill/>
                </a:ln>
                <a:solidFill>
                  <a:schemeClr val="tx1"/>
                </a:solidFill>
                <a:effectLst/>
                <a:uLnTx/>
                <a:uFillTx/>
                <a:latin typeface="+mn-lt"/>
                <a:ea typeface="+mn-ea"/>
                <a:cs typeface="+mn-cs"/>
              </a:rPr>
              <a:t> progress status </a:t>
            </a:r>
            <a:r>
              <a:rPr kumimoji="0" lang="en-US" sz="2100" b="1" i="0" u="none" strike="noStrike" kern="1200" cap="none" spc="0" normalizeH="0" baseline="0" noProof="0" dirty="0" err="1">
                <a:ln>
                  <a:noFill/>
                </a:ln>
                <a:solidFill>
                  <a:schemeClr val="tx1"/>
                </a:solidFill>
                <a:effectLst/>
                <a:uLnTx/>
                <a:uFillTx/>
                <a:latin typeface="+mn-lt"/>
                <a:ea typeface="+mn-ea"/>
                <a:cs typeface="+mn-cs"/>
              </a:rPr>
              <a:t>setiap</a:t>
            </a:r>
            <a:r>
              <a:rPr kumimoji="0" lang="en-US" sz="2100" b="1" i="0" u="none" strike="noStrike" kern="1200" cap="none" spc="0" normalizeH="0" baseline="0" noProof="0" dirty="0">
                <a:ln>
                  <a:noFill/>
                </a:ln>
                <a:solidFill>
                  <a:schemeClr val="tx1"/>
                </a:solidFill>
                <a:effectLst/>
                <a:uLnTx/>
                <a:uFillTx/>
                <a:latin typeface="+mn-lt"/>
                <a:ea typeface="+mn-ea"/>
                <a:cs typeface="+mn-cs"/>
              </a:rPr>
              <a:t> CAR yang </a:t>
            </a:r>
            <a:r>
              <a:rPr kumimoji="0" lang="en-US" sz="2100" b="1" i="0" u="none" strike="noStrike" kern="1200" cap="none" spc="0" normalizeH="0" baseline="0" noProof="0" dirty="0" err="1">
                <a:ln>
                  <a:noFill/>
                </a:ln>
                <a:solidFill>
                  <a:schemeClr val="tx1"/>
                </a:solidFill>
                <a:effectLst/>
                <a:uLnTx/>
                <a:uFillTx/>
                <a:latin typeface="+mn-lt"/>
                <a:ea typeface="+mn-ea"/>
                <a:cs typeface="+mn-cs"/>
              </a:rPr>
              <a:t>timbul</a:t>
            </a:r>
            <a:r>
              <a:rPr kumimoji="0" lang="en-US" sz="21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00" b="1" i="0" u="none" strike="noStrike" kern="1200" cap="none" spc="0" normalizeH="0" baseline="0" noProof="0" dirty="0" err="1">
                <a:ln>
                  <a:noFill/>
                </a:ln>
                <a:solidFill>
                  <a:schemeClr val="tx1"/>
                </a:solidFill>
                <a:effectLst/>
                <a:uLnTx/>
                <a:uFillTx/>
                <a:latin typeface="+mn-lt"/>
                <a:ea typeface="+mn-ea"/>
                <a:cs typeface="+mn-cs"/>
              </a:rPr>
              <a:t>Menilai</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dan</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mengembangkan</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keefektifan</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sistem</a:t>
            </a:r>
            <a:r>
              <a:rPr kumimoji="0" lang="en-US" sz="2100" b="1" i="0" u="none" strike="noStrike" kern="1200" cap="none" spc="0" normalizeH="0" baseline="0" noProof="0" dirty="0">
                <a:ln>
                  <a:noFill/>
                </a:ln>
                <a:solidFill>
                  <a:schemeClr val="tx1"/>
                </a:solidFill>
                <a:effectLst/>
                <a:uLnTx/>
                <a:uFillTx/>
                <a:latin typeface="+mn-lt"/>
                <a:ea typeface="+mn-ea"/>
                <a:cs typeface="+mn-cs"/>
              </a:rPr>
              <a:t> internal audit yang </a:t>
            </a:r>
            <a:r>
              <a:rPr kumimoji="0" lang="en-US" sz="2100" b="1" i="0" u="none" strike="noStrike" kern="1200" cap="none" spc="0" normalizeH="0" baseline="0" noProof="0" dirty="0" err="1">
                <a:ln>
                  <a:noFill/>
                </a:ln>
                <a:solidFill>
                  <a:schemeClr val="tx1"/>
                </a:solidFill>
                <a:effectLst/>
                <a:uLnTx/>
                <a:uFillTx/>
                <a:latin typeface="+mn-lt"/>
                <a:ea typeface="+mn-ea"/>
                <a:cs typeface="+mn-cs"/>
              </a:rPr>
              <a:t>berlaku</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saat</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ini</a:t>
            </a:r>
            <a:endParaRPr kumimoji="0" lang="en-US" sz="21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00" b="1" i="0" u="none" strike="noStrike" kern="1200" cap="none" spc="0" normalizeH="0" baseline="0" noProof="0" dirty="0" err="1">
                <a:ln>
                  <a:noFill/>
                </a:ln>
                <a:solidFill>
                  <a:schemeClr val="tx1"/>
                </a:solidFill>
                <a:effectLst/>
                <a:uLnTx/>
                <a:uFillTx/>
                <a:latin typeface="+mn-lt"/>
                <a:ea typeface="+mn-ea"/>
                <a:cs typeface="+mn-cs"/>
              </a:rPr>
              <a:t>Memonitor</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dan</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mengevaluasi</a:t>
            </a:r>
            <a:r>
              <a:rPr kumimoji="0" lang="en-US" sz="2100" b="1" i="0" u="none" strike="noStrike" kern="1200" cap="none" spc="0" normalizeH="0" baseline="0" noProof="0" dirty="0">
                <a:ln>
                  <a:noFill/>
                </a:ln>
                <a:solidFill>
                  <a:schemeClr val="tx1"/>
                </a:solidFill>
                <a:effectLst/>
                <a:uLnTx/>
                <a:uFillTx/>
                <a:latin typeface="+mn-lt"/>
                <a:ea typeface="+mn-ea"/>
                <a:cs typeface="+mn-cs"/>
              </a:rPr>
              <a:t> </a:t>
            </a:r>
            <a:r>
              <a:rPr kumimoji="0" lang="en-US" sz="2100" b="1" i="0" u="none" strike="noStrike" kern="1200" cap="none" spc="0" normalizeH="0" baseline="0" noProof="0" dirty="0" err="1">
                <a:ln>
                  <a:noFill/>
                </a:ln>
                <a:solidFill>
                  <a:schemeClr val="tx1"/>
                </a:solidFill>
                <a:effectLst/>
                <a:uLnTx/>
                <a:uFillTx/>
                <a:latin typeface="+mn-lt"/>
                <a:ea typeface="+mn-ea"/>
                <a:cs typeface="+mn-cs"/>
              </a:rPr>
              <a:t>performa</a:t>
            </a:r>
            <a:r>
              <a:rPr kumimoji="0" lang="en-US" sz="2100" b="1" i="0" u="none" strike="noStrike" kern="1200" cap="none" spc="0" normalizeH="0" baseline="0" noProof="0" dirty="0">
                <a:ln>
                  <a:noFill/>
                </a:ln>
                <a:solidFill>
                  <a:schemeClr val="tx1"/>
                </a:solidFill>
                <a:effectLst/>
                <a:uLnTx/>
                <a:uFillTx/>
                <a:latin typeface="+mn-lt"/>
                <a:ea typeface="+mn-ea"/>
                <a:cs typeface="+mn-cs"/>
              </a:rPr>
              <a:t> Auditor.</a:t>
            </a:r>
          </a:p>
        </p:txBody>
      </p:sp>
      <p:cxnSp>
        <p:nvCxnSpPr>
          <p:cNvPr id="5" name="Straight Connector 4"/>
          <p:cNvCxnSpPr/>
          <p:nvPr/>
        </p:nvCxnSpPr>
        <p:spPr>
          <a:xfrm>
            <a:off x="2311400" y="1752600"/>
            <a:ext cx="75946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8" name="Group 14">
            <a:extLst>
              <a:ext uri="{FF2B5EF4-FFF2-40B4-BE49-F238E27FC236}">
                <a16:creationId xmlns:a16="http://schemas.microsoft.com/office/drawing/2014/main" id="{6CFD69F5-0A9E-4EF9-9A19-46ABD80655E2}"/>
              </a:ext>
            </a:extLst>
          </p:cNvPr>
          <p:cNvGrpSpPr/>
          <p:nvPr/>
        </p:nvGrpSpPr>
        <p:grpSpPr>
          <a:xfrm>
            <a:off x="74355" y="6452444"/>
            <a:ext cx="7693022" cy="310966"/>
            <a:chOff x="74354" y="6521598"/>
            <a:chExt cx="7693022" cy="241805"/>
          </a:xfrm>
          <a:solidFill>
            <a:srgbClr val="FF0000"/>
          </a:solidFill>
        </p:grpSpPr>
        <p:sp>
          <p:nvSpPr>
            <p:cNvPr id="19" name="Rectangle 18">
              <a:extLst>
                <a:ext uri="{FF2B5EF4-FFF2-40B4-BE49-F238E27FC236}">
                  <a16:creationId xmlns:a16="http://schemas.microsoft.com/office/drawing/2014/main" id="{D91725AC-3588-4A1B-B624-8CC212399A5D}"/>
                </a:ext>
              </a:extLst>
            </p:cNvPr>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0" name="Group 214">
              <a:extLst>
                <a:ext uri="{FF2B5EF4-FFF2-40B4-BE49-F238E27FC236}">
                  <a16:creationId xmlns:a16="http://schemas.microsoft.com/office/drawing/2014/main" id="{5AE73E56-1EE8-4A15-B936-6D4EA70296BC}"/>
                </a:ext>
              </a:extLst>
            </p:cNvPr>
            <p:cNvGrpSpPr>
              <a:grpSpLocks/>
            </p:cNvGrpSpPr>
            <p:nvPr/>
          </p:nvGrpSpPr>
          <p:grpSpPr bwMode="auto">
            <a:xfrm>
              <a:off x="74354" y="6544617"/>
              <a:ext cx="412433" cy="218786"/>
              <a:chOff x="0" y="2704"/>
              <a:chExt cx="1014" cy="678"/>
            </a:xfrm>
            <a:grpFill/>
          </p:grpSpPr>
          <p:sp>
            <p:nvSpPr>
              <p:cNvPr id="21" name="Freeform 167">
                <a:extLst>
                  <a:ext uri="{FF2B5EF4-FFF2-40B4-BE49-F238E27FC236}">
                    <a16:creationId xmlns:a16="http://schemas.microsoft.com/office/drawing/2014/main" id="{BC2BB19C-62D2-4521-8C49-227C8C02A15D}"/>
                  </a:ext>
                </a:extLst>
              </p:cNvPr>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23" name="Freeform 168">
                <a:extLst>
                  <a:ext uri="{FF2B5EF4-FFF2-40B4-BE49-F238E27FC236}">
                    <a16:creationId xmlns:a16="http://schemas.microsoft.com/office/drawing/2014/main" id="{52D8EDBF-F26C-4300-89C9-33AC053F40ED}"/>
                  </a:ext>
                </a:extLst>
              </p:cNvPr>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24" name="Oval 172">
                <a:extLst>
                  <a:ext uri="{FF2B5EF4-FFF2-40B4-BE49-F238E27FC236}">
                    <a16:creationId xmlns:a16="http://schemas.microsoft.com/office/drawing/2014/main" id="{17BA1FC2-C6FA-4850-BEA6-FEFB3D646B9B}"/>
                  </a:ext>
                </a:extLst>
              </p:cNvPr>
              <p:cNvSpPr>
                <a:spLocks noChangeArrowheads="1"/>
              </p:cNvSpPr>
              <p:nvPr/>
            </p:nvSpPr>
            <p:spPr bwMode="auto">
              <a:xfrm>
                <a:off x="24" y="3054"/>
                <a:ext cx="211"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2" name="Slide Number Placeholder 1">
            <a:extLst>
              <a:ext uri="{FF2B5EF4-FFF2-40B4-BE49-F238E27FC236}">
                <a16:creationId xmlns:a16="http://schemas.microsoft.com/office/drawing/2014/main" id="{F65B625F-CF2E-4C88-A08F-6B1D62DF9B8D}"/>
              </a:ext>
            </a:extLst>
          </p:cNvPr>
          <p:cNvSpPr>
            <a:spLocks noGrp="1"/>
          </p:cNvSpPr>
          <p:nvPr>
            <p:ph type="sldNum" sz="quarter" idx="12"/>
          </p:nvPr>
        </p:nvSpPr>
        <p:spPr/>
        <p:txBody>
          <a:bodyPr/>
          <a:lstStyle/>
          <a:p>
            <a:pPr>
              <a:defRPr/>
            </a:pPr>
            <a:fld id="{6479658B-7F9C-4333-9499-869B8642C574}" type="slidenum">
              <a:rPr lang="en-US" smtClean="0"/>
              <a:pPr>
                <a:defRPr/>
              </a:pPr>
              <a:t>115</a:t>
            </a:fld>
            <a:endParaRPr lang="en-US"/>
          </a:p>
        </p:txBody>
      </p:sp>
      <p:sp>
        <p:nvSpPr>
          <p:cNvPr id="3" name="Footer Placeholder 2">
            <a:extLst>
              <a:ext uri="{FF2B5EF4-FFF2-40B4-BE49-F238E27FC236}">
                <a16:creationId xmlns:a16="http://schemas.microsoft.com/office/drawing/2014/main" id="{14816B86-08FA-4EC8-88CA-339D06DEEEEA}"/>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199281662"/>
      </p:ext>
    </p:extLst>
  </p:cSld>
  <p:clrMapOvr>
    <a:masterClrMapping/>
  </p:clrMapOvr>
  <p:transition spd="slow">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hevron 44"/>
          <p:cNvSpPr/>
          <p:nvPr/>
        </p:nvSpPr>
        <p:spPr>
          <a:xfrm>
            <a:off x="3501164" y="18656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2" name="Group 14"/>
          <p:cNvGrpSpPr/>
          <p:nvPr/>
        </p:nvGrpSpPr>
        <p:grpSpPr>
          <a:xfrm>
            <a:off x="74355" y="6452444"/>
            <a:ext cx="7693022" cy="310966"/>
            <a:chOff x="74354" y="6521598"/>
            <a:chExt cx="7693022" cy="241805"/>
          </a:xfrm>
          <a:solidFill>
            <a:srgbClr val="FF0000"/>
          </a:solidFill>
        </p:grpSpPr>
        <p:sp>
          <p:nvSpPr>
            <p:cNvPr id="28" name="Rectangle 27"/>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4"/>
            <p:cNvGrpSpPr>
              <a:grpSpLocks/>
            </p:cNvGrpSpPr>
            <p:nvPr/>
          </p:nvGrpSpPr>
          <p:grpSpPr bwMode="auto">
            <a:xfrm>
              <a:off x="74354" y="6544617"/>
              <a:ext cx="412433" cy="218786"/>
              <a:chOff x="0" y="2704"/>
              <a:chExt cx="1014" cy="678"/>
            </a:xfrm>
            <a:grpFill/>
          </p:grpSpPr>
          <p:sp>
            <p:nvSpPr>
              <p:cNvPr id="32"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0"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6" name="Oval 172"/>
              <p:cNvSpPr>
                <a:spLocks noChangeArrowheads="1"/>
              </p:cNvSpPr>
              <p:nvPr/>
            </p:nvSpPr>
            <p:spPr bwMode="auto">
              <a:xfrm>
                <a:off x="24" y="3054"/>
                <a:ext cx="211"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47" name="TextBox 46"/>
          <p:cNvSpPr txBox="1"/>
          <p:nvPr/>
        </p:nvSpPr>
        <p:spPr>
          <a:xfrm>
            <a:off x="506715" y="6506385"/>
            <a:ext cx="1982338" cy="276999"/>
          </a:xfrm>
          <a:prstGeom prst="rect">
            <a:avLst/>
          </a:prstGeom>
          <a:noFill/>
        </p:spPr>
        <p:txBody>
          <a:bodyPr wrap="none" rtlCol="0">
            <a:spAutoFit/>
          </a:bodyPr>
          <a:lstStyle/>
          <a:p>
            <a:r>
              <a:rPr lang="en-US" sz="1200" b="1" dirty="0"/>
              <a:t>www.sentral-sistem.com</a:t>
            </a:r>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3559" name="Rectangle 26"/>
          <p:cNvSpPr>
            <a:spLocks noChangeArrowheads="1"/>
          </p:cNvSpPr>
          <p:nvPr/>
        </p:nvSpPr>
        <p:spPr bwMode="auto">
          <a:xfrm>
            <a:off x="3962401" y="509905"/>
            <a:ext cx="5161991" cy="1015663"/>
          </a:xfrm>
          <a:prstGeom prst="rect">
            <a:avLst/>
          </a:prstGeom>
          <a:noFill/>
          <a:ln w="9525">
            <a:noFill/>
            <a:miter lim="800000"/>
            <a:headEnd/>
            <a:tailEnd/>
          </a:ln>
        </p:spPr>
        <p:txBody>
          <a:bodyPr wrap="none">
            <a:spAutoFit/>
          </a:bodyPr>
          <a:lstStyle/>
          <a:p>
            <a:r>
              <a:rPr lang="en-US" sz="6000" b="1" dirty="0">
                <a:solidFill>
                  <a:srgbClr val="0000CC"/>
                </a:solidFill>
                <a:latin typeface="Impact" pitchFamily="34" charset="0"/>
                <a:cs typeface="Browallia New" pitchFamily="34" charset="-34"/>
              </a:rPr>
              <a:t>Auditor Internal</a:t>
            </a:r>
            <a:endParaRPr lang="en-US" sz="6000" dirty="0">
              <a:solidFill>
                <a:srgbClr val="0000CC"/>
              </a:solidFill>
              <a:latin typeface="Impact" pitchFamily="34" charset="0"/>
              <a:cs typeface="Browallia New" pitchFamily="34" charset="-34"/>
            </a:endParaRPr>
          </a:p>
        </p:txBody>
      </p:sp>
      <p:sp>
        <p:nvSpPr>
          <p:cNvPr id="23558" name="Rectangle 10"/>
          <p:cNvSpPr>
            <a:spLocks noChangeArrowheads="1"/>
          </p:cNvSpPr>
          <p:nvPr/>
        </p:nvSpPr>
        <p:spPr bwMode="auto">
          <a:xfrm>
            <a:off x="3413456" y="140236"/>
            <a:ext cx="4540250" cy="584775"/>
          </a:xfrm>
          <a:prstGeom prst="rect">
            <a:avLst/>
          </a:prstGeom>
          <a:noFill/>
          <a:ln w="9525">
            <a:noFill/>
            <a:miter lim="800000"/>
            <a:headEnd/>
            <a:tailEnd/>
          </a:ln>
        </p:spPr>
        <p:txBody>
          <a:bodyPr wrap="square">
            <a:spAutoFit/>
          </a:bodyPr>
          <a:lstStyle/>
          <a:p>
            <a:pPr algn="ctr"/>
            <a:r>
              <a:rPr lang="en-US" sz="3200" b="1" dirty="0" err="1">
                <a:solidFill>
                  <a:srgbClr val="FF0000"/>
                </a:solidFill>
                <a:latin typeface="Basic Light ltd"/>
                <a:ea typeface="Arial Unicode MS" pitchFamily="34" charset="-128"/>
                <a:cs typeface="Calibri" pitchFamily="34" charset="0"/>
              </a:rPr>
              <a:t>Tanggung</a:t>
            </a:r>
            <a:r>
              <a:rPr lang="en-US" sz="3200" b="1" dirty="0">
                <a:solidFill>
                  <a:srgbClr val="FF0000"/>
                </a:solidFill>
                <a:latin typeface="Basic Light ltd"/>
                <a:ea typeface="Arial Unicode MS" pitchFamily="34" charset="-128"/>
                <a:cs typeface="Calibri" pitchFamily="34" charset="0"/>
              </a:rPr>
              <a:t> </a:t>
            </a:r>
            <a:r>
              <a:rPr lang="en-US" sz="3200" b="1" dirty="0" err="1">
                <a:solidFill>
                  <a:srgbClr val="FF0000"/>
                </a:solidFill>
                <a:latin typeface="Basic Light ltd"/>
                <a:ea typeface="Arial Unicode MS" pitchFamily="34" charset="-128"/>
                <a:cs typeface="Calibri" pitchFamily="34" charset="0"/>
              </a:rPr>
              <a:t>Jawab</a:t>
            </a:r>
            <a:endParaRPr lang="en-US" sz="3200" b="1" dirty="0">
              <a:solidFill>
                <a:srgbClr val="FF0000"/>
              </a:solidFill>
              <a:latin typeface="Basic Light ltd"/>
              <a:ea typeface="Arial Unicode MS" pitchFamily="34" charset="-128"/>
              <a:cs typeface="Calibri" pitchFamily="34" charset="0"/>
            </a:endParaRPr>
          </a:p>
        </p:txBody>
      </p:sp>
      <p:cxnSp>
        <p:nvCxnSpPr>
          <p:cNvPr id="25" name="Straight Connector 24"/>
          <p:cNvCxnSpPr/>
          <p:nvPr/>
        </p:nvCxnSpPr>
        <p:spPr>
          <a:xfrm rot="16200000" flipH="1">
            <a:off x="2930921" y="4038601"/>
            <a:ext cx="3657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3"/>
          <p:cNvSpPr txBox="1">
            <a:spLocks noChangeArrowheads="1"/>
          </p:cNvSpPr>
          <p:nvPr/>
        </p:nvSpPr>
        <p:spPr>
          <a:xfrm>
            <a:off x="189869" y="2139172"/>
            <a:ext cx="4610100" cy="436721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1" i="0" u="none" strike="noStrike" kern="1200" cap="none" spc="0" normalizeH="0" baseline="0" noProof="0" dirty="0" err="1">
                <a:ln>
                  <a:noFill/>
                </a:ln>
                <a:solidFill>
                  <a:schemeClr val="tx1"/>
                </a:solidFill>
                <a:effectLst/>
                <a:uLnTx/>
                <a:uFillTx/>
                <a:latin typeface="+mn-lt"/>
                <a:ea typeface="+mn-ea"/>
                <a:cs typeface="+mn-cs"/>
              </a:rPr>
              <a:t>Mempersiapkan</a:t>
            </a:r>
            <a:r>
              <a:rPr kumimoji="0" lang="en-US" sz="2200" b="1" i="0" u="none" strike="noStrike" kern="1200" cap="none" spc="0" normalizeH="0" baseline="0" noProof="0" dirty="0">
                <a:ln>
                  <a:noFill/>
                </a:ln>
                <a:solidFill>
                  <a:schemeClr val="tx1"/>
                </a:solidFill>
                <a:effectLst/>
                <a:uLnTx/>
                <a:uFillTx/>
                <a:latin typeface="+mn-lt"/>
                <a:ea typeface="+mn-ea"/>
                <a:cs typeface="+mn-cs"/>
              </a:rPr>
              <a:t> check list </a:t>
            </a:r>
            <a:r>
              <a:rPr kumimoji="0" lang="en-US" sz="2200" b="1" i="0" u="none" strike="noStrike" kern="1200" cap="none" spc="0" normalizeH="0" baseline="0" noProof="0" dirty="0" err="1">
                <a:ln>
                  <a:noFill/>
                </a:ln>
                <a:solidFill>
                  <a:schemeClr val="tx1"/>
                </a:solidFill>
                <a:effectLst/>
                <a:uLnTx/>
                <a:uFillTx/>
                <a:latin typeface="+mn-lt"/>
                <a:ea typeface="+mn-ea"/>
                <a:cs typeface="+mn-cs"/>
              </a:rPr>
              <a:t>sebelum</a:t>
            </a:r>
            <a:r>
              <a:rPr kumimoji="0" lang="en-US" sz="2200" b="1" i="0" u="none" strike="noStrike" kern="1200" cap="none" spc="0" normalizeH="0" baseline="0" noProof="0" dirty="0">
                <a:ln>
                  <a:noFill/>
                </a:ln>
                <a:solidFill>
                  <a:schemeClr val="tx1"/>
                </a:solidFill>
                <a:effectLst/>
                <a:uLnTx/>
                <a:uFillTx/>
                <a:latin typeface="+mn-lt"/>
                <a:ea typeface="+mn-ea"/>
                <a:cs typeface="+mn-cs"/>
              </a:rPr>
              <a:t> audit </a:t>
            </a:r>
            <a:r>
              <a:rPr kumimoji="0" lang="en-US" sz="2200" b="1" i="0" u="none" strike="noStrike" kern="1200" cap="none" spc="0" normalizeH="0" baseline="0" noProof="0" dirty="0" err="1">
                <a:ln>
                  <a:noFill/>
                </a:ln>
                <a:solidFill>
                  <a:schemeClr val="tx1"/>
                </a:solidFill>
                <a:effectLst/>
                <a:uLnTx/>
                <a:uFillTx/>
                <a:latin typeface="+mn-lt"/>
                <a:ea typeface="+mn-ea"/>
                <a:cs typeface="+mn-cs"/>
              </a:rPr>
              <a:t>dijalankan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1" i="0" u="none" strike="noStrike" kern="1200" cap="none" spc="0" normalizeH="0" baseline="0" noProof="0" dirty="0" err="1">
                <a:ln>
                  <a:noFill/>
                </a:ln>
                <a:solidFill>
                  <a:schemeClr val="tx1"/>
                </a:solidFill>
                <a:effectLst/>
                <a:uLnTx/>
                <a:uFillTx/>
                <a:latin typeface="+mn-lt"/>
                <a:ea typeface="+mn-ea"/>
                <a:cs typeface="+mn-cs"/>
              </a:rPr>
              <a:t>Memeriksa</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kesesuaian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dokumentasi</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dengan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persyaratan</a:t>
            </a:r>
            <a:r>
              <a:rPr kumimoji="0" lang="en-US" sz="2200" b="1" i="0" u="none" strike="noStrike" kern="1200" cap="none" spc="0" normalizeH="0" baseline="0" noProof="0" dirty="0">
                <a:ln>
                  <a:noFill/>
                </a:ln>
                <a:solidFill>
                  <a:schemeClr val="tx1"/>
                </a:solidFill>
                <a:effectLst/>
                <a:uLnTx/>
                <a:uFillTx/>
                <a:latin typeface="+mn-lt"/>
                <a:ea typeface="+mn-ea"/>
                <a:cs typeface="+mn-cs"/>
              </a:rPr>
              <a:t> ISO 900</a:t>
            </a:r>
            <a:r>
              <a:rPr kumimoji="0" lang="id-ID" sz="2200" b="1" i="0" u="none" strike="noStrike" kern="1200" cap="none" spc="0" normalizeH="0" baseline="0" noProof="0" dirty="0">
                <a:ln>
                  <a:noFill/>
                </a:ln>
                <a:solidFill>
                  <a:schemeClr val="tx1"/>
                </a:solidFill>
                <a:effectLst/>
                <a:uLnTx/>
                <a:uFillTx/>
                <a:latin typeface="+mn-lt"/>
                <a:ea typeface="+mn-ea"/>
                <a:cs typeface="+mn-cs"/>
              </a:rPr>
              <a:t>1, IATF 16949, ISO 14001, OHSAS 18001</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1" i="0" u="none" strike="noStrike" kern="1200" cap="none" spc="0" normalizeH="0" baseline="0" noProof="0" dirty="0" err="1">
                <a:ln>
                  <a:noFill/>
                </a:ln>
                <a:solidFill>
                  <a:schemeClr val="tx1"/>
                </a:solidFill>
                <a:effectLst/>
                <a:uLnTx/>
                <a:uFillTx/>
                <a:latin typeface="+mn-lt"/>
                <a:ea typeface="+mn-ea"/>
                <a:cs typeface="+mn-cs"/>
              </a:rPr>
              <a:t>Memeriksa</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pelaksanaan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operasi</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dengan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dokumentasi</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1" i="0" u="none" strike="noStrike" kern="1200" cap="none" spc="0" normalizeH="0" baseline="0" noProof="0" dirty="0" err="1">
                <a:ln>
                  <a:noFill/>
                </a:ln>
                <a:solidFill>
                  <a:schemeClr val="tx1"/>
                </a:solidFill>
                <a:effectLst/>
                <a:uLnTx/>
                <a:uFillTx/>
                <a:latin typeface="+mn-lt"/>
                <a:ea typeface="+mn-ea"/>
                <a:cs typeface="+mn-cs"/>
              </a:rPr>
              <a:t>Mengumpulkan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dan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mendokumentasikan</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bukti-bukti</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obyektif</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p:txBody>
      </p:sp>
      <p:sp>
        <p:nvSpPr>
          <p:cNvPr id="29" name="Rectangle 3"/>
          <p:cNvSpPr txBox="1">
            <a:spLocks noChangeArrowheads="1"/>
          </p:cNvSpPr>
          <p:nvPr/>
        </p:nvSpPr>
        <p:spPr>
          <a:xfrm>
            <a:off x="5118101" y="2198736"/>
            <a:ext cx="4610100" cy="375761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Meminta</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konfirmasi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temuan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kepada</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auditee</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atas</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temuan</a:t>
            </a:r>
            <a:r>
              <a:rPr kumimoji="0" lang="en-US" sz="2000" b="1" i="0" u="none" strike="noStrike" kern="1200" cap="none" spc="0" normalizeH="0" baseline="0" noProof="0" dirty="0">
                <a:ln>
                  <a:noFill/>
                </a:ln>
                <a:solidFill>
                  <a:schemeClr val="tx1"/>
                </a:solidFill>
                <a:effectLst/>
                <a:uLnTx/>
                <a:uFillTx/>
                <a:latin typeface="+mn-lt"/>
                <a:ea typeface="+mn-ea"/>
                <a:cs typeface="+mn-cs"/>
              </a:rPr>
              <a:t> yang </a:t>
            </a:r>
            <a:r>
              <a:rPr kumimoji="0" lang="en-US" sz="2000" b="1" i="0" u="none" strike="noStrike" kern="1200" cap="none" spc="0" normalizeH="0" baseline="0" noProof="0" dirty="0" err="1">
                <a:ln>
                  <a:noFill/>
                </a:ln>
                <a:solidFill>
                  <a:schemeClr val="tx1"/>
                </a:solidFill>
                <a:effectLst/>
                <a:uLnTx/>
                <a:uFillTx/>
                <a:latin typeface="+mn-lt"/>
                <a:ea typeface="+mn-ea"/>
                <a:cs typeface="+mn-cs"/>
              </a:rPr>
              <a:t>didapat</a:t>
            </a:r>
            <a:endParaRPr kumimoji="0" lang="en-US" sz="20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Mencatat</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melaporkan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dengan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jelas</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penemuan-penemuan</a:t>
            </a:r>
            <a:r>
              <a:rPr kumimoji="0" lang="en-US" sz="2000" b="1" i="0" u="none" strike="noStrike" kern="1200" cap="none" spc="0" normalizeH="0" baseline="0" noProof="0" dirty="0">
                <a:ln>
                  <a:noFill/>
                </a:ln>
                <a:solidFill>
                  <a:schemeClr val="tx1"/>
                </a:solidFill>
                <a:effectLst/>
                <a:uLnTx/>
                <a:uFillTx/>
                <a:latin typeface="+mn-lt"/>
                <a:ea typeface="+mn-ea"/>
                <a:cs typeface="+mn-cs"/>
              </a:rPr>
              <a:t> audit </a:t>
            </a:r>
            <a:r>
              <a:rPr kumimoji="0" lang="en-US" sz="2000" b="1" i="0" u="none" strike="noStrike" kern="1200" cap="none" spc="0" normalizeH="0" baseline="0" noProof="0" dirty="0" err="1">
                <a:ln>
                  <a:noFill/>
                </a:ln>
                <a:solidFill>
                  <a:schemeClr val="tx1"/>
                </a:solidFill>
                <a:effectLst/>
                <a:uLnTx/>
                <a:uFillTx/>
                <a:latin typeface="+mn-lt"/>
                <a:ea typeface="+mn-ea"/>
                <a:cs typeface="+mn-cs"/>
              </a:rPr>
              <a:t>kepada</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penanggung</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jawab</a:t>
            </a:r>
            <a:r>
              <a:rPr kumimoji="0" lang="en-US" sz="2000" b="1" i="0" u="none" strike="noStrike" kern="1200" cap="none" spc="0" normalizeH="0" baseline="0" noProof="0" dirty="0">
                <a:ln>
                  <a:noFill/>
                </a:ln>
                <a:solidFill>
                  <a:schemeClr val="tx1"/>
                </a:solidFill>
                <a:effectLst/>
                <a:uLnTx/>
                <a:uFillTx/>
                <a:latin typeface="+mn-lt"/>
                <a:ea typeface="+mn-ea"/>
                <a:cs typeface="+mn-cs"/>
              </a:rPr>
              <a:t> area yang </a:t>
            </a:r>
            <a:r>
              <a:rPr kumimoji="0" lang="en-US" sz="2000" b="1" i="0" u="none" strike="noStrike" kern="1200" cap="none" spc="0" normalizeH="0" baseline="0" noProof="0" dirty="0" err="1">
                <a:ln>
                  <a:noFill/>
                </a:ln>
                <a:solidFill>
                  <a:schemeClr val="tx1"/>
                </a:solidFill>
                <a:effectLst/>
                <a:uLnTx/>
                <a:uFillTx/>
                <a:latin typeface="+mn-lt"/>
                <a:ea typeface="+mn-ea"/>
                <a:cs typeface="+mn-cs"/>
              </a:rPr>
              <a:t>diaudit</a:t>
            </a:r>
            <a:r>
              <a:rPr kumimoji="0" lang="en-US" sz="20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Verifikasi</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tindakan</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perbaikan</a:t>
            </a:r>
            <a:r>
              <a:rPr kumimoji="0" lang="en-US" sz="2000" b="1" i="0" u="none" strike="noStrike" kern="1200" cap="none" spc="0" normalizeH="0" baseline="0" noProof="0" dirty="0">
                <a:ln>
                  <a:noFill/>
                </a:ln>
                <a:solidFill>
                  <a:schemeClr val="tx1"/>
                </a:solidFill>
                <a:effectLst/>
                <a:uLnTx/>
                <a:uFillTx/>
                <a:latin typeface="+mn-lt"/>
                <a:ea typeface="+mn-ea"/>
                <a:cs typeface="+mn-cs"/>
              </a:rPr>
              <a:t> yang </a:t>
            </a:r>
            <a:r>
              <a:rPr kumimoji="0" lang="en-US" sz="2000" b="1" i="0" u="none" strike="noStrike" kern="1200" cap="none" spc="0" normalizeH="0" baseline="0" noProof="0" dirty="0" err="1">
                <a:ln>
                  <a:noFill/>
                </a:ln>
                <a:solidFill>
                  <a:schemeClr val="tx1"/>
                </a:solidFill>
                <a:effectLst/>
                <a:uLnTx/>
                <a:uFillTx/>
                <a:latin typeface="+mn-lt"/>
                <a:ea typeface="+mn-ea"/>
                <a:cs typeface="+mn-cs"/>
              </a:rPr>
              <a:t>telah</a:t>
            </a: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1" i="0" u="none" strike="noStrike" kern="1200" cap="none" spc="0" normalizeH="0" baseline="0" noProof="0" dirty="0" err="1">
                <a:ln>
                  <a:noFill/>
                </a:ln>
                <a:solidFill>
                  <a:schemeClr val="tx1"/>
                </a:solidFill>
                <a:effectLst/>
                <a:uLnTx/>
                <a:uFillTx/>
                <a:latin typeface="+mn-lt"/>
                <a:ea typeface="+mn-ea"/>
                <a:cs typeface="+mn-cs"/>
              </a:rPr>
              <a:t>dilakukan</a:t>
            </a:r>
            <a:r>
              <a:rPr kumimoji="0" lang="en-US" sz="2000" b="1" i="0" u="none" strike="noStrike" kern="1200" cap="none" spc="0" normalizeH="0" baseline="0" noProof="0" dirty="0">
                <a:ln>
                  <a:noFill/>
                </a:ln>
                <a:solidFill>
                  <a:schemeClr val="tx1"/>
                </a:solidFill>
                <a:effectLst/>
                <a:uLnTx/>
                <a:uFillTx/>
                <a:latin typeface="+mn-lt"/>
                <a:ea typeface="+mn-ea"/>
                <a:cs typeface="+mn-cs"/>
              </a:rPr>
              <a:t>.</a:t>
            </a:r>
          </a:p>
        </p:txBody>
      </p:sp>
      <p:cxnSp>
        <p:nvCxnSpPr>
          <p:cNvPr id="5" name="Straight Connector 4"/>
          <p:cNvCxnSpPr/>
          <p:nvPr/>
        </p:nvCxnSpPr>
        <p:spPr>
          <a:xfrm flipH="1">
            <a:off x="0" y="1600200"/>
            <a:ext cx="64389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http://3.bp.blogspot.com/-ABcuwjlkdGw/Vpx07hUpnrI/AAAAAAAACU0/cIkrBd9q67I/s320/New%2BPi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62" y="228405"/>
            <a:ext cx="3302000" cy="11334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E5E21EF-972B-43C8-871A-C93C2AFF0CF4}"/>
              </a:ext>
            </a:extLst>
          </p:cNvPr>
          <p:cNvSpPr>
            <a:spLocks noGrp="1"/>
          </p:cNvSpPr>
          <p:nvPr>
            <p:ph type="sldNum" sz="quarter" idx="12"/>
          </p:nvPr>
        </p:nvSpPr>
        <p:spPr/>
        <p:txBody>
          <a:bodyPr/>
          <a:lstStyle/>
          <a:p>
            <a:pPr>
              <a:defRPr/>
            </a:pPr>
            <a:fld id="{6479658B-7F9C-4333-9499-869B8642C574}" type="slidenum">
              <a:rPr lang="en-US" smtClean="0"/>
              <a:pPr>
                <a:defRPr/>
              </a:pPr>
              <a:t>116</a:t>
            </a:fld>
            <a:endParaRPr lang="en-US"/>
          </a:p>
        </p:txBody>
      </p:sp>
      <p:sp>
        <p:nvSpPr>
          <p:cNvPr id="6" name="Footer Placeholder 5">
            <a:extLst>
              <a:ext uri="{FF2B5EF4-FFF2-40B4-BE49-F238E27FC236}">
                <a16:creationId xmlns:a16="http://schemas.microsoft.com/office/drawing/2014/main" id="{FDCC2F6D-CA84-4978-A1DE-3CFAD7C6F402}"/>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788973379"/>
      </p:ext>
    </p:extLst>
  </p:cSld>
  <p:clrMapOvr>
    <a:masterClrMapping/>
  </p:clrMapOvr>
  <p:transition spd="slow">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97525" y="0"/>
            <a:ext cx="2383631"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2" name="Group 14"/>
          <p:cNvGrpSpPr/>
          <p:nvPr/>
        </p:nvGrpSpPr>
        <p:grpSpPr>
          <a:xfrm>
            <a:off x="74355" y="6452444"/>
            <a:ext cx="7693022" cy="310966"/>
            <a:chOff x="74354" y="6521598"/>
            <a:chExt cx="7693022" cy="241805"/>
          </a:xfrm>
          <a:solidFill>
            <a:srgbClr val="FF0000"/>
          </a:solidFill>
        </p:grpSpPr>
        <p:sp>
          <p:nvSpPr>
            <p:cNvPr id="28" name="Rectangle 27"/>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4"/>
            <p:cNvGrpSpPr>
              <a:grpSpLocks/>
            </p:cNvGrpSpPr>
            <p:nvPr/>
          </p:nvGrpSpPr>
          <p:grpSpPr bwMode="auto">
            <a:xfrm>
              <a:off x="74354" y="6544617"/>
              <a:ext cx="412433" cy="218786"/>
              <a:chOff x="0" y="2704"/>
              <a:chExt cx="1014" cy="678"/>
            </a:xfrm>
            <a:grpFill/>
          </p:grpSpPr>
          <p:sp>
            <p:nvSpPr>
              <p:cNvPr id="32"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0"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6" name="Oval 172"/>
              <p:cNvSpPr>
                <a:spLocks noChangeArrowheads="1"/>
              </p:cNvSpPr>
              <p:nvPr/>
            </p:nvSpPr>
            <p:spPr bwMode="auto">
              <a:xfrm>
                <a:off x="24" y="3054"/>
                <a:ext cx="211"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47" name="TextBox 46"/>
          <p:cNvSpPr txBox="1"/>
          <p:nvPr/>
        </p:nvSpPr>
        <p:spPr>
          <a:xfrm>
            <a:off x="506715" y="6506385"/>
            <a:ext cx="1982338" cy="276999"/>
          </a:xfrm>
          <a:prstGeom prst="rect">
            <a:avLst/>
          </a:prstGeom>
          <a:noFill/>
        </p:spPr>
        <p:txBody>
          <a:bodyPr wrap="none" rtlCol="0">
            <a:spAutoFit/>
          </a:bodyPr>
          <a:lstStyle/>
          <a:p>
            <a:r>
              <a:rPr lang="en-US" sz="1200" b="1" dirty="0"/>
              <a:t>www.sentral-sistem.com</a:t>
            </a:r>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3559" name="Rectangle 26"/>
          <p:cNvSpPr>
            <a:spLocks noChangeArrowheads="1"/>
          </p:cNvSpPr>
          <p:nvPr/>
        </p:nvSpPr>
        <p:spPr bwMode="auto">
          <a:xfrm>
            <a:off x="189126" y="1441934"/>
            <a:ext cx="2613216" cy="1015663"/>
          </a:xfrm>
          <a:prstGeom prst="rect">
            <a:avLst/>
          </a:prstGeom>
          <a:noFill/>
          <a:ln w="9525">
            <a:noFill/>
            <a:miter lim="800000"/>
            <a:headEnd/>
            <a:tailEnd/>
          </a:ln>
        </p:spPr>
        <p:txBody>
          <a:bodyPr wrap="none">
            <a:spAutoFit/>
          </a:bodyPr>
          <a:lstStyle/>
          <a:p>
            <a:r>
              <a:rPr lang="en-US" sz="6000" b="1" dirty="0" err="1">
                <a:solidFill>
                  <a:srgbClr val="0000CC"/>
                </a:solidFill>
                <a:latin typeface="Impact" pitchFamily="34" charset="0"/>
                <a:cs typeface="Browallia New" pitchFamily="34" charset="-34"/>
              </a:rPr>
              <a:t>Auditee</a:t>
            </a:r>
            <a:endParaRPr lang="en-US" sz="6000" dirty="0">
              <a:solidFill>
                <a:srgbClr val="0000CC"/>
              </a:solidFill>
              <a:latin typeface="Impact" pitchFamily="34" charset="0"/>
              <a:cs typeface="Browallia New" pitchFamily="34" charset="-34"/>
            </a:endParaRPr>
          </a:p>
        </p:txBody>
      </p:sp>
      <p:sp>
        <p:nvSpPr>
          <p:cNvPr id="23558" name="Rectangle 10"/>
          <p:cNvSpPr>
            <a:spLocks noChangeArrowheads="1"/>
          </p:cNvSpPr>
          <p:nvPr/>
        </p:nvSpPr>
        <p:spPr bwMode="auto">
          <a:xfrm>
            <a:off x="-727471" y="1150441"/>
            <a:ext cx="4540250" cy="461665"/>
          </a:xfrm>
          <a:prstGeom prst="rect">
            <a:avLst/>
          </a:prstGeom>
          <a:noFill/>
          <a:ln w="9525">
            <a:noFill/>
            <a:miter lim="800000"/>
            <a:headEnd/>
            <a:tailEnd/>
          </a:ln>
        </p:spPr>
        <p:txBody>
          <a:bodyPr wrap="square">
            <a:spAutoFit/>
          </a:bodyPr>
          <a:lstStyle/>
          <a:p>
            <a:pPr algn="ctr"/>
            <a:r>
              <a:rPr lang="en-US" sz="2400" b="1" dirty="0" err="1">
                <a:solidFill>
                  <a:srgbClr val="FF0000"/>
                </a:solidFill>
                <a:latin typeface="Basic Light ltd"/>
                <a:ea typeface="Arial Unicode MS" pitchFamily="34" charset="-128"/>
                <a:cs typeface="Calibri" pitchFamily="34" charset="0"/>
              </a:rPr>
              <a:t>Tanggung</a:t>
            </a:r>
            <a:r>
              <a:rPr lang="en-US" sz="2400" b="1" dirty="0">
                <a:solidFill>
                  <a:srgbClr val="FF0000"/>
                </a:solidFill>
                <a:latin typeface="Basic Light ltd"/>
                <a:ea typeface="Arial Unicode MS" pitchFamily="34" charset="-128"/>
                <a:cs typeface="Calibri" pitchFamily="34" charset="0"/>
              </a:rPr>
              <a:t> </a:t>
            </a:r>
            <a:r>
              <a:rPr lang="en-US" sz="2400" b="1" dirty="0" err="1">
                <a:solidFill>
                  <a:srgbClr val="FF0000"/>
                </a:solidFill>
                <a:latin typeface="Basic Light ltd"/>
                <a:ea typeface="Arial Unicode MS" pitchFamily="34" charset="-128"/>
                <a:cs typeface="Calibri" pitchFamily="34" charset="0"/>
              </a:rPr>
              <a:t>Jawab</a:t>
            </a:r>
            <a:endParaRPr lang="en-US" sz="2400" b="1" dirty="0">
              <a:solidFill>
                <a:srgbClr val="FF0000"/>
              </a:solidFill>
              <a:latin typeface="Basic Light ltd"/>
              <a:ea typeface="Arial Unicode MS" pitchFamily="34" charset="-128"/>
              <a:cs typeface="Calibri" pitchFamily="34" charset="0"/>
            </a:endParaRPr>
          </a:p>
        </p:txBody>
      </p:sp>
      <p:sp>
        <p:nvSpPr>
          <p:cNvPr id="27" name="Rectangle 3"/>
          <p:cNvSpPr txBox="1">
            <a:spLocks noChangeArrowheads="1"/>
          </p:cNvSpPr>
          <p:nvPr/>
        </p:nvSpPr>
        <p:spPr>
          <a:xfrm>
            <a:off x="2842817" y="1150441"/>
            <a:ext cx="6732984" cy="5250359"/>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Mempersiapkan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segala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keperluan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untuk</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lancarnya</a:t>
            </a:r>
            <a:r>
              <a:rPr kumimoji="0" lang="en-US" sz="2400" b="1" i="0" u="none" strike="noStrike" kern="1200" cap="none" spc="0" normalizeH="0" baseline="0" noProof="0" dirty="0">
                <a:ln>
                  <a:noFill/>
                </a:ln>
                <a:solidFill>
                  <a:schemeClr val="tx1"/>
                </a:solidFill>
                <a:effectLst/>
                <a:uLnTx/>
                <a:uFillTx/>
                <a:latin typeface="+mn-lt"/>
                <a:ea typeface="+mn-ea"/>
                <a:cs typeface="+mn-cs"/>
              </a:rPr>
              <a:t> proses audit, </a:t>
            </a:r>
            <a:r>
              <a:rPr kumimoji="0" lang="en-US" sz="2400" b="1" i="0" u="none" strike="noStrike" kern="1200" cap="none" spc="0" normalizeH="0" baseline="0" noProof="0" dirty="0" err="1">
                <a:ln>
                  <a:noFill/>
                </a:ln>
                <a:solidFill>
                  <a:schemeClr val="tx1"/>
                </a:solidFill>
                <a:effectLst/>
                <a:uLnTx/>
                <a:uFillTx/>
                <a:latin typeface="+mn-lt"/>
                <a:ea typeface="+mn-ea"/>
                <a:cs typeface="+mn-cs"/>
              </a:rPr>
              <a:t>a.l</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dokumen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kerja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personel</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pelaksana</a:t>
            </a:r>
            <a:r>
              <a:rPr kumimoji="0" lang="en-US" sz="2400" b="1" i="0" u="none" strike="noStrike" kern="1200" cap="none" spc="0" normalizeH="0" baseline="0" noProof="0" dirty="0">
                <a:ln>
                  <a:noFill/>
                </a:ln>
                <a:solidFill>
                  <a:schemeClr val="tx1"/>
                </a:solidFill>
                <a:effectLst/>
                <a:uLnTx/>
                <a:uFillTx/>
                <a:latin typeface="+mn-lt"/>
                <a:ea typeface="+mn-ea"/>
                <a:cs typeface="+mn-cs"/>
              </a:rPr>
              <a:t>, record, </a:t>
            </a:r>
            <a:r>
              <a:rPr kumimoji="0" lang="en-US" sz="2400" b="1" i="0" u="none" strike="noStrike" kern="1200" cap="none" spc="0" normalizeH="0" baseline="0" noProof="0" dirty="0" err="1">
                <a:ln>
                  <a:noFill/>
                </a:ln>
                <a:solidFill>
                  <a:schemeClr val="tx1"/>
                </a:solidFill>
                <a:effectLst/>
                <a:uLnTx/>
                <a:uFillTx/>
                <a:latin typeface="+mn-lt"/>
                <a:ea typeface="+mn-ea"/>
                <a:cs typeface="+mn-cs"/>
              </a:rPr>
              <a:t>waktu</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bila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mungkin</a:t>
            </a:r>
            <a:r>
              <a:rPr kumimoji="0" lang="en-US" sz="2400" b="1" i="0" u="none" strike="noStrike" kern="1200" cap="none" spc="0" normalizeH="0" baseline="0" noProof="0" dirty="0">
                <a:ln>
                  <a:noFill/>
                </a:ln>
                <a:solidFill>
                  <a:schemeClr val="tx1"/>
                </a:solidFill>
                <a:effectLst/>
                <a:uLnTx/>
                <a:uFillTx/>
                <a:latin typeface="+mn-lt"/>
                <a:ea typeface="+mn-ea"/>
                <a:cs typeface="+mn-cs"/>
              </a:rPr>
              <a:t> area yang </a:t>
            </a:r>
            <a:r>
              <a:rPr kumimoji="0" lang="en-US" sz="2400" b="1" i="0" u="none" strike="noStrike" kern="1200" cap="none" spc="0" normalizeH="0" baseline="0" noProof="0" dirty="0" err="1">
                <a:ln>
                  <a:noFill/>
                </a:ln>
                <a:solidFill>
                  <a:schemeClr val="tx1"/>
                </a:solidFill>
                <a:effectLst/>
                <a:uLnTx/>
                <a:uFillTx/>
                <a:latin typeface="+mn-lt"/>
                <a:ea typeface="+mn-ea"/>
                <a:cs typeface="+mn-cs"/>
              </a:rPr>
              <a:t>nyaman</a:t>
            </a:r>
            <a:r>
              <a:rPr kumimoji="0" lang="en-US" sz="24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Menjelaskan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hal-hal</a:t>
            </a:r>
            <a:r>
              <a:rPr kumimoji="0" lang="en-US" sz="2400" b="1" i="0" u="none" strike="noStrike" kern="1200" cap="none" spc="0" normalizeH="0" baseline="0" noProof="0" dirty="0">
                <a:ln>
                  <a:noFill/>
                </a:ln>
                <a:solidFill>
                  <a:schemeClr val="tx1"/>
                </a:solidFill>
                <a:effectLst/>
                <a:uLnTx/>
                <a:uFillTx/>
                <a:latin typeface="+mn-lt"/>
                <a:ea typeface="+mn-ea"/>
                <a:cs typeface="+mn-cs"/>
              </a:rPr>
              <a:t> yang </a:t>
            </a:r>
            <a:r>
              <a:rPr kumimoji="0" lang="en-US" sz="2400" b="1" i="0" u="none" strike="noStrike" kern="1200" cap="none" spc="0" normalizeH="0" baseline="0" noProof="0" dirty="0" err="1">
                <a:ln>
                  <a:noFill/>
                </a:ln>
                <a:solidFill>
                  <a:schemeClr val="tx1"/>
                </a:solidFill>
                <a:effectLst/>
                <a:uLnTx/>
                <a:uFillTx/>
                <a:latin typeface="+mn-lt"/>
                <a:ea typeface="+mn-ea"/>
                <a:cs typeface="+mn-cs"/>
              </a:rPr>
              <a:t>ditanya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oleh</a:t>
            </a:r>
            <a:r>
              <a:rPr kumimoji="0" lang="en-US" sz="2400" b="1" i="0" u="none" strike="noStrike" kern="1200" cap="none" spc="0" normalizeH="0" baseline="0" noProof="0" dirty="0">
                <a:ln>
                  <a:noFill/>
                </a:ln>
                <a:solidFill>
                  <a:schemeClr val="tx1"/>
                </a:solidFill>
                <a:effectLst/>
                <a:uLnTx/>
                <a:uFillTx/>
                <a:latin typeface="+mn-lt"/>
                <a:ea typeface="+mn-ea"/>
                <a:cs typeface="+mn-cs"/>
              </a:rPr>
              <a:t> auditor </a:t>
            </a:r>
            <a:r>
              <a:rPr kumimoji="0" lang="en-US" sz="2400" b="1" i="0" u="none" strike="noStrike" kern="1200" cap="none" spc="0" normalizeH="0" baseline="0" noProof="0" dirty="0" err="1">
                <a:ln>
                  <a:noFill/>
                </a:ln>
                <a:solidFill>
                  <a:schemeClr val="tx1"/>
                </a:solidFill>
                <a:effectLst/>
                <a:uLnTx/>
                <a:uFillTx/>
                <a:latin typeface="+mn-lt"/>
                <a:ea typeface="+mn-ea"/>
                <a:cs typeface="+mn-cs"/>
              </a:rPr>
              <a:t>dengan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sesungguhnya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tidak</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berbelit-belit</a:t>
            </a:r>
            <a:r>
              <a:rPr kumimoji="0" lang="en-US" sz="24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Akui</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temuan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bila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memang</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itu</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benar</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adanya</a:t>
            </a:r>
            <a:r>
              <a:rPr kumimoji="0" lang="en-US" sz="2400" b="1"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Melakukan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tindakan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perbaikan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pencegahan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bila</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ditemukan</a:t>
            </a:r>
            <a:r>
              <a:rPr kumimoji="0" lang="en-US" sz="2400" b="1" i="0" u="none" strike="noStrike" kern="1200" cap="none" spc="0" normalizeH="0" baseline="0" noProof="0" dirty="0">
                <a:ln>
                  <a:noFill/>
                </a:ln>
                <a:solidFill>
                  <a:schemeClr val="tx1"/>
                </a:solidFill>
                <a:effectLst/>
                <a:uLnTx/>
                <a:uFillTx/>
                <a:latin typeface="+mn-lt"/>
                <a:ea typeface="+mn-ea"/>
                <a:cs typeface="+mn-cs"/>
              </a:rPr>
              <a:t> nonconformity.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err="1">
                <a:ln>
                  <a:noFill/>
                </a:ln>
                <a:solidFill>
                  <a:schemeClr val="tx1"/>
                </a:solidFill>
                <a:effectLst/>
                <a:uLnTx/>
                <a:uFillTx/>
                <a:latin typeface="+mn-lt"/>
                <a:ea typeface="+mn-ea"/>
                <a:cs typeface="+mn-cs"/>
              </a:rPr>
              <a:t>Menghargai</a:t>
            </a:r>
            <a:r>
              <a:rPr kumimoji="0" lang="en-US" sz="2400" b="1" i="0" u="none" strike="noStrike" kern="1200" cap="none" spc="0" normalizeH="0" baseline="0" noProof="0" dirty="0">
                <a:ln>
                  <a:noFill/>
                </a:ln>
                <a:solidFill>
                  <a:schemeClr val="tx1"/>
                </a:solidFill>
                <a:effectLst/>
                <a:uLnTx/>
                <a:uFillTx/>
                <a:latin typeface="+mn-lt"/>
                <a:ea typeface="+mn-ea"/>
                <a:cs typeface="+mn-cs"/>
              </a:rPr>
              <a:t> auditor </a:t>
            </a:r>
            <a:r>
              <a:rPr kumimoji="0" lang="en-US" sz="2400" b="1" i="0" u="none" strike="noStrike" kern="1200" cap="none" spc="0" normalizeH="0" baseline="0" noProof="0" dirty="0" err="1">
                <a:ln>
                  <a:noFill/>
                </a:ln>
                <a:solidFill>
                  <a:schemeClr val="tx1"/>
                </a:solidFill>
                <a:effectLst/>
                <a:uLnTx/>
                <a:uFillTx/>
                <a:latin typeface="+mn-lt"/>
                <a:ea typeface="+mn-ea"/>
                <a:cs typeface="+mn-cs"/>
              </a:rPr>
              <a:t>sebagai</a:t>
            </a:r>
            <a:r>
              <a:rPr kumimoji="0" lang="en-US" sz="2400" b="1" i="0" u="none" strike="noStrike" kern="1200" cap="none" spc="0" normalizeH="0" baseline="0" noProof="0" dirty="0">
                <a:ln>
                  <a:noFill/>
                </a:ln>
                <a:solidFill>
                  <a:schemeClr val="tx1"/>
                </a:solidFill>
                <a:effectLst/>
                <a:uLnTx/>
                <a:uFillTx/>
                <a:latin typeface="+mn-lt"/>
                <a:ea typeface="+mn-ea"/>
                <a:cs typeface="+mn-cs"/>
              </a:rPr>
              <a:t> partner </a:t>
            </a:r>
            <a:r>
              <a:rPr kumimoji="0" lang="en-US" sz="2400" b="1" i="0" u="none" strike="noStrike" kern="1200" cap="none" spc="0" normalizeH="0" baseline="0" noProof="0" dirty="0" err="1">
                <a:ln>
                  <a:noFill/>
                </a:ln>
                <a:solidFill>
                  <a:schemeClr val="tx1"/>
                </a:solidFill>
                <a:effectLst/>
                <a:uLnTx/>
                <a:uFillTx/>
                <a:latin typeface="+mn-lt"/>
                <a:ea typeface="+mn-ea"/>
                <a:cs typeface="+mn-cs"/>
              </a:rPr>
              <a:t>dalam</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membangun</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suatu</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sistem</a:t>
            </a:r>
            <a:r>
              <a:rPr kumimoji="0" 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err="1">
                <a:ln>
                  <a:noFill/>
                </a:ln>
                <a:solidFill>
                  <a:schemeClr val="tx1"/>
                </a:solidFill>
                <a:effectLst/>
                <a:uLnTx/>
                <a:uFillTx/>
                <a:latin typeface="+mn-lt"/>
                <a:ea typeface="+mn-ea"/>
                <a:cs typeface="+mn-cs"/>
              </a:rPr>
              <a:t>kerja</a:t>
            </a:r>
            <a:r>
              <a:rPr kumimoji="0" lang="en-US" sz="2400" b="1" i="0" u="none" strike="noStrike" kern="1200" cap="none" spc="0" normalizeH="0" baseline="0" noProof="0" dirty="0">
                <a:ln>
                  <a:noFill/>
                </a:ln>
                <a:solidFill>
                  <a:schemeClr val="tx1"/>
                </a:solidFill>
                <a:effectLst/>
                <a:uLnTx/>
                <a:uFillTx/>
                <a:latin typeface="+mn-lt"/>
                <a:ea typeface="+mn-ea"/>
                <a:cs typeface="+mn-cs"/>
              </a:rPr>
              <a:t> yang </a:t>
            </a:r>
            <a:r>
              <a:rPr kumimoji="0" lang="en-US" sz="2400" b="1" i="0" u="none" strike="noStrike" kern="1200" cap="none" spc="0" normalizeH="0" baseline="0" noProof="0" dirty="0" err="1">
                <a:ln>
                  <a:noFill/>
                </a:ln>
                <a:solidFill>
                  <a:schemeClr val="tx1"/>
                </a:solidFill>
                <a:effectLst/>
                <a:uLnTx/>
                <a:uFillTx/>
                <a:latin typeface="+mn-lt"/>
                <a:ea typeface="+mn-ea"/>
                <a:cs typeface="+mn-cs"/>
              </a:rPr>
              <a:t>efektif</a:t>
            </a:r>
            <a:r>
              <a:rPr kumimoji="0" lang="en-US" sz="2400" b="1" i="0" u="none" strike="noStrike" kern="1200" cap="none" spc="0" normalizeH="0" baseline="0" noProof="0" dirty="0">
                <a:ln>
                  <a:noFill/>
                </a:ln>
                <a:solidFill>
                  <a:schemeClr val="tx1"/>
                </a:solidFill>
                <a:effectLst/>
                <a:uLnTx/>
                <a:uFillTx/>
                <a:latin typeface="+mn-lt"/>
                <a:ea typeface="+mn-ea"/>
                <a:cs typeface="+mn-cs"/>
              </a:rPr>
              <a:t>.</a:t>
            </a:r>
          </a:p>
        </p:txBody>
      </p:sp>
      <p:cxnSp>
        <p:nvCxnSpPr>
          <p:cNvPr id="5" name="Straight Connector 4"/>
          <p:cNvCxnSpPr/>
          <p:nvPr/>
        </p:nvCxnSpPr>
        <p:spPr>
          <a:xfrm>
            <a:off x="671622" y="2703187"/>
            <a:ext cx="1742063"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6" name="Picture 4" descr="http://www.tripointhealthcaresolutions.com/wp-content/uploads/2015/06/bigstock-d-white-man-with-combination-45589507-HIPA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041" y="3459300"/>
            <a:ext cx="2601648" cy="240152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D72C2D1-794C-4DB6-9F1F-8612DE55FCB9}"/>
              </a:ext>
            </a:extLst>
          </p:cNvPr>
          <p:cNvSpPr>
            <a:spLocks noGrp="1"/>
          </p:cNvSpPr>
          <p:nvPr>
            <p:ph type="sldNum" sz="quarter" idx="12"/>
          </p:nvPr>
        </p:nvSpPr>
        <p:spPr/>
        <p:txBody>
          <a:bodyPr/>
          <a:lstStyle/>
          <a:p>
            <a:pPr>
              <a:defRPr/>
            </a:pPr>
            <a:fld id="{6479658B-7F9C-4333-9499-869B8642C574}" type="slidenum">
              <a:rPr lang="en-US" smtClean="0"/>
              <a:pPr>
                <a:defRPr/>
              </a:pPr>
              <a:t>117</a:t>
            </a:fld>
            <a:endParaRPr lang="en-US"/>
          </a:p>
        </p:txBody>
      </p:sp>
      <p:sp>
        <p:nvSpPr>
          <p:cNvPr id="6" name="Footer Placeholder 5">
            <a:extLst>
              <a:ext uri="{FF2B5EF4-FFF2-40B4-BE49-F238E27FC236}">
                <a16:creationId xmlns:a16="http://schemas.microsoft.com/office/drawing/2014/main" id="{109510AD-144D-4C50-9B39-5881C34078C3}"/>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210704344"/>
      </p:ext>
    </p:extLst>
  </p:cSld>
  <p:clrMapOvr>
    <a:masterClrMapping/>
  </p:clrMapOvr>
  <p:transition spd="slow">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9" name="Picture 3" descr="D:\tpt.png"/>
          <p:cNvPicPr>
            <a:picLocks noChangeAspect="1" noChangeArrowheads="1"/>
          </p:cNvPicPr>
          <p:nvPr/>
        </p:nvPicPr>
        <p:blipFill>
          <a:blip r:embed="rId2" cstate="print"/>
          <a:srcRect/>
          <a:stretch>
            <a:fillRect/>
          </a:stretch>
        </p:blipFill>
        <p:spPr bwMode="auto">
          <a:xfrm flipH="1">
            <a:off x="-3" y="9191"/>
            <a:ext cx="6096009" cy="6848809"/>
          </a:xfrm>
          <a:prstGeom prst="rect">
            <a:avLst/>
          </a:prstGeom>
          <a:noFill/>
        </p:spPr>
      </p:pic>
      <p:sp>
        <p:nvSpPr>
          <p:cNvPr id="53251" name="Rectangle 7"/>
          <p:cNvSpPr>
            <a:spLocks noGrp="1" noChangeArrowheads="1"/>
          </p:cNvSpPr>
          <p:nvPr>
            <p:ph type="body" idx="1"/>
          </p:nvPr>
        </p:nvSpPr>
        <p:spPr>
          <a:xfrm>
            <a:off x="4238620" y="1500174"/>
            <a:ext cx="5467356" cy="4786346"/>
          </a:xfrm>
          <a:solidFill>
            <a:schemeClr val="tx1">
              <a:alpha val="48000"/>
            </a:schemeClr>
          </a:solidFill>
        </p:spPr>
        <p:txBody>
          <a:bodyPr/>
          <a:lstStyle/>
          <a:p>
            <a:pPr eaLnBrk="1" hangingPunct="1">
              <a:lnSpc>
                <a:spcPct val="65000"/>
              </a:lnSpc>
              <a:spcBef>
                <a:spcPct val="45000"/>
              </a:spcBef>
              <a:buFontTx/>
              <a:buNone/>
            </a:pPr>
            <a:endParaRPr lang="en-US" sz="1600" b="1" dirty="0">
              <a:solidFill>
                <a:schemeClr val="bg1"/>
              </a:solidFill>
            </a:endParaRPr>
          </a:p>
          <a:p>
            <a:pPr eaLnBrk="1" hangingPunct="1">
              <a:lnSpc>
                <a:spcPct val="65000"/>
              </a:lnSpc>
              <a:spcBef>
                <a:spcPct val="45000"/>
              </a:spcBef>
              <a:buFontTx/>
              <a:buNone/>
            </a:pPr>
            <a:r>
              <a:rPr lang="en-US" sz="1600" b="1" dirty="0">
                <a:solidFill>
                  <a:schemeClr val="bg1"/>
                </a:solidFill>
              </a:rPr>
              <a:t>JANGAN LUPA :</a:t>
            </a:r>
          </a:p>
          <a:p>
            <a:pPr eaLnBrk="1" hangingPunct="1">
              <a:lnSpc>
                <a:spcPct val="65000"/>
              </a:lnSpc>
              <a:spcBef>
                <a:spcPct val="45000"/>
              </a:spcBef>
              <a:buFontTx/>
              <a:buNone/>
            </a:pPr>
            <a:endParaRPr lang="en-US" sz="1600" b="1" dirty="0">
              <a:solidFill>
                <a:schemeClr val="bg1"/>
              </a:solidFill>
            </a:endParaRPr>
          </a:p>
          <a:p>
            <a:pPr eaLnBrk="1" hangingPunct="1">
              <a:lnSpc>
                <a:spcPct val="65000"/>
              </a:lnSpc>
              <a:spcBef>
                <a:spcPct val="85000"/>
              </a:spcBef>
            </a:pPr>
            <a:r>
              <a:rPr lang="en-US" sz="1600" b="1" dirty="0">
                <a:solidFill>
                  <a:schemeClr val="bg1"/>
                </a:solidFill>
              </a:rPr>
              <a:t>ISI SURVEY KEPUASAN PELANGGAN</a:t>
            </a:r>
          </a:p>
          <a:p>
            <a:pPr eaLnBrk="1" hangingPunct="1">
              <a:lnSpc>
                <a:spcPct val="65000"/>
              </a:lnSpc>
              <a:spcBef>
                <a:spcPct val="85000"/>
              </a:spcBef>
            </a:pPr>
            <a:r>
              <a:rPr lang="en-US" sz="1600" b="1" dirty="0">
                <a:solidFill>
                  <a:schemeClr val="bg1"/>
                </a:solidFill>
              </a:rPr>
              <a:t>COPY DAFTAR HADIR PESERTA UNTUK SERTIFIKAT</a:t>
            </a:r>
          </a:p>
          <a:p>
            <a:pPr eaLnBrk="1" hangingPunct="1">
              <a:lnSpc>
                <a:spcPct val="65000"/>
              </a:lnSpc>
              <a:spcBef>
                <a:spcPct val="85000"/>
              </a:spcBef>
            </a:pPr>
            <a:r>
              <a:rPr lang="en-US" sz="1600" b="1" dirty="0">
                <a:solidFill>
                  <a:schemeClr val="bg1"/>
                </a:solidFill>
              </a:rPr>
              <a:t>DAFTAR KE MAILING LIST Sentral Sistem </a:t>
            </a:r>
            <a:r>
              <a:rPr lang="en-US" sz="1600" b="1" dirty="0" err="1">
                <a:solidFill>
                  <a:schemeClr val="bg1"/>
                </a:solidFill>
              </a:rPr>
              <a:t>untuk</a:t>
            </a:r>
            <a:r>
              <a:rPr lang="en-US" sz="1600" b="1" dirty="0">
                <a:solidFill>
                  <a:schemeClr val="bg1"/>
                </a:solidFill>
              </a:rPr>
              <a:t> </a:t>
            </a:r>
            <a:r>
              <a:rPr lang="en-US" sz="1600" b="1" dirty="0" err="1">
                <a:solidFill>
                  <a:schemeClr val="bg1"/>
                </a:solidFill>
              </a:rPr>
              <a:t>berdiskusi</a:t>
            </a:r>
            <a:r>
              <a:rPr lang="en-US" sz="1600" b="1" dirty="0">
                <a:solidFill>
                  <a:schemeClr val="bg1"/>
                </a:solidFill>
              </a:rPr>
              <a:t> </a:t>
            </a:r>
            <a:r>
              <a:rPr lang="en-US" sz="1600" b="1" dirty="0" err="1">
                <a:solidFill>
                  <a:schemeClr val="bg1"/>
                </a:solidFill>
              </a:rPr>
              <a:t>dengan</a:t>
            </a:r>
            <a:r>
              <a:rPr lang="en-US" sz="1600" b="1" dirty="0">
                <a:solidFill>
                  <a:schemeClr val="bg1"/>
                </a:solidFill>
              </a:rPr>
              <a:t> </a:t>
            </a:r>
            <a:r>
              <a:rPr lang="en-US" sz="1600" b="1" dirty="0" err="1">
                <a:solidFill>
                  <a:schemeClr val="bg1"/>
                </a:solidFill>
              </a:rPr>
              <a:t>para</a:t>
            </a:r>
            <a:endParaRPr lang="en-US" sz="1600" b="1" dirty="0">
              <a:solidFill>
                <a:schemeClr val="bg1"/>
              </a:solidFill>
            </a:endParaRPr>
          </a:p>
          <a:p>
            <a:pPr eaLnBrk="1" hangingPunct="1">
              <a:lnSpc>
                <a:spcPct val="65000"/>
              </a:lnSpc>
              <a:spcBef>
                <a:spcPct val="85000"/>
              </a:spcBef>
              <a:buFontTx/>
              <a:buNone/>
            </a:pPr>
            <a:r>
              <a:rPr lang="en-US" sz="1600" b="1" dirty="0">
                <a:solidFill>
                  <a:schemeClr val="bg1"/>
                </a:solidFill>
              </a:rPr>
              <a:t>	</a:t>
            </a:r>
            <a:r>
              <a:rPr lang="en-US" sz="1600" b="1" dirty="0" err="1">
                <a:solidFill>
                  <a:schemeClr val="bg1"/>
                </a:solidFill>
              </a:rPr>
              <a:t>profesional</a:t>
            </a:r>
            <a:r>
              <a:rPr lang="en-US" sz="1600" b="1" dirty="0">
                <a:solidFill>
                  <a:schemeClr val="bg1"/>
                </a:solidFill>
              </a:rPr>
              <a:t>, </a:t>
            </a:r>
            <a:r>
              <a:rPr lang="en-US" sz="1600" b="1" dirty="0" err="1">
                <a:solidFill>
                  <a:schemeClr val="bg1"/>
                </a:solidFill>
              </a:rPr>
              <a:t>konsultan</a:t>
            </a:r>
            <a:r>
              <a:rPr lang="en-US" sz="1600" b="1" dirty="0">
                <a:solidFill>
                  <a:schemeClr val="bg1"/>
                </a:solidFill>
              </a:rPr>
              <a:t> </a:t>
            </a:r>
            <a:r>
              <a:rPr lang="en-US" sz="1600" b="1" dirty="0" err="1">
                <a:solidFill>
                  <a:schemeClr val="bg1"/>
                </a:solidFill>
              </a:rPr>
              <a:t>dan</a:t>
            </a:r>
            <a:r>
              <a:rPr lang="en-US" sz="1600" b="1" dirty="0">
                <a:solidFill>
                  <a:schemeClr val="bg1"/>
                </a:solidFill>
              </a:rPr>
              <a:t> </a:t>
            </a:r>
            <a:r>
              <a:rPr lang="en-US" sz="1600" b="1" dirty="0" err="1">
                <a:solidFill>
                  <a:schemeClr val="bg1"/>
                </a:solidFill>
              </a:rPr>
              <a:t>berbagai</a:t>
            </a:r>
            <a:r>
              <a:rPr lang="en-US" sz="1600" b="1" dirty="0">
                <a:solidFill>
                  <a:schemeClr val="bg1"/>
                </a:solidFill>
              </a:rPr>
              <a:t> </a:t>
            </a:r>
            <a:r>
              <a:rPr lang="en-US" sz="1600" b="1" dirty="0" err="1">
                <a:solidFill>
                  <a:schemeClr val="bg1"/>
                </a:solidFill>
              </a:rPr>
              <a:t>pihak</a:t>
            </a:r>
            <a:r>
              <a:rPr lang="en-US" sz="1600" b="1" dirty="0">
                <a:solidFill>
                  <a:schemeClr val="bg1"/>
                </a:solidFill>
              </a:rPr>
              <a:t> </a:t>
            </a:r>
            <a:r>
              <a:rPr lang="en-US" sz="1600" b="1" dirty="0" err="1">
                <a:solidFill>
                  <a:schemeClr val="bg1"/>
                </a:solidFill>
              </a:rPr>
              <a:t>terkait</a:t>
            </a:r>
            <a:r>
              <a:rPr lang="en-US" sz="1600" b="1" dirty="0">
                <a:solidFill>
                  <a:schemeClr val="bg1"/>
                </a:solidFill>
              </a:rPr>
              <a:t> </a:t>
            </a:r>
          </a:p>
          <a:p>
            <a:pPr lvl="1" eaLnBrk="1" hangingPunct="1">
              <a:lnSpc>
                <a:spcPct val="65000"/>
              </a:lnSpc>
              <a:spcBef>
                <a:spcPct val="85000"/>
              </a:spcBef>
            </a:pPr>
            <a:r>
              <a:rPr lang="en-US" sz="1600" b="1" dirty="0">
                <a:solidFill>
                  <a:srgbClr val="FFFF00"/>
                </a:solidFill>
              </a:rPr>
              <a:t>hse-community@sentralsistem.com </a:t>
            </a:r>
          </a:p>
          <a:p>
            <a:pPr lvl="1" eaLnBrk="1" hangingPunct="1">
              <a:lnSpc>
                <a:spcPct val="65000"/>
              </a:lnSpc>
              <a:spcBef>
                <a:spcPct val="85000"/>
              </a:spcBef>
            </a:pPr>
            <a:r>
              <a:rPr lang="en-US" sz="1600" b="1" dirty="0">
                <a:solidFill>
                  <a:srgbClr val="FFFF00"/>
                </a:solidFill>
              </a:rPr>
              <a:t>quality-technique@sentralsistem.com </a:t>
            </a:r>
          </a:p>
          <a:p>
            <a:pPr lvl="1" eaLnBrk="1" hangingPunct="1">
              <a:lnSpc>
                <a:spcPct val="65000"/>
              </a:lnSpc>
              <a:spcBef>
                <a:spcPct val="85000"/>
              </a:spcBef>
            </a:pPr>
            <a:r>
              <a:rPr lang="en-US" sz="1600" b="1" dirty="0" err="1">
                <a:solidFill>
                  <a:srgbClr val="FFFF00"/>
                </a:solidFill>
              </a:rPr>
              <a:t>business-improvement@sentra</a:t>
            </a:r>
            <a:r>
              <a:rPr lang="id-ID" sz="1600" b="1" dirty="0">
                <a:solidFill>
                  <a:srgbClr val="FFFF00"/>
                </a:solidFill>
              </a:rPr>
              <a:t>l</a:t>
            </a:r>
            <a:r>
              <a:rPr lang="en-US" sz="1600" b="1" dirty="0">
                <a:solidFill>
                  <a:srgbClr val="FFFF00"/>
                </a:solidFill>
              </a:rPr>
              <a:t>sistem.com  </a:t>
            </a:r>
            <a:endParaRPr lang="en-US" sz="800" b="1" dirty="0">
              <a:solidFill>
                <a:srgbClr val="FFFF00"/>
              </a:solidFill>
            </a:endParaRPr>
          </a:p>
          <a:p>
            <a:pPr eaLnBrk="1" hangingPunct="1">
              <a:lnSpc>
                <a:spcPct val="65000"/>
              </a:lnSpc>
              <a:spcBef>
                <a:spcPct val="85000"/>
              </a:spcBef>
            </a:pPr>
            <a:r>
              <a:rPr lang="en-US" sz="1600" b="1" dirty="0">
                <a:solidFill>
                  <a:schemeClr val="bg1"/>
                </a:solidFill>
              </a:rPr>
              <a:t>SEGERA IMPLEMENTASIKAN PELATIHAN INI DI PERUSAHAAN ANDA</a:t>
            </a:r>
          </a:p>
          <a:p>
            <a:pPr eaLnBrk="1" hangingPunct="1">
              <a:lnSpc>
                <a:spcPct val="65000"/>
              </a:lnSpc>
              <a:spcBef>
                <a:spcPct val="85000"/>
              </a:spcBef>
            </a:pPr>
            <a:r>
              <a:rPr lang="en-US" sz="1600" b="1" dirty="0">
                <a:solidFill>
                  <a:schemeClr val="bg1"/>
                </a:solidFill>
              </a:rPr>
              <a:t>KUNJUNGI WEBSITE  </a:t>
            </a:r>
            <a:r>
              <a:rPr lang="en-US" sz="1600" b="1" dirty="0">
                <a:solidFill>
                  <a:srgbClr val="FFFF00"/>
                </a:solidFill>
              </a:rPr>
              <a:t>http://www.sentralsistem.com </a:t>
            </a:r>
            <a:r>
              <a:rPr lang="en-US" sz="1600" b="1" dirty="0" err="1">
                <a:solidFill>
                  <a:schemeClr val="bg1"/>
                </a:solidFill>
              </a:rPr>
              <a:t>untuk</a:t>
            </a:r>
            <a:r>
              <a:rPr lang="en-US" sz="1600" b="1" dirty="0">
                <a:solidFill>
                  <a:schemeClr val="bg1"/>
                </a:solidFill>
              </a:rPr>
              <a:t> 	</a:t>
            </a:r>
            <a:r>
              <a:rPr lang="en-US" sz="1600" b="1" dirty="0" err="1">
                <a:solidFill>
                  <a:schemeClr val="bg1"/>
                </a:solidFill>
              </a:rPr>
              <a:t>informasi</a:t>
            </a:r>
            <a:r>
              <a:rPr lang="en-US" sz="1600" b="1" dirty="0">
                <a:solidFill>
                  <a:schemeClr val="bg1"/>
                </a:solidFill>
              </a:rPr>
              <a:t> </a:t>
            </a:r>
            <a:r>
              <a:rPr lang="en-US" sz="1600" b="1" dirty="0" err="1">
                <a:solidFill>
                  <a:schemeClr val="bg1"/>
                </a:solidFill>
              </a:rPr>
              <a:t>lainnya</a:t>
            </a:r>
            <a:endParaRPr lang="en-US" sz="1600" b="1" dirty="0">
              <a:solidFill>
                <a:schemeClr val="bg1"/>
              </a:solidFill>
            </a:endParaRPr>
          </a:p>
        </p:txBody>
      </p:sp>
      <p:sp>
        <p:nvSpPr>
          <p:cNvPr id="7" name="TextBox 6"/>
          <p:cNvSpPr txBox="1"/>
          <p:nvPr/>
        </p:nvSpPr>
        <p:spPr>
          <a:xfrm>
            <a:off x="4238620" y="433968"/>
            <a:ext cx="5429288" cy="923330"/>
          </a:xfrm>
          <a:prstGeom prst="rect">
            <a:avLst/>
          </a:prstGeom>
          <a:solidFill>
            <a:schemeClr val="tx1">
              <a:alpha val="60000"/>
            </a:schemeClr>
          </a:solidFill>
        </p:spPr>
        <p:txBody>
          <a:bodyPr wrap="square" rtlCol="0">
            <a:spAutoFit/>
          </a:bodyPr>
          <a:lstStyle/>
          <a:p>
            <a:pPr algn="ctr"/>
            <a:r>
              <a:rPr lang="en-US" sz="5400" b="1" dirty="0">
                <a:solidFill>
                  <a:srgbClr val="FFFF00"/>
                </a:solidFill>
              </a:rPr>
              <a:t>TERIMAKASIH</a:t>
            </a:r>
          </a:p>
        </p:txBody>
      </p:sp>
      <p:sp>
        <p:nvSpPr>
          <p:cNvPr id="6" name="Slide Number Placeholder 5"/>
          <p:cNvSpPr>
            <a:spLocks noGrp="1"/>
          </p:cNvSpPr>
          <p:nvPr>
            <p:ph type="sldNum" sz="quarter" idx="12"/>
          </p:nvPr>
        </p:nvSpPr>
        <p:spPr/>
        <p:txBody>
          <a:bodyPr/>
          <a:lstStyle/>
          <a:p>
            <a:pPr>
              <a:defRPr/>
            </a:pPr>
            <a:fld id="{6479658B-7F9C-4333-9499-869B8642C574}" type="slidenum">
              <a:rPr lang="en-US" smtClean="0"/>
              <a:pPr>
                <a:defRPr/>
              </a:pPr>
              <a:t>118</a:t>
            </a:fld>
            <a:endParaRPr lang="en-US"/>
          </a:p>
        </p:txBody>
      </p:sp>
      <p:sp>
        <p:nvSpPr>
          <p:cNvPr id="2" name="Footer Placeholder 1">
            <a:extLst>
              <a:ext uri="{FF2B5EF4-FFF2-40B4-BE49-F238E27FC236}">
                <a16:creationId xmlns:a16="http://schemas.microsoft.com/office/drawing/2014/main" id="{F03A4392-D79D-4F44-95E5-8D126D32E1FC}"/>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578257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descr="Image result for think in the box"/>
          <p:cNvSpPr>
            <a:spLocks noChangeAspect="1" noChangeArrowheads="1"/>
          </p:cNvSpPr>
          <p:nvPr/>
        </p:nvSpPr>
        <p:spPr bwMode="auto">
          <a:xfrm>
            <a:off x="168275" y="-144462"/>
            <a:ext cx="330200" cy="304801"/>
          </a:xfrm>
          <a:prstGeom prst="rect">
            <a:avLst/>
          </a:prstGeom>
          <a:noFill/>
          <a:ln w="9525">
            <a:noFill/>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95" name="AutoShape 4" descr="Image result for think in the box"/>
          <p:cNvSpPr>
            <a:spLocks noChangeAspect="1" noChangeArrowheads="1"/>
          </p:cNvSpPr>
          <p:nvPr/>
        </p:nvSpPr>
        <p:spPr bwMode="auto">
          <a:xfrm>
            <a:off x="168275" y="-144462"/>
            <a:ext cx="330200" cy="304801"/>
          </a:xfrm>
          <a:prstGeom prst="rect">
            <a:avLst/>
          </a:prstGeom>
          <a:noFill/>
          <a:ln w="9525">
            <a:noFill/>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96" name="Title 1"/>
          <p:cNvSpPr>
            <a:spLocks noGrp="1"/>
          </p:cNvSpPr>
          <p:nvPr>
            <p:ph type="title"/>
          </p:nvPr>
        </p:nvSpPr>
        <p:spPr>
          <a:xfrm>
            <a:off x="0" y="0"/>
            <a:ext cx="9906000" cy="1082676"/>
          </a:xfrm>
          <a:solidFill>
            <a:srgbClr val="C00000"/>
          </a:solidFill>
        </p:spPr>
        <p:txBody>
          <a:bodyPr>
            <a:normAutofit/>
          </a:bodyPr>
          <a:lstStyle/>
          <a:p>
            <a:pPr algn="ctr"/>
            <a:r>
              <a:rPr lang="en-US" sz="4000" b="1" dirty="0">
                <a:solidFill>
                  <a:schemeClr val="bg1"/>
                </a:solidFill>
              </a:rPr>
              <a:t>PERUBAHAN KONSEP SISTEM MANAJEMEN</a:t>
            </a:r>
          </a:p>
        </p:txBody>
      </p:sp>
      <p:graphicFrame>
        <p:nvGraphicFramePr>
          <p:cNvPr id="11" name="Content Placeholder 10"/>
          <p:cNvGraphicFramePr>
            <a:graphicFrameLocks noGrp="1"/>
          </p:cNvGraphicFramePr>
          <p:nvPr>
            <p:ph idx="1"/>
            <p:extLst/>
          </p:nvPr>
        </p:nvGraphicFramePr>
        <p:xfrm>
          <a:off x="495300" y="1533525"/>
          <a:ext cx="8915400" cy="1024890"/>
        </p:xfrm>
        <a:graphic>
          <a:graphicData uri="http://schemas.openxmlformats.org/drawingml/2006/table">
            <a:tbl>
              <a:tblPr firstRow="1" bandRow="1">
                <a:tableStyleId>{5940675A-B579-460E-94D1-54222C63F5DA}</a:tableStyleId>
              </a:tblPr>
              <a:tblGrid>
                <a:gridCol w="4457700">
                  <a:extLst>
                    <a:ext uri="{9D8B030D-6E8A-4147-A177-3AD203B41FA5}">
                      <a16:colId xmlns:a16="http://schemas.microsoft.com/office/drawing/2014/main" val="20000"/>
                    </a:ext>
                  </a:extLst>
                </a:gridCol>
                <a:gridCol w="4457700">
                  <a:extLst>
                    <a:ext uri="{9D8B030D-6E8A-4147-A177-3AD203B41FA5}">
                      <a16:colId xmlns:a16="http://schemas.microsoft.com/office/drawing/2014/main" val="20001"/>
                    </a:ext>
                  </a:extLst>
                </a:gridCol>
              </a:tblGrid>
              <a:tr h="372110">
                <a:tc>
                  <a:txBody>
                    <a:bodyPr/>
                    <a:lstStyle/>
                    <a:p>
                      <a:r>
                        <a:rPr lang="en-US" sz="1800" dirty="0"/>
                        <a:t>SISTEM MANAJEMEN LAMA</a:t>
                      </a:r>
                    </a:p>
                  </a:txBody>
                  <a:tcPr marL="99060" marR="99060"/>
                </a:tc>
                <a:tc>
                  <a:txBody>
                    <a:bodyPr/>
                    <a:lstStyle/>
                    <a:p>
                      <a:r>
                        <a:rPr lang="en-US" sz="1800" dirty="0"/>
                        <a:t>SISTEM MANAJEMEN BARU</a:t>
                      </a:r>
                    </a:p>
                  </a:txBody>
                  <a:tcPr marL="99060" marR="99060"/>
                </a:tc>
                <a:extLst>
                  <a:ext uri="{0D108BD9-81ED-4DB2-BD59-A6C34878D82A}">
                    <a16:rowId xmlns:a16="http://schemas.microsoft.com/office/drawing/2014/main" val="10000"/>
                  </a:ext>
                </a:extLst>
              </a:tr>
              <a:tr h="652780">
                <a:tc>
                  <a:txBody>
                    <a:bodyPr/>
                    <a:lstStyle/>
                    <a:p>
                      <a:r>
                        <a:rPr lang="en-US" sz="1800" dirty="0"/>
                        <a:t>SEDIKIT PERHATIAN DI PLAN,</a:t>
                      </a:r>
                      <a:r>
                        <a:rPr lang="en-US" sz="1800" baseline="0" dirty="0"/>
                        <a:t> FOKUS DI DO + PERBAIKAN SETELAH ADA MASALAH</a:t>
                      </a:r>
                      <a:endParaRPr lang="en-US" sz="1800" dirty="0"/>
                    </a:p>
                  </a:txBody>
                  <a:tcPr marL="99060" marR="99060"/>
                </a:tc>
                <a:tc>
                  <a:txBody>
                    <a:bodyPr/>
                    <a:lstStyle/>
                    <a:p>
                      <a:r>
                        <a:rPr lang="en-US" sz="1800" dirty="0"/>
                        <a:t>FOKUS</a:t>
                      </a:r>
                      <a:r>
                        <a:rPr lang="en-US" sz="1800" baseline="0" dirty="0"/>
                        <a:t> DI PLAN, MENCIPTAKAN THE BEST PLAN UNTUK MENGURANGI KESALAHAN </a:t>
                      </a:r>
                    </a:p>
                  </a:txBody>
                  <a:tcPr marL="99060" marR="99060"/>
                </a:tc>
                <a:extLst>
                  <a:ext uri="{0D108BD9-81ED-4DB2-BD59-A6C34878D82A}">
                    <a16:rowId xmlns:a16="http://schemas.microsoft.com/office/drawing/2014/main" val="10001"/>
                  </a:ext>
                </a:extLst>
              </a:tr>
            </a:tbl>
          </a:graphicData>
        </a:graphic>
      </p:graphicFrame>
      <p:sp>
        <p:nvSpPr>
          <p:cNvPr id="26" name="Slide Number Placeholder 2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8" name="Footer Placeholder 17">
            <a:extLst>
              <a:ext uri="{FF2B5EF4-FFF2-40B4-BE49-F238E27FC236}">
                <a16:creationId xmlns:a16="http://schemas.microsoft.com/office/drawing/2014/main" id="{B257F03A-487A-4C84-83CC-9360204C4051}"/>
              </a:ext>
            </a:extLst>
          </p:cNvPr>
          <p:cNvSpPr>
            <a:spLocks noGrp="1"/>
          </p:cNvSpPr>
          <p:nvPr>
            <p:ph type="ftr" sz="quarter" idx="3"/>
          </p:nvPr>
        </p:nvSpPr>
        <p:spPr/>
        <p:txBody>
          <a:bodyPr/>
          <a:lstStyle/>
          <a:p>
            <a:r>
              <a:rPr lang="en-US" dirty="0"/>
              <a:t>IQA IATF 16949 1/Rev 04 © Copyright Sentral Sistem, Mar 2019</a:t>
            </a:r>
          </a:p>
        </p:txBody>
      </p:sp>
      <p:sp>
        <p:nvSpPr>
          <p:cNvPr id="8209" name="TextBox 17"/>
          <p:cNvSpPr txBox="1">
            <a:spLocks noChangeArrowheads="1"/>
          </p:cNvSpPr>
          <p:nvPr/>
        </p:nvSpPr>
        <p:spPr bwMode="auto">
          <a:xfrm>
            <a:off x="5791200" y="2860674"/>
            <a:ext cx="3962400" cy="3539430"/>
          </a:xfrm>
          <a:prstGeom prst="rect">
            <a:avLst/>
          </a:prstGeom>
          <a:noFill/>
          <a:ln w="9525">
            <a:solidFill>
              <a:schemeClr val="accent1"/>
            </a:solidFill>
            <a:miter lim="800000"/>
            <a:headEnd/>
            <a:tailEnd/>
          </a:ln>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PDCA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sng"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P</a:t>
            </a:r>
            <a:r>
              <a:rPr kumimoji="0" lang="en-US" sz="3200" b="0" i="0" u="sng" strike="noStrike" kern="1200" cap="none" spc="0" normalizeH="0" baseline="0" noProof="0">
                <a:ln>
                  <a:noFill/>
                </a:ln>
                <a:solidFill>
                  <a:prstClr val="black"/>
                </a:solidFill>
                <a:effectLst/>
                <a:uLnTx/>
                <a:uFillTx/>
                <a:latin typeface="Calibri" panose="020F0502020204030204"/>
                <a:ea typeface="+mn-ea"/>
                <a:cs typeface="+mn-cs"/>
              </a:rPr>
              <a:t>CA</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(Plan-</a:t>
            </a:r>
            <a:r>
              <a:rPr kumimoji="0" lang="en-US" sz="3200" b="0" i="0" u="sng" strike="noStrike" kern="1200" cap="none" spc="0" normalizeH="0" baseline="0" noProof="0">
                <a:ln>
                  <a:noFill/>
                </a:ln>
                <a:solidFill>
                  <a:prstClr val="black"/>
                </a:solidFill>
                <a:effectLst/>
                <a:uLnTx/>
                <a:uFillTx/>
                <a:latin typeface="Calibri" panose="020F0502020204030204"/>
                <a:ea typeface="+mn-ea"/>
                <a:cs typeface="+mn-cs"/>
              </a:rPr>
              <a:t>Check Action</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-Do-Check-Action)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Down Arrow 28"/>
          <p:cNvSpPr/>
          <p:nvPr/>
        </p:nvSpPr>
        <p:spPr>
          <a:xfrm>
            <a:off x="7540625" y="3651251"/>
            <a:ext cx="4953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11" name="TextBox 8"/>
          <p:cNvSpPr txBox="1">
            <a:spLocks noChangeArrowheads="1"/>
          </p:cNvSpPr>
          <p:nvPr/>
        </p:nvSpPr>
        <p:spPr bwMode="auto">
          <a:xfrm>
            <a:off x="5867401" y="6019800"/>
            <a:ext cx="3028073" cy="338554"/>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a:ln>
                  <a:noFill/>
                </a:ln>
                <a:solidFill>
                  <a:prstClr val="black"/>
                </a:solidFill>
                <a:effectLst/>
                <a:uLnTx/>
                <a:uFillTx/>
                <a:latin typeface="Calibri" panose="020F0502020204030204"/>
                <a:ea typeface="+mn-ea"/>
                <a:cs typeface="+mn-cs"/>
              </a:rPr>
              <a:t>Sentral Sistem Consulting Concept</a:t>
            </a:r>
          </a:p>
        </p:txBody>
      </p:sp>
      <p:grpSp>
        <p:nvGrpSpPr>
          <p:cNvPr id="2" name="Group 4">
            <a:extLst>
              <a:ext uri="{FF2B5EF4-FFF2-40B4-BE49-F238E27FC236}">
                <a16:creationId xmlns:a16="http://schemas.microsoft.com/office/drawing/2014/main" id="{B80292DC-A271-4E50-AC01-6CC544CE3EE3}"/>
              </a:ext>
            </a:extLst>
          </p:cNvPr>
          <p:cNvGrpSpPr>
            <a:grpSpLocks noChangeAspect="1"/>
          </p:cNvGrpSpPr>
          <p:nvPr/>
        </p:nvGrpSpPr>
        <p:grpSpPr bwMode="auto">
          <a:xfrm>
            <a:off x="117475" y="3059113"/>
            <a:ext cx="5614988" cy="3270250"/>
            <a:chOff x="74" y="1927"/>
            <a:chExt cx="3537" cy="2060"/>
          </a:xfrm>
        </p:grpSpPr>
        <p:sp>
          <p:nvSpPr>
            <p:cNvPr id="3" name="AutoShape 3">
              <a:extLst>
                <a:ext uri="{FF2B5EF4-FFF2-40B4-BE49-F238E27FC236}">
                  <a16:creationId xmlns:a16="http://schemas.microsoft.com/office/drawing/2014/main" id="{FCC3A44E-50FC-46D4-A5AD-ACD242DCF199}"/>
                </a:ext>
              </a:extLst>
            </p:cNvPr>
            <p:cNvSpPr>
              <a:spLocks noChangeAspect="1" noChangeArrowheads="1" noTextEdit="1"/>
            </p:cNvSpPr>
            <p:nvPr/>
          </p:nvSpPr>
          <p:spPr bwMode="auto">
            <a:xfrm>
              <a:off x="74" y="1927"/>
              <a:ext cx="3526" cy="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5">
              <a:extLst>
                <a:ext uri="{FF2B5EF4-FFF2-40B4-BE49-F238E27FC236}">
                  <a16:creationId xmlns:a16="http://schemas.microsoft.com/office/drawing/2014/main" id="{6F0F0B46-1863-422F-93A8-AB612923C7D3}"/>
                </a:ext>
              </a:extLst>
            </p:cNvPr>
            <p:cNvSpPr>
              <a:spLocks noChangeArrowheads="1"/>
            </p:cNvSpPr>
            <p:nvPr/>
          </p:nvSpPr>
          <p:spPr bwMode="auto">
            <a:xfrm>
              <a:off x="2213" y="3767"/>
              <a:ext cx="139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Meningkatkan Sistem Pencegahan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 name="Rectangle 6">
              <a:extLst>
                <a:ext uri="{FF2B5EF4-FFF2-40B4-BE49-F238E27FC236}">
                  <a16:creationId xmlns:a16="http://schemas.microsoft.com/office/drawing/2014/main" id="{80252A47-54BE-455D-80A1-894C889BB080}"/>
                </a:ext>
              </a:extLst>
            </p:cNvPr>
            <p:cNvSpPr>
              <a:spLocks noChangeArrowheads="1"/>
            </p:cNvSpPr>
            <p:nvPr/>
          </p:nvSpPr>
          <p:spPr bwMode="auto">
            <a:xfrm>
              <a:off x="2212" y="3854"/>
              <a:ext cx="130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7">
              <a:extLst>
                <a:ext uri="{FF2B5EF4-FFF2-40B4-BE49-F238E27FC236}">
                  <a16:creationId xmlns:a16="http://schemas.microsoft.com/office/drawing/2014/main" id="{18253993-2925-4E10-A418-A62CC8CF2B55}"/>
                </a:ext>
              </a:extLst>
            </p:cNvPr>
            <p:cNvSpPr>
              <a:spLocks noChangeArrowheads="1"/>
            </p:cNvSpPr>
            <p:nvPr/>
          </p:nvSpPr>
          <p:spPr bwMode="auto">
            <a:xfrm>
              <a:off x="2379" y="3873"/>
              <a:ext cx="10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Untuk mengurangi kesalahan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8">
              <a:extLst>
                <a:ext uri="{FF2B5EF4-FFF2-40B4-BE49-F238E27FC236}">
                  <a16:creationId xmlns:a16="http://schemas.microsoft.com/office/drawing/2014/main" id="{B89B5DA4-A013-4E1C-B9DA-0413B94EB98C}"/>
                </a:ext>
              </a:extLst>
            </p:cNvPr>
            <p:cNvSpPr>
              <a:spLocks noChangeArrowheads="1"/>
            </p:cNvSpPr>
            <p:nvPr/>
          </p:nvSpPr>
          <p:spPr bwMode="auto">
            <a:xfrm>
              <a:off x="554" y="3767"/>
              <a:ext cx="29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Sistem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9">
              <a:extLst>
                <a:ext uri="{FF2B5EF4-FFF2-40B4-BE49-F238E27FC236}">
                  <a16:creationId xmlns:a16="http://schemas.microsoft.com/office/drawing/2014/main" id="{9D63F119-B071-4B7B-8E29-0A7E0EFF8ADE}"/>
                </a:ext>
              </a:extLst>
            </p:cNvPr>
            <p:cNvSpPr>
              <a:spLocks noChangeArrowheads="1"/>
            </p:cNvSpPr>
            <p:nvPr/>
          </p:nvSpPr>
          <p:spPr bwMode="auto">
            <a:xfrm>
              <a:off x="828" y="3767"/>
              <a:ext cx="5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Pencegahan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10">
              <a:extLst>
                <a:ext uri="{FF2B5EF4-FFF2-40B4-BE49-F238E27FC236}">
                  <a16:creationId xmlns:a16="http://schemas.microsoft.com/office/drawing/2014/main" id="{87C70070-22DE-4D06-B09B-611CF2205625}"/>
                </a:ext>
              </a:extLst>
            </p:cNvPr>
            <p:cNvSpPr>
              <a:spLocks noChangeArrowheads="1"/>
            </p:cNvSpPr>
            <p:nvPr/>
          </p:nvSpPr>
          <p:spPr bwMode="auto">
            <a:xfrm>
              <a:off x="1318" y="3767"/>
              <a:ext cx="2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mn-cs"/>
                </a:rPr>
                <a:t>Lemah</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1">
              <a:extLst>
                <a:ext uri="{FF2B5EF4-FFF2-40B4-BE49-F238E27FC236}">
                  <a16:creationId xmlns:a16="http://schemas.microsoft.com/office/drawing/2014/main" id="{F2C2CE4A-33B0-4E7A-B13C-6F3514F93A6E}"/>
                </a:ext>
              </a:extLst>
            </p:cNvPr>
            <p:cNvSpPr>
              <a:spLocks noChangeArrowheads="1"/>
            </p:cNvSpPr>
            <p:nvPr/>
          </p:nvSpPr>
          <p:spPr bwMode="auto">
            <a:xfrm>
              <a:off x="553" y="3854"/>
              <a:ext cx="101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2">
              <a:extLst>
                <a:ext uri="{FF2B5EF4-FFF2-40B4-BE49-F238E27FC236}">
                  <a16:creationId xmlns:a16="http://schemas.microsoft.com/office/drawing/2014/main" id="{C8E97077-D6D5-4590-B9FB-16CBD9B6A1BA}"/>
                </a:ext>
              </a:extLst>
            </p:cNvPr>
            <p:cNvSpPr>
              <a:spLocks noChangeArrowheads="1"/>
            </p:cNvSpPr>
            <p:nvPr/>
          </p:nvSpPr>
          <p:spPr bwMode="auto">
            <a:xfrm>
              <a:off x="687" y="3873"/>
              <a:ext cx="20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Biaya</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3">
              <a:extLst>
                <a:ext uri="{FF2B5EF4-FFF2-40B4-BE49-F238E27FC236}">
                  <a16:creationId xmlns:a16="http://schemas.microsoft.com/office/drawing/2014/main" id="{1AEFC42F-6FE3-4925-84B9-61D4A3FDAE31}"/>
                </a:ext>
              </a:extLst>
            </p:cNvPr>
            <p:cNvSpPr>
              <a:spLocks noChangeArrowheads="1"/>
            </p:cNvSpPr>
            <p:nvPr/>
          </p:nvSpPr>
          <p:spPr bwMode="auto">
            <a:xfrm>
              <a:off x="892" y="3873"/>
              <a:ext cx="36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kesalahan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4">
              <a:extLst>
                <a:ext uri="{FF2B5EF4-FFF2-40B4-BE49-F238E27FC236}">
                  <a16:creationId xmlns:a16="http://schemas.microsoft.com/office/drawing/2014/main" id="{9053E7B5-2120-47B9-994C-FF1B53CE5475}"/>
                </a:ext>
              </a:extLst>
            </p:cNvPr>
            <p:cNvSpPr>
              <a:spLocks noChangeArrowheads="1"/>
            </p:cNvSpPr>
            <p:nvPr/>
          </p:nvSpPr>
          <p:spPr bwMode="auto">
            <a:xfrm>
              <a:off x="1255" y="3873"/>
              <a:ext cx="19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tinggi</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2063" name="Picture 15">
              <a:extLst>
                <a:ext uri="{FF2B5EF4-FFF2-40B4-BE49-F238E27FC236}">
                  <a16:creationId xmlns:a16="http://schemas.microsoft.com/office/drawing/2014/main" id="{1C818AC4-C748-43DF-8E9B-64C7169FC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930"/>
              <a:ext cx="3487" cy="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6">
              <a:extLst>
                <a:ext uri="{FF2B5EF4-FFF2-40B4-BE49-F238E27FC236}">
                  <a16:creationId xmlns:a16="http://schemas.microsoft.com/office/drawing/2014/main" id="{0250D746-3923-43C5-AF41-3D837ADF0728}"/>
                </a:ext>
              </a:extLst>
            </p:cNvPr>
            <p:cNvSpPr>
              <a:spLocks noChangeArrowheads="1"/>
            </p:cNvSpPr>
            <p:nvPr/>
          </p:nvSpPr>
          <p:spPr bwMode="auto">
            <a:xfrm>
              <a:off x="106" y="2008"/>
              <a:ext cx="540" cy="3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7">
              <a:extLst>
                <a:ext uri="{FF2B5EF4-FFF2-40B4-BE49-F238E27FC236}">
                  <a16:creationId xmlns:a16="http://schemas.microsoft.com/office/drawing/2014/main" id="{509928BB-E632-4A3A-B37F-B5DCAFEE9291}"/>
                </a:ext>
              </a:extLst>
            </p:cNvPr>
            <p:cNvSpPr>
              <a:spLocks noChangeArrowheads="1"/>
            </p:cNvSpPr>
            <p:nvPr/>
          </p:nvSpPr>
          <p:spPr bwMode="auto">
            <a:xfrm>
              <a:off x="148" y="2028"/>
              <a:ext cx="3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TOTAL</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 name="Rectangle 18">
              <a:extLst>
                <a:ext uri="{FF2B5EF4-FFF2-40B4-BE49-F238E27FC236}">
                  <a16:creationId xmlns:a16="http://schemas.microsoft.com/office/drawing/2014/main" id="{1AC6893B-19B2-4810-9BB8-19E867FAC21C}"/>
                </a:ext>
              </a:extLst>
            </p:cNvPr>
            <p:cNvSpPr>
              <a:spLocks noChangeArrowheads="1"/>
            </p:cNvSpPr>
            <p:nvPr/>
          </p:nvSpPr>
          <p:spPr bwMode="auto">
            <a:xfrm>
              <a:off x="173" y="2184"/>
              <a:ext cx="36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95"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BIAYA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1567846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Image result for think in the box"/>
          <p:cNvSpPr>
            <a:spLocks noChangeAspect="1" noChangeArrowheads="1"/>
          </p:cNvSpPr>
          <p:nvPr/>
        </p:nvSpPr>
        <p:spPr bwMode="auto">
          <a:xfrm>
            <a:off x="168275" y="-144462"/>
            <a:ext cx="330200" cy="304801"/>
          </a:xfrm>
          <a:prstGeom prst="rect">
            <a:avLst/>
          </a:prstGeom>
          <a:noFill/>
          <a:ln w="9525">
            <a:noFill/>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7" name="AutoShape 4" descr="Image result for think in the box"/>
          <p:cNvSpPr>
            <a:spLocks noChangeAspect="1" noChangeArrowheads="1"/>
          </p:cNvSpPr>
          <p:nvPr/>
        </p:nvSpPr>
        <p:spPr bwMode="auto">
          <a:xfrm>
            <a:off x="168275" y="-144462"/>
            <a:ext cx="330200" cy="304801"/>
          </a:xfrm>
          <a:prstGeom prst="rect">
            <a:avLst/>
          </a:prstGeom>
          <a:noFill/>
          <a:ln w="9525">
            <a:noFill/>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8" name="Title 1"/>
          <p:cNvSpPr>
            <a:spLocks noGrp="1"/>
          </p:cNvSpPr>
          <p:nvPr>
            <p:ph type="title"/>
          </p:nvPr>
        </p:nvSpPr>
        <p:spPr>
          <a:xfrm>
            <a:off x="0" y="-285749"/>
            <a:ext cx="9906000" cy="1391330"/>
          </a:xfrm>
          <a:solidFill>
            <a:srgbClr val="C00000"/>
          </a:solidFill>
        </p:spPr>
        <p:txBody>
          <a:bodyPr>
            <a:normAutofit/>
          </a:bodyPr>
          <a:lstStyle/>
          <a:p>
            <a:pPr algn="ctr"/>
            <a:r>
              <a:rPr lang="en-US" sz="4000" b="1" dirty="0">
                <a:solidFill>
                  <a:schemeClr val="bg1"/>
                </a:solidFill>
              </a:rPr>
              <a:t> PERUBAHAN KONSEP SISTEM MANAJEMEN</a:t>
            </a:r>
          </a:p>
        </p:txBody>
      </p:sp>
      <p:graphicFrame>
        <p:nvGraphicFramePr>
          <p:cNvPr id="11" name="Content Placeholder 10"/>
          <p:cNvGraphicFramePr>
            <a:graphicFrameLocks noGrp="1"/>
          </p:cNvGraphicFramePr>
          <p:nvPr>
            <p:ph idx="1"/>
            <p:extLst/>
          </p:nvPr>
        </p:nvGraphicFramePr>
        <p:xfrm>
          <a:off x="495300" y="1600201"/>
          <a:ext cx="8915400" cy="1024890"/>
        </p:xfrm>
        <a:graphic>
          <a:graphicData uri="http://schemas.openxmlformats.org/drawingml/2006/table">
            <a:tbl>
              <a:tblPr firstRow="1" bandRow="1">
                <a:tableStyleId>{5940675A-B579-460E-94D1-54222C63F5DA}</a:tableStyleId>
              </a:tblPr>
              <a:tblGrid>
                <a:gridCol w="4457700">
                  <a:extLst>
                    <a:ext uri="{9D8B030D-6E8A-4147-A177-3AD203B41FA5}">
                      <a16:colId xmlns:a16="http://schemas.microsoft.com/office/drawing/2014/main" val="20000"/>
                    </a:ext>
                  </a:extLst>
                </a:gridCol>
                <a:gridCol w="4457700">
                  <a:extLst>
                    <a:ext uri="{9D8B030D-6E8A-4147-A177-3AD203B41FA5}">
                      <a16:colId xmlns:a16="http://schemas.microsoft.com/office/drawing/2014/main" val="20001"/>
                    </a:ext>
                  </a:extLst>
                </a:gridCol>
              </a:tblGrid>
              <a:tr h="372110">
                <a:tc>
                  <a:txBody>
                    <a:bodyPr/>
                    <a:lstStyle/>
                    <a:p>
                      <a:r>
                        <a:rPr lang="en-US" sz="1800" dirty="0"/>
                        <a:t>SISTEM MANAJEMEN LAMA</a:t>
                      </a:r>
                    </a:p>
                  </a:txBody>
                  <a:tcPr marL="99060" marR="99060"/>
                </a:tc>
                <a:tc>
                  <a:txBody>
                    <a:bodyPr/>
                    <a:lstStyle/>
                    <a:p>
                      <a:r>
                        <a:rPr lang="en-US" sz="1800" dirty="0"/>
                        <a:t>SISTEM MANAJEMEN BARU</a:t>
                      </a:r>
                    </a:p>
                  </a:txBody>
                  <a:tcPr marL="99060" marR="99060"/>
                </a:tc>
                <a:extLst>
                  <a:ext uri="{0D108BD9-81ED-4DB2-BD59-A6C34878D82A}">
                    <a16:rowId xmlns:a16="http://schemas.microsoft.com/office/drawing/2014/main" val="10000"/>
                  </a:ext>
                </a:extLst>
              </a:tr>
              <a:tr h="652780">
                <a:tc>
                  <a:txBody>
                    <a:bodyPr/>
                    <a:lstStyle/>
                    <a:p>
                      <a:r>
                        <a:rPr lang="en-US" sz="1800" dirty="0"/>
                        <a:t>KONTROL</a:t>
                      </a:r>
                      <a:r>
                        <a:rPr lang="en-US" sz="1800" baseline="0" dirty="0"/>
                        <a:t> PADA OUTPUT </a:t>
                      </a:r>
                      <a:r>
                        <a:rPr lang="en-US" sz="1800" baseline="0" dirty="0">
                          <a:sym typeface="Wingdings" pitchFamily="2" charset="2"/>
                        </a:rPr>
                        <a:t> TERLAMBAT</a:t>
                      </a:r>
                    </a:p>
                    <a:p>
                      <a:r>
                        <a:rPr lang="en-US" sz="1800" baseline="0" dirty="0">
                          <a:sym typeface="Wingdings" pitchFamily="2" charset="2"/>
                        </a:rPr>
                        <a:t>MASALAH SUDAH TERJADI</a:t>
                      </a:r>
                      <a:endParaRPr lang="en-US" sz="1800" dirty="0"/>
                    </a:p>
                  </a:txBody>
                  <a:tcPr marL="99060" marR="99060"/>
                </a:tc>
                <a:tc>
                  <a:txBody>
                    <a:bodyPr/>
                    <a:lstStyle/>
                    <a:p>
                      <a:r>
                        <a:rPr lang="en-US" sz="1800" dirty="0"/>
                        <a:t>KONTROL PADA INPUT DAN PROSES </a:t>
                      </a:r>
                      <a:r>
                        <a:rPr lang="en-US" sz="1800" dirty="0">
                          <a:sym typeface="Wingdings" pitchFamily="2" charset="2"/>
                        </a:rPr>
                        <a:t> </a:t>
                      </a:r>
                      <a:r>
                        <a:rPr lang="en-US" sz="1800" dirty="0"/>
                        <a:t>PENCEGAHAN </a:t>
                      </a:r>
                    </a:p>
                  </a:txBody>
                  <a:tcPr marL="99060" marR="99060"/>
                </a:tc>
                <a:extLst>
                  <a:ext uri="{0D108BD9-81ED-4DB2-BD59-A6C34878D82A}">
                    <a16:rowId xmlns:a16="http://schemas.microsoft.com/office/drawing/2014/main" val="10001"/>
                  </a:ext>
                </a:extLst>
              </a:tr>
            </a:tbl>
          </a:graphicData>
        </a:graphic>
      </p:graphicFrame>
      <p:sp>
        <p:nvSpPr>
          <p:cNvPr id="16" name="Slide Number Placeholder 1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1F2AE52-75C1-44D1-9756-DED222D3915F}"/>
              </a:ext>
            </a:extLst>
          </p:cNvPr>
          <p:cNvSpPr>
            <a:spLocks noGrp="1"/>
          </p:cNvSpPr>
          <p:nvPr>
            <p:ph type="ftr" sz="quarter" idx="3"/>
          </p:nvPr>
        </p:nvSpPr>
        <p:spPr/>
        <p:txBody>
          <a:bodyPr/>
          <a:lstStyle/>
          <a:p>
            <a:r>
              <a:rPr lang="en-US"/>
              <a:t>IQA IATF 16949 1/Rev 04 © Copyright Sentral Sistem, Mar 2019</a:t>
            </a:r>
          </a:p>
        </p:txBody>
      </p:sp>
      <p:pic>
        <p:nvPicPr>
          <p:cNvPr id="6160" name="Picture 2" descr="Image result for busway jakarta"/>
          <p:cNvPicPr>
            <a:picLocks noChangeAspect="1" noChangeArrowheads="1"/>
          </p:cNvPicPr>
          <p:nvPr/>
        </p:nvPicPr>
        <p:blipFill>
          <a:blip r:embed="rId3"/>
          <a:srcRect/>
          <a:stretch>
            <a:fillRect/>
          </a:stretch>
        </p:blipFill>
        <p:spPr bwMode="auto">
          <a:xfrm>
            <a:off x="685800" y="2955926"/>
            <a:ext cx="3886201" cy="1793875"/>
          </a:xfrm>
          <a:prstGeom prst="rect">
            <a:avLst/>
          </a:prstGeom>
          <a:noFill/>
          <a:ln w="9525">
            <a:noFill/>
            <a:miter lim="800000"/>
            <a:headEnd/>
            <a:tailEnd/>
          </a:ln>
        </p:spPr>
      </p:pic>
      <p:sp>
        <p:nvSpPr>
          <p:cNvPr id="6161" name="TextBox 13"/>
          <p:cNvSpPr txBox="1">
            <a:spLocks noChangeArrowheads="1"/>
          </p:cNvSpPr>
          <p:nvPr/>
        </p:nvSpPr>
        <p:spPr bwMode="auto">
          <a:xfrm>
            <a:off x="584201" y="4800601"/>
            <a:ext cx="4140200" cy="1323439"/>
          </a:xfrm>
          <a:prstGeom prst="rect">
            <a:avLst/>
          </a:prstGeom>
          <a:noFill/>
          <a:ln w="9525">
            <a:noFill/>
            <a:miter lim="800000"/>
            <a:headEnd/>
            <a:tailEnd/>
          </a:ln>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Deteksi Pelanggaran </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rPr>
              <a:t>Masalah Sudah terjadi.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sym typeface="Wingdings" pitchFamily="2" charset="2"/>
              </a:rPr>
              <a:t>Bagaimana  solusi pencegahan untuk masalah ini ? </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5"/>
          <p:cNvGrpSpPr>
            <a:grpSpLocks/>
          </p:cNvGrpSpPr>
          <p:nvPr/>
        </p:nvGrpSpPr>
        <p:grpSpPr bwMode="auto">
          <a:xfrm>
            <a:off x="5086351" y="2743201"/>
            <a:ext cx="4286250" cy="3733800"/>
            <a:chOff x="5085828" y="2743200"/>
            <a:chExt cx="4286772" cy="3733800"/>
          </a:xfrm>
        </p:grpSpPr>
        <p:pic>
          <p:nvPicPr>
            <p:cNvPr id="6164" name="Picture 4" descr="Image result for busway jakarta"/>
            <p:cNvPicPr>
              <a:picLocks noChangeAspect="1" noChangeArrowheads="1"/>
            </p:cNvPicPr>
            <p:nvPr/>
          </p:nvPicPr>
          <p:blipFill>
            <a:blip r:embed="rId4"/>
            <a:srcRect/>
            <a:stretch>
              <a:fillRect/>
            </a:stretch>
          </p:blipFill>
          <p:spPr bwMode="auto">
            <a:xfrm>
              <a:off x="5365750" y="4114800"/>
              <a:ext cx="3702050" cy="1867580"/>
            </a:xfrm>
            <a:prstGeom prst="rect">
              <a:avLst/>
            </a:prstGeom>
            <a:noFill/>
            <a:ln w="9525">
              <a:noFill/>
              <a:miter lim="800000"/>
              <a:headEnd/>
              <a:tailEnd/>
            </a:ln>
          </p:spPr>
        </p:pic>
        <p:sp>
          <p:nvSpPr>
            <p:cNvPr id="6165" name="TextBox 14"/>
            <p:cNvSpPr txBox="1">
              <a:spLocks noChangeArrowheads="1"/>
            </p:cNvSpPr>
            <p:nvPr/>
          </p:nvSpPr>
          <p:spPr bwMode="auto">
            <a:xfrm>
              <a:off x="5660763" y="5982380"/>
              <a:ext cx="3136900" cy="400110"/>
            </a:xfrm>
            <a:prstGeom prst="rect">
              <a:avLst/>
            </a:prstGeom>
            <a:solidFill>
              <a:schemeClr val="bg1"/>
            </a:solidFill>
            <a:ln w="9525">
              <a:noFill/>
              <a:miter lim="800000"/>
              <a:headEnd/>
              <a:tailEnd/>
            </a:ln>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Penjagaan di Input  </a:t>
              </a:r>
            </a:p>
          </p:txBody>
        </p:sp>
        <p:sp>
          <p:nvSpPr>
            <p:cNvPr id="6166" name="TextBox 17"/>
            <p:cNvSpPr txBox="1">
              <a:spLocks noChangeArrowheads="1"/>
            </p:cNvSpPr>
            <p:nvPr/>
          </p:nvSpPr>
          <p:spPr bwMode="auto">
            <a:xfrm>
              <a:off x="5562600" y="2819399"/>
              <a:ext cx="3054350" cy="1015663"/>
            </a:xfrm>
            <a:prstGeom prst="rect">
              <a:avLst/>
            </a:prstGeom>
            <a:noFill/>
            <a:ln w="9525">
              <a:noFill/>
              <a:miter lim="800000"/>
              <a:headEnd/>
              <a:tailEnd/>
            </a:ln>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Separator yang tinggi untuk mencegah orang masuk di tengah jalur </a:t>
              </a:r>
            </a:p>
          </p:txBody>
        </p:sp>
        <p:sp>
          <p:nvSpPr>
            <p:cNvPr id="21" name="Down Arrow 20"/>
            <p:cNvSpPr/>
            <p:nvPr/>
          </p:nvSpPr>
          <p:spPr>
            <a:xfrm>
              <a:off x="6603663" y="3962400"/>
              <a:ext cx="247680" cy="114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5085828" y="2743200"/>
              <a:ext cx="4286772"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 name="Rectangle 22"/>
          <p:cNvSpPr/>
          <p:nvPr/>
        </p:nvSpPr>
        <p:spPr>
          <a:xfrm>
            <a:off x="498476" y="2743201"/>
            <a:ext cx="4289425"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757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6800" y="4724401"/>
            <a:ext cx="457200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RISIKO &amp;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Peluang</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ORGANISASI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Yang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dapat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menghambat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mencapai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tujuan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28" name="AutoShape 4"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0" name="AutoShape 6"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2" name="AutoShape 8"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4" name="AutoShape 10"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6" name="AutoShape 12" descr="Image result for karikatur pabrik"/>
          <p:cNvSpPr>
            <a:spLocks noChangeAspect="1" noChangeArrowheads="1"/>
          </p:cNvSpPr>
          <p:nvPr/>
        </p:nvSpPr>
        <p:spPr bwMode="auto">
          <a:xfrm>
            <a:off x="155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38" name="Picture 14" descr="Air Pollution, Factory, Industry, Smoke, Chimneys"/>
          <p:cNvPicPr>
            <a:picLocks noChangeAspect="1" noChangeArrowheads="1"/>
          </p:cNvPicPr>
          <p:nvPr/>
        </p:nvPicPr>
        <p:blipFill>
          <a:blip r:embed="rId2"/>
          <a:srcRect/>
          <a:stretch>
            <a:fillRect/>
          </a:stretch>
        </p:blipFill>
        <p:spPr bwMode="auto">
          <a:xfrm>
            <a:off x="228602" y="1175949"/>
            <a:ext cx="1971260" cy="2176852"/>
          </a:xfrm>
          <a:prstGeom prst="rect">
            <a:avLst/>
          </a:prstGeom>
          <a:noFill/>
        </p:spPr>
      </p:pic>
      <p:sp>
        <p:nvSpPr>
          <p:cNvPr id="18" name="Content Placeholder 2"/>
          <p:cNvSpPr txBox="1">
            <a:spLocks/>
          </p:cNvSpPr>
          <p:nvPr/>
        </p:nvSpPr>
        <p:spPr>
          <a:xfrm>
            <a:off x="4953001" y="881268"/>
            <a:ext cx="4800600" cy="3581400"/>
          </a:xfrm>
          <a:prstGeom prst="rect">
            <a:avLst/>
          </a:prstGeom>
          <a:ln>
            <a:solidFill>
              <a:schemeClr val="tx1"/>
            </a:solidFill>
          </a:ln>
        </p:spPr>
        <p:txBody>
          <a:bodyPr/>
          <a:lstStyle/>
          <a:p>
            <a:pPr marL="185737" marR="0" lvl="0" indent="-185737" algn="ctr" defTabSz="742946" rtl="0" eaLnBrk="1" fontAlgn="auto" latinLnBrk="0" hangingPunct="1">
              <a:lnSpc>
                <a:spcPct val="90000"/>
              </a:lnSpc>
              <a:spcBef>
                <a:spcPts val="812"/>
              </a:spcBef>
              <a:spcAft>
                <a:spcPts val="0"/>
              </a:spcAft>
              <a:buClrTx/>
              <a:buSzTx/>
              <a:buFontTx/>
              <a:buNone/>
              <a:tabLst/>
              <a:defRPr/>
            </a:pPr>
            <a:r>
              <a:rPr kumimoji="0" lang="en-US" sz="2400" b="0" i="0" u="sng" strike="noStrike" kern="1200" cap="none" spc="0" normalizeH="0" baseline="0" noProof="0" dirty="0" err="1">
                <a:ln>
                  <a:noFill/>
                </a:ln>
                <a:solidFill>
                  <a:prstClr val="black"/>
                </a:solidFill>
                <a:effectLst/>
                <a:uLnTx/>
                <a:uFillTx/>
                <a:latin typeface="Arial" pitchFamily="34" charset="0"/>
                <a:ea typeface="+mn-ea"/>
                <a:cs typeface="Arial" pitchFamily="34" charset="0"/>
              </a:rPr>
              <a:t>Tujuan</a:t>
            </a:r>
            <a:r>
              <a:rPr kumimoji="0" lang="en-US" sz="2400" b="0" i="0" u="sng"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2400" b="0" i="0" u="sng" strike="noStrike" kern="1200" cap="none" spc="0" normalizeH="0" baseline="0" noProof="0" dirty="0" err="1">
                <a:ln>
                  <a:noFill/>
                </a:ln>
                <a:solidFill>
                  <a:prstClr val="black"/>
                </a:solidFill>
                <a:effectLst/>
                <a:uLnTx/>
                <a:uFillTx/>
                <a:latin typeface="Arial" pitchFamily="34" charset="0"/>
                <a:ea typeface="+mn-ea"/>
                <a:cs typeface="Arial" pitchFamily="34" charset="0"/>
              </a:rPr>
              <a:t>Organisasi</a:t>
            </a:r>
            <a:r>
              <a:rPr kumimoji="0" lang="en-US" sz="2400" b="0" i="0" u="sng"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185737" marR="0" lvl="0" indent="-185737" algn="l" defTabSz="742946" rtl="0" eaLnBrk="1" fontAlgn="auto" latinLnBrk="0" hangingPunct="1">
              <a:lnSpc>
                <a:spcPct val="90000"/>
              </a:lnSpc>
              <a:spcBef>
                <a:spcPts val="812"/>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Visi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Misi</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7" marR="0" lvl="0" indent="-185737" algn="l" defTabSz="742946" rtl="0" eaLnBrk="1" fontAlgn="auto" latinLnBrk="0" hangingPunct="1">
              <a:lnSpc>
                <a:spcPct val="90000"/>
              </a:lnSpc>
              <a:spcBef>
                <a:spcPts val="812"/>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Sasaran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jangka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panjang</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sasaran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Jangka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pendek</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7" marR="0" lvl="0" indent="-185737" algn="l" defTabSz="742946" rtl="0" eaLnBrk="1" fontAlgn="auto" latinLnBrk="0" hangingPunct="1">
              <a:lnSpc>
                <a:spcPct val="90000"/>
              </a:lnSpc>
              <a:spcBef>
                <a:spcPts val="812"/>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Tujuan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Sistem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Manajemen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Mutu</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642934" marR="0" lvl="1" indent="-185737" algn="l" defTabSz="742946" rtl="0" eaLnBrk="1" fontAlgn="auto" latinLnBrk="0" hangingPunct="1">
              <a:lnSpc>
                <a:spcPct val="90000"/>
              </a:lnSpc>
              <a:spcBef>
                <a:spcPts val="812"/>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Organisasi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secara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konsisten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mampu</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menyediakan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produk</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dan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jasa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sesuai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persyaratan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1014408" marR="0" lvl="2" indent="-185737" algn="l" defTabSz="742946" rtl="0" eaLnBrk="1" fontAlgn="auto" latinLnBrk="0" hangingPunct="1">
              <a:lnSpc>
                <a:spcPct val="90000"/>
              </a:lnSpc>
              <a:spcBef>
                <a:spcPts val="406"/>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Pelanggan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014408" marR="0" lvl="2" indent="-185737" algn="l" defTabSz="742946" rtl="0" eaLnBrk="1" fontAlgn="auto" latinLnBrk="0" hangingPunct="1">
              <a:lnSpc>
                <a:spcPct val="90000"/>
              </a:lnSpc>
              <a:spcBef>
                <a:spcPts val="406"/>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Peraturan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dan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regulasi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yang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terkait</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642934" marR="0" lvl="1" indent="-185737" algn="l" defTabSz="742946" rtl="0" eaLnBrk="1" fontAlgn="auto" latinLnBrk="0" hangingPunct="1">
              <a:lnSpc>
                <a:spcPct val="90000"/>
              </a:lnSpc>
              <a:spcBef>
                <a:spcPts val="812"/>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Meningkatkan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kepuasan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Pelanggan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p:txBody>
      </p:sp>
      <p:sp>
        <p:nvSpPr>
          <p:cNvPr id="23" name="Right Arrow 22"/>
          <p:cNvSpPr/>
          <p:nvPr/>
        </p:nvSpPr>
        <p:spPr>
          <a:xfrm>
            <a:off x="2468217" y="1288772"/>
            <a:ext cx="2276059" cy="173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228599" y="4724401"/>
            <a:ext cx="3886201" cy="1000274"/>
          </a:xfrm>
          <a:prstGeom prst="rect">
            <a:avLst/>
          </a:prstGeom>
          <a:noFill/>
        </p:spPr>
        <p:txBody>
          <a:bodyPr wrap="square" rtlCol="0">
            <a:spAutoFit/>
          </a:bodyPr>
          <a:lstStyle/>
          <a:p>
            <a:pPr marL="347661" marR="0" lvl="1" indent="-347661"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Isu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Internal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eksternal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(4.1)</a:t>
            </a:r>
          </a:p>
          <a:p>
            <a:pPr marL="347661" marR="0" lvl="1" indent="-347661"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Kebutuhan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(4.2.)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pihak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(interested parties)   </a:t>
            </a:r>
          </a:p>
        </p:txBody>
      </p:sp>
      <p:sp>
        <p:nvSpPr>
          <p:cNvPr id="17" name="Down Arrow 16"/>
          <p:cNvSpPr/>
          <p:nvPr/>
        </p:nvSpPr>
        <p:spPr>
          <a:xfrm>
            <a:off x="1219200" y="3505200"/>
            <a:ext cx="457200" cy="99060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ight Arrow 18"/>
          <p:cNvSpPr/>
          <p:nvPr/>
        </p:nvSpPr>
        <p:spPr>
          <a:xfrm>
            <a:off x="3962401" y="4876801"/>
            <a:ext cx="762000" cy="4572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228600" y="4572000"/>
            <a:ext cx="93726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lide Number Placeholder 2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1933BE-C567-46F0-8398-FCB3AD8C9B4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C9521933-C45D-46E2-9248-359F2B7BD500}"/>
              </a:ext>
            </a:extLst>
          </p:cNvPr>
          <p:cNvSpPr>
            <a:spLocks noGrp="1"/>
          </p:cNvSpPr>
          <p:nvPr>
            <p:ph type="ftr" sz="quarter" idx="4294967295"/>
          </p:nvPr>
        </p:nvSpPr>
        <p:spPr>
          <a:xfrm>
            <a:off x="0" y="6356350"/>
            <a:ext cx="3343275" cy="365125"/>
          </a:xfrm>
        </p:spPr>
        <p:txBody>
          <a:bodyPr/>
          <a:lstStyle/>
          <a:p>
            <a:r>
              <a:rPr lang="en-US"/>
              <a:t>IQA IATF 16949 1/Rev 04 © Copyright Sentral Sistem, Mar 2019</a:t>
            </a:r>
          </a:p>
        </p:txBody>
      </p:sp>
      <p:sp>
        <p:nvSpPr>
          <p:cNvPr id="20" name="Rectangle 2">
            <a:extLst>
              <a:ext uri="{FF2B5EF4-FFF2-40B4-BE49-F238E27FC236}">
                <a16:creationId xmlns:a16="http://schemas.microsoft.com/office/drawing/2014/main" id="{639C7043-C952-4499-8D34-4B6D4F3FB522}"/>
              </a:ext>
            </a:extLst>
          </p:cNvPr>
          <p:cNvSpPr txBox="1">
            <a:spLocks noChangeArrowheads="1"/>
          </p:cNvSpPr>
          <p:nvPr/>
        </p:nvSpPr>
        <p:spPr>
          <a:xfrm>
            <a:off x="306285" y="122380"/>
            <a:ext cx="5393804" cy="58285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d-ID" sz="3600" b="1" i="0" u="none" strike="noStrike" kern="1200" cap="none" spc="0" normalizeH="0" baseline="0" noProof="0" dirty="0">
                <a:ln>
                  <a:noFill/>
                </a:ln>
                <a:solidFill>
                  <a:prstClr val="black"/>
                </a:solidFill>
                <a:effectLst/>
                <a:uLnTx/>
                <a:uFillTx/>
                <a:latin typeface="Calibri Light" panose="020F0302020204030204"/>
                <a:ea typeface="+mj-ea"/>
                <a:cs typeface="+mj-cs"/>
              </a:rPr>
              <a:t>KONTEKS ORGANISASI</a:t>
            </a:r>
            <a:endParaRPr kumimoji="0" lang="en-US" sz="36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6" name="Rectangle 25">
            <a:extLst>
              <a:ext uri="{FF2B5EF4-FFF2-40B4-BE49-F238E27FC236}">
                <a16:creationId xmlns:a16="http://schemas.microsoft.com/office/drawing/2014/main" id="{5AFEFA8F-10D5-4C26-9A03-6F7315FF239E}"/>
              </a:ext>
            </a:extLst>
          </p:cNvPr>
          <p:cNvSpPr/>
          <p:nvPr/>
        </p:nvSpPr>
        <p:spPr>
          <a:xfrm>
            <a:off x="430068" y="688730"/>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1472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QHSE Management System.jpg"/>
          <p:cNvPicPr>
            <a:picLocks noGrp="1" noChangeAspect="1"/>
          </p:cNvPicPr>
          <p:nvPr>
            <p:ph idx="1"/>
          </p:nvPr>
        </p:nvPicPr>
        <p:blipFill>
          <a:blip r:embed="rId2" cstate="print"/>
          <a:stretch>
            <a:fillRect/>
          </a:stretch>
        </p:blipFill>
        <p:spPr>
          <a:xfrm>
            <a:off x="272480" y="4077072"/>
            <a:ext cx="7920881" cy="2298386"/>
          </a:xfrm>
        </p:spPr>
      </p:pic>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CC2629-E819-4529-92C3-5D924A42FEB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9EE963BE-DD8E-43BC-941D-E57B65A081AC}"/>
              </a:ext>
            </a:extLst>
          </p:cNvPr>
          <p:cNvSpPr>
            <a:spLocks noGrp="1"/>
          </p:cNvSpPr>
          <p:nvPr>
            <p:ph type="ftr" sz="quarter" idx="3"/>
          </p:nvPr>
        </p:nvSpPr>
        <p:spPr/>
        <p:txBody>
          <a:bodyPr/>
          <a:lstStyle/>
          <a:p>
            <a:r>
              <a:rPr lang="en-US"/>
              <a:t>IQA IATF 16949 1/Rev 04 © Copyright Sentral Sistem, Mar 2019</a:t>
            </a:r>
          </a:p>
        </p:txBody>
      </p:sp>
      <p:sp>
        <p:nvSpPr>
          <p:cNvPr id="6" name="TextBox 5"/>
          <p:cNvSpPr txBox="1"/>
          <p:nvPr/>
        </p:nvSpPr>
        <p:spPr>
          <a:xfrm>
            <a:off x="128464" y="379691"/>
            <a:ext cx="3456384" cy="243143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err="1">
                <a:ln>
                  <a:noFill/>
                </a:ln>
                <a:solidFill>
                  <a:prstClr val="black"/>
                </a:solidFill>
                <a:effectLst/>
                <a:uLnTx/>
                <a:uFillTx/>
                <a:latin typeface="Calibri" panose="020F0502020204030204"/>
                <a:ea typeface="+mn-ea"/>
                <a:cs typeface="+mn-cs"/>
              </a:rPr>
              <a:t>Isu</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 Internal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positif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negatif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Nilai : Standard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Perilaku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Budaya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Saling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tuding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Pengetahuan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pengetahuan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tentang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teknologi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proses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masih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lemah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Major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isu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kinerja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p:cNvSpPr txBox="1"/>
          <p:nvPr/>
        </p:nvSpPr>
        <p:spPr>
          <a:xfrm>
            <a:off x="3512840" y="31265"/>
            <a:ext cx="3888432" cy="29238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err="1">
                <a:ln>
                  <a:noFill/>
                </a:ln>
                <a:solidFill>
                  <a:prstClr val="black"/>
                </a:solidFill>
                <a:effectLst/>
                <a:uLnTx/>
                <a:uFillTx/>
                <a:latin typeface="Calibri" panose="020F0502020204030204"/>
                <a:ea typeface="+mn-ea"/>
                <a:cs typeface="+mn-cs"/>
              </a:rPr>
              <a:t>Isu</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sng" strike="noStrike" kern="1200" cap="none" spc="0" normalizeH="0" baseline="0" noProof="0" dirty="0" err="1">
                <a:ln>
                  <a:noFill/>
                </a:ln>
                <a:solidFill>
                  <a:prstClr val="black"/>
                </a:solidFill>
                <a:effectLst/>
                <a:uLnTx/>
                <a:uFillTx/>
                <a:latin typeface="Calibri" panose="020F0502020204030204"/>
                <a:ea typeface="+mn-ea"/>
                <a:cs typeface="+mn-cs"/>
              </a:rPr>
              <a:t>Eksternal</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International, national, regional, local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positif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negaitif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Legal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Peraturan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Teknologi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Teknologi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Kompetisi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Kompetitor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Pasar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Kondisi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pasar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Budaya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masyarakat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Sosial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media, marketing online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Kondisi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politik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Kondisi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lingkungan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bisnis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Down Arrow 7"/>
          <p:cNvSpPr/>
          <p:nvPr/>
        </p:nvSpPr>
        <p:spPr>
          <a:xfrm>
            <a:off x="1155700" y="2895600"/>
            <a:ext cx="64807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Down Arrow 8"/>
          <p:cNvSpPr/>
          <p:nvPr/>
        </p:nvSpPr>
        <p:spPr>
          <a:xfrm>
            <a:off x="4448945" y="2895600"/>
            <a:ext cx="72008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488504" y="3356994"/>
            <a:ext cx="6407652"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Monitor and review,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rPr>
              <a:t>Develop necessary action to  address the impact </a:t>
            </a:r>
          </a:p>
        </p:txBody>
      </p:sp>
      <p:sp>
        <p:nvSpPr>
          <p:cNvPr id="11" name="Rectangle 10"/>
          <p:cNvSpPr/>
          <p:nvPr/>
        </p:nvSpPr>
        <p:spPr>
          <a:xfrm>
            <a:off x="272480" y="3356992"/>
            <a:ext cx="9001000" cy="30243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7329264" y="1270337"/>
            <a:ext cx="194421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Tuntutan</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pihak</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sng"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3" name="Down Arrow 12"/>
          <p:cNvSpPr/>
          <p:nvPr/>
        </p:nvSpPr>
        <p:spPr>
          <a:xfrm>
            <a:off x="7473280" y="2564904"/>
            <a:ext cx="864096" cy="936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4732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CC2629-E819-4529-92C3-5D924A42FEB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0964AC06-9A82-414D-8D30-F2C08440CDBC}"/>
              </a:ext>
            </a:extLst>
          </p:cNvPr>
          <p:cNvSpPr>
            <a:spLocks noGrp="1"/>
          </p:cNvSpPr>
          <p:nvPr>
            <p:ph type="ftr" sz="quarter" idx="4294967295"/>
          </p:nvPr>
        </p:nvSpPr>
        <p:spPr>
          <a:xfrm>
            <a:off x="0" y="6356350"/>
            <a:ext cx="3343275" cy="365125"/>
          </a:xfrm>
        </p:spPr>
        <p:txBody>
          <a:bodyPr/>
          <a:lstStyle/>
          <a:p>
            <a:r>
              <a:rPr lang="en-US"/>
              <a:t>IQA IATF 16949 1/Rev 04 © Copyright Sentral Sistem, Mar 2019</a:t>
            </a:r>
          </a:p>
        </p:txBody>
      </p:sp>
      <p:grpSp>
        <p:nvGrpSpPr>
          <p:cNvPr id="3" name="Group 9"/>
          <p:cNvGrpSpPr/>
          <p:nvPr/>
        </p:nvGrpSpPr>
        <p:grpSpPr>
          <a:xfrm>
            <a:off x="488504" y="980729"/>
            <a:ext cx="9004747" cy="5553327"/>
            <a:chOff x="488504" y="980728"/>
            <a:chExt cx="9004748" cy="5553327"/>
          </a:xfrm>
        </p:grpSpPr>
        <p:pic>
          <p:nvPicPr>
            <p:cNvPr id="77826" name="Picture 2" descr="Image result for stakeholders"/>
            <p:cNvPicPr>
              <a:picLocks noChangeAspect="1" noChangeArrowheads="1"/>
            </p:cNvPicPr>
            <p:nvPr/>
          </p:nvPicPr>
          <p:blipFill>
            <a:blip r:embed="rId2" cstate="print"/>
            <a:srcRect/>
            <a:stretch>
              <a:fillRect/>
            </a:stretch>
          </p:blipFill>
          <p:spPr bwMode="auto">
            <a:xfrm>
              <a:off x="1208584" y="1268760"/>
              <a:ext cx="7272808" cy="4724320"/>
            </a:xfrm>
            <a:prstGeom prst="rect">
              <a:avLst/>
            </a:prstGeom>
            <a:noFill/>
          </p:spPr>
        </p:pic>
        <p:sp>
          <p:nvSpPr>
            <p:cNvPr id="4" name="TextBox 3"/>
            <p:cNvSpPr txBox="1"/>
            <p:nvPr/>
          </p:nvSpPr>
          <p:spPr>
            <a:xfrm>
              <a:off x="6177137" y="5373216"/>
              <a:ext cx="3168353" cy="830997"/>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Contoh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rasis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diskriminasi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kesempatan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sama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Rectangle 4"/>
            <p:cNvSpPr/>
            <p:nvPr/>
          </p:nvSpPr>
          <p:spPr>
            <a:xfrm>
              <a:off x="488504" y="5445224"/>
              <a:ext cx="3008784" cy="107721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Keterlibatan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Perusahaan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dalam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meningkatkan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taraf</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hidup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penduduk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sekitar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menyebabkan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polusi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Rectangle 5"/>
            <p:cNvSpPr/>
            <p:nvPr/>
          </p:nvSpPr>
          <p:spPr>
            <a:xfrm>
              <a:off x="704528" y="980728"/>
              <a:ext cx="4331022" cy="83099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Contoh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tuntutan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mempekerjakan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penduduk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lokal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tuntutan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mencemari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lingkungan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6921009" y="1556792"/>
              <a:ext cx="2572243" cy="58477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informasi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forecast 3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bulan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7113241" y="4005064"/>
              <a:ext cx="1994329"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Exp : Minimum profit </a:t>
              </a:r>
            </a:p>
          </p:txBody>
        </p:sp>
        <p:sp>
          <p:nvSpPr>
            <p:cNvPr id="9" name="Rectangle 8"/>
            <p:cNvSpPr/>
            <p:nvPr/>
          </p:nvSpPr>
          <p:spPr>
            <a:xfrm>
              <a:off x="3296816" y="5949280"/>
              <a:ext cx="3008784" cy="58477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Contoh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Perusahaan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investasi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alat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ukur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lebih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canggih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sp>
        <p:nvSpPr>
          <p:cNvPr id="11" name="TextBox 10"/>
          <p:cNvSpPr txBox="1"/>
          <p:nvPr/>
        </p:nvSpPr>
        <p:spPr>
          <a:xfrm>
            <a:off x="488505" y="260648"/>
            <a:ext cx="883964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Identifikasi</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Kebutuhan</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2800" b="0" i="0" u="sng" strike="noStrike" kern="1200" cap="none" spc="0" normalizeH="0" baseline="0" noProof="0" dirty="0">
                <a:ln>
                  <a:noFill/>
                </a:ln>
                <a:solidFill>
                  <a:prstClr val="black"/>
                </a:solidFill>
                <a:effectLst/>
                <a:uLnTx/>
                <a:uFillTx/>
                <a:latin typeface="Calibri" panose="020F0502020204030204"/>
                <a:ea typeface="+mn-ea"/>
                <a:cs typeface="+mn-cs"/>
              </a:rPr>
              <a:t>dan Harapan </a:t>
            </a: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Pihak</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sng"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3" name="Rectangle 12"/>
          <p:cNvSpPr/>
          <p:nvPr/>
        </p:nvSpPr>
        <p:spPr>
          <a:xfrm>
            <a:off x="4376937" y="2492896"/>
            <a:ext cx="108012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4044951" y="2743201"/>
            <a:ext cx="1850571" cy="584775"/>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Company </a:t>
            </a:r>
          </a:p>
        </p:txBody>
      </p:sp>
    </p:spTree>
    <p:extLst>
      <p:ext uri="{BB962C8B-B14F-4D97-AF65-F5344CB8AC3E}">
        <p14:creationId xmlns:p14="http://schemas.microsoft.com/office/powerpoint/2010/main" val="72778899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91B881C-D904-43E2-A4BC-D54077A98E19}"/>
              </a:ext>
            </a:extLst>
          </p:cNvPr>
          <p:cNvSpPr/>
          <p:nvPr/>
        </p:nvSpPr>
        <p:spPr>
          <a:xfrm>
            <a:off x="2185524" y="5926112"/>
            <a:ext cx="7315197" cy="459264"/>
          </a:xfrm>
          <a:prstGeom prst="rect">
            <a:avLst/>
          </a:prstGeom>
          <a:ln w="127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E4EA39C-6A78-4715-9AFF-E136CA754BE6}"/>
              </a:ext>
            </a:extLst>
          </p:cNvPr>
          <p:cNvSpPr/>
          <p:nvPr/>
        </p:nvSpPr>
        <p:spPr>
          <a:xfrm>
            <a:off x="2185524" y="5341912"/>
            <a:ext cx="7315197" cy="459264"/>
          </a:xfrm>
          <a:prstGeom prst="rect">
            <a:avLst/>
          </a:prstGeom>
          <a:ln w="127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97EAF0E9-75C3-4649-BDB1-6FDAE4AC7B2B}"/>
              </a:ext>
            </a:extLst>
          </p:cNvPr>
          <p:cNvSpPr/>
          <p:nvPr/>
        </p:nvSpPr>
        <p:spPr>
          <a:xfrm>
            <a:off x="2185524" y="2930732"/>
            <a:ext cx="7315197" cy="2303009"/>
          </a:xfrm>
          <a:prstGeom prst="rect">
            <a:avLst/>
          </a:prstGeom>
          <a:ln w="127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92AE445-802F-4512-AFF5-447CD66D0D4F}"/>
              </a:ext>
            </a:extLst>
          </p:cNvPr>
          <p:cNvSpPr/>
          <p:nvPr/>
        </p:nvSpPr>
        <p:spPr>
          <a:xfrm>
            <a:off x="2185524" y="1544611"/>
            <a:ext cx="7315197" cy="1278833"/>
          </a:xfrm>
          <a:prstGeom prst="rect">
            <a:avLst/>
          </a:prstGeom>
          <a:ln w="127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1"/>
          <p:cNvSpPr>
            <a:spLocks noGrp="1"/>
          </p:cNvSpPr>
          <p:nvPr>
            <p:ph type="title"/>
          </p:nvPr>
        </p:nvSpPr>
        <p:spPr>
          <a:xfrm>
            <a:off x="256181" y="165146"/>
            <a:ext cx="6414041" cy="447352"/>
          </a:xfrm>
        </p:spPr>
        <p:txBody>
          <a:bodyPr>
            <a:noAutofit/>
          </a:bodyPr>
          <a:lstStyle/>
          <a:p>
            <a:r>
              <a:rPr lang="en-US" sz="3200" b="1" dirty="0"/>
              <a:t>LEADERSHIP AND COMMITMENT </a:t>
            </a:r>
          </a:p>
        </p:txBody>
      </p:sp>
      <p:sp>
        <p:nvSpPr>
          <p:cNvPr id="41" name="Slide Number Placeholder 40">
            <a:extLst>
              <a:ext uri="{FF2B5EF4-FFF2-40B4-BE49-F238E27FC236}">
                <a16:creationId xmlns:a16="http://schemas.microsoft.com/office/drawing/2014/main" id="{C464C16F-BEF9-45B7-9336-6187091B0B41}"/>
              </a:ext>
            </a:extLst>
          </p:cNvPr>
          <p:cNvSpPr>
            <a:spLocks noGrp="1"/>
          </p:cNvSpPr>
          <p:nvPr>
            <p:ph type="sldNum" sz="quarter" idx="12"/>
          </p:nvPr>
        </p:nvSpPr>
        <p:spPr>
          <a:xfrm>
            <a:off x="7021513" y="6432552"/>
            <a:ext cx="222885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E21C89F-CE09-45A8-93D0-82EF97538B0C}"/>
              </a:ext>
            </a:extLst>
          </p:cNvPr>
          <p:cNvSpPr>
            <a:spLocks noGrp="1"/>
          </p:cNvSpPr>
          <p:nvPr>
            <p:ph type="ftr" sz="quarter" idx="3"/>
          </p:nvPr>
        </p:nvSpPr>
        <p:spPr/>
        <p:txBody>
          <a:bodyPr/>
          <a:lstStyle/>
          <a:p>
            <a:r>
              <a:rPr lang="en-US"/>
              <a:t>IQA IATF 16949 1/Rev 04 © Copyright Sentral Sistem, Mar 2019</a:t>
            </a:r>
          </a:p>
        </p:txBody>
      </p:sp>
      <p:grpSp>
        <p:nvGrpSpPr>
          <p:cNvPr id="2" name="Group 7"/>
          <p:cNvGrpSpPr/>
          <p:nvPr/>
        </p:nvGrpSpPr>
        <p:grpSpPr>
          <a:xfrm>
            <a:off x="318495" y="1839568"/>
            <a:ext cx="1682178" cy="708392"/>
            <a:chOff x="5313040" y="2579486"/>
            <a:chExt cx="606242" cy="420360"/>
          </a:xfrm>
        </p:grpSpPr>
        <p:sp>
          <p:nvSpPr>
            <p:cNvPr id="9" name="Pentagon 8"/>
            <p:cNvSpPr/>
            <p:nvPr/>
          </p:nvSpPr>
          <p:spPr>
            <a:xfrm>
              <a:off x="5324735" y="2579486"/>
              <a:ext cx="594547" cy="420360"/>
            </a:xfrm>
            <a:prstGeom prst="homePlate">
              <a:avLst/>
            </a:prstGeom>
            <a:solidFill>
              <a:srgbClr val="C00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Tanggung</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jawab</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penuh</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cxnSp>
          <p:nvCxnSpPr>
            <p:cNvPr id="10" name="Straight Connector 9"/>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11" name="Freeform 10"/>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 name="TextBox 16"/>
          <p:cNvSpPr txBox="1"/>
          <p:nvPr/>
        </p:nvSpPr>
        <p:spPr>
          <a:xfrm>
            <a:off x="2318320" y="1610353"/>
            <a:ext cx="6711379" cy="1169551"/>
          </a:xfrm>
          <a:prstGeom prst="rect">
            <a:avLst/>
          </a:prstGeom>
          <a:noFill/>
          <a:ln>
            <a:noFill/>
          </a:ln>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d-ID" sz="1400" b="0" i="0" u="none" strike="noStrike" kern="1200" cap="none" spc="0" normalizeH="0" baseline="0" noProof="0" dirty="0">
                <a:ln>
                  <a:noFill/>
                </a:ln>
                <a:solidFill>
                  <a:srgbClr val="002060"/>
                </a:solidFill>
                <a:effectLst/>
                <a:uLnTx/>
                <a:uFillTx/>
                <a:latin typeface="Calibri" panose="020F0502020204030204"/>
                <a:ea typeface="+mn-ea"/>
                <a:cs typeface="+mn-cs"/>
              </a:rPr>
              <a:t>Menunjukan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tanggung</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jawab</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penuh</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terhadap</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efektifitas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sistem</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manajemen</a:t>
            </a:r>
            <a:endParaRPr kumimoji="0" lang="id-ID" sz="14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d-ID" sz="1400" b="0" i="0" u="none" strike="noStrike" kern="1200" cap="none" spc="0" normalizeH="0" baseline="0" noProof="0" dirty="0">
                <a:ln>
                  <a:noFill/>
                </a:ln>
                <a:solidFill>
                  <a:srgbClr val="002060"/>
                </a:solidFill>
                <a:effectLst/>
                <a:uLnTx/>
                <a:uFillTx/>
                <a:latin typeface="Calibri" panose="020F0502020204030204"/>
                <a:ea typeface="+mn-ea"/>
                <a:cs typeface="+mn-cs"/>
              </a:rPr>
              <a:t>Tugas-tugas Top Manajemen yang harus dikerjakan dan yang bisa di delegasikan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d-ID" sz="1400" b="0" i="0" u="none" strike="noStrike" kern="1200" cap="none" spc="0" normalizeH="0" baseline="0" noProof="0" dirty="0">
                <a:ln>
                  <a:noFill/>
                </a:ln>
                <a:solidFill>
                  <a:srgbClr val="002060"/>
                </a:solidFill>
                <a:effectLst/>
                <a:uLnTx/>
                <a:uFillTx/>
                <a:latin typeface="Calibri" panose="020F0502020204030204"/>
                <a:ea typeface="+mn-ea"/>
                <a:cs typeface="+mn-cs"/>
              </a:rPr>
              <a:t>Terlibat dalam pengambilan keputusan terkait sistem manajemen dan mengevaluasi keefektifannya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Menyediakan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Sumber</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Daya</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Manusia</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Infrastruktur</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lingkungan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kerja</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grpSp>
        <p:nvGrpSpPr>
          <p:cNvPr id="3" name="Group 20"/>
          <p:cNvGrpSpPr/>
          <p:nvPr/>
        </p:nvGrpSpPr>
        <p:grpSpPr>
          <a:xfrm>
            <a:off x="350946" y="3699964"/>
            <a:ext cx="1682178" cy="708392"/>
            <a:chOff x="5313040" y="2579486"/>
            <a:chExt cx="606242" cy="420360"/>
          </a:xfrm>
        </p:grpSpPr>
        <p:sp>
          <p:nvSpPr>
            <p:cNvPr id="22" name="Pentagon 21"/>
            <p:cNvSpPr/>
            <p:nvPr/>
          </p:nvSpPr>
          <p:spPr>
            <a:xfrm>
              <a:off x="5324735" y="2579486"/>
              <a:ext cx="594547" cy="420360"/>
            </a:xfrm>
            <a:prstGeom prst="homePlate">
              <a:avLst/>
            </a:prstGeom>
            <a:solidFill>
              <a:srgbClr val="008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Memberikan</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Arahan</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cxnSp>
          <p:nvCxnSpPr>
            <p:cNvPr id="23" name="Straight Connector 2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 name="TextBox 24"/>
          <p:cNvSpPr txBox="1"/>
          <p:nvPr/>
        </p:nvSpPr>
        <p:spPr>
          <a:xfrm>
            <a:off x="2343720" y="2930732"/>
            <a:ext cx="7315200" cy="224676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2060"/>
                </a:solidFill>
                <a:effectLst/>
                <a:uLnTx/>
                <a:uFillTx/>
                <a:latin typeface="Calibri" panose="020F0502020204030204"/>
                <a:ea typeface="+mn-ea"/>
                <a:cs typeface="+mn-cs"/>
              </a:rPr>
              <a:t>Strategi</a:t>
            </a:r>
            <a:endParaRPr kumimoji="0" lang="en-US" sz="1400" b="1" i="0" u="sng" strike="noStrike" kern="1200" cap="none" spc="0" normalizeH="0" baseline="0" noProof="0" dirty="0">
              <a:ln>
                <a:noFill/>
              </a:ln>
              <a:solidFill>
                <a:srgbClr val="002060"/>
              </a:solidFill>
              <a:effectLst/>
              <a:uLnTx/>
              <a:uFillTx/>
              <a:latin typeface="Calibri" panose="020F0502020204030204"/>
              <a:ea typeface="+mn-ea"/>
              <a:cs typeface="+mn-cs"/>
            </a:endParaRPr>
          </a:p>
          <a:p>
            <a:pPr marL="233363" marR="0" lvl="0" indent="-18097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Memastikan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kebijakan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sasaran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mutu</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sejalan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dengan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strategi</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bisnis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perusahaan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p>
          <a:p>
            <a:pPr marL="233363" marR="0" lvl="0" indent="-180975" algn="l" defTabSz="4572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sng"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2060"/>
                </a:solidFill>
                <a:effectLst/>
                <a:uLnTx/>
                <a:uFillTx/>
                <a:latin typeface="Calibri" panose="020F0502020204030204"/>
                <a:ea typeface="+mn-ea"/>
                <a:cs typeface="+mn-cs"/>
              </a:rPr>
              <a:t>Pola</a:t>
            </a:r>
            <a:r>
              <a:rPr kumimoji="0" lang="en-US" sz="1400" b="1" i="0" u="sng"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1" i="0" u="sng" strike="noStrike" kern="1200" cap="none" spc="0" normalizeH="0" baseline="0" noProof="0" dirty="0" err="1">
                <a:ln>
                  <a:noFill/>
                </a:ln>
                <a:solidFill>
                  <a:srgbClr val="002060"/>
                </a:solidFill>
                <a:effectLst/>
                <a:uLnTx/>
                <a:uFillTx/>
                <a:latin typeface="Calibri" panose="020F0502020204030204"/>
                <a:ea typeface="+mn-ea"/>
                <a:cs typeface="+mn-cs"/>
              </a:rPr>
              <a:t>Pikir</a:t>
            </a:r>
            <a:endParaRPr kumimoji="0" lang="en-US" sz="1400" b="1" i="0" u="sng" strike="noStrike" kern="1200" cap="none" spc="0" normalizeH="0" baseline="0" noProof="0" dirty="0">
              <a:ln>
                <a:noFill/>
              </a:ln>
              <a:solidFill>
                <a:srgbClr val="002060"/>
              </a:solidFill>
              <a:effectLst/>
              <a:uLnTx/>
              <a:uFillTx/>
              <a:latin typeface="Calibri" panose="020F0502020204030204"/>
              <a:ea typeface="+mn-ea"/>
              <a:cs typeface="+mn-cs"/>
            </a:endParaRPr>
          </a:p>
          <a:p>
            <a:pPr marL="233363" marR="0" lvl="0" indent="-2333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Mempromosikan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pendekatan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proses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pemikiran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berdasarkan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resiko</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1" u="none" strike="noStrike" kern="1200" cap="none" spc="0" normalizeH="0" baseline="0" noProof="0" dirty="0">
                <a:ln>
                  <a:noFill/>
                </a:ln>
                <a:solidFill>
                  <a:srgbClr val="002060"/>
                </a:solidFill>
                <a:effectLst/>
                <a:uLnTx/>
                <a:uFillTx/>
                <a:latin typeface="Calibri" panose="020F0502020204030204"/>
                <a:ea typeface="+mn-ea"/>
                <a:cs typeface="+mn-cs"/>
              </a:rPr>
              <a:t>risk based thinking)</a:t>
            </a:r>
            <a:endPar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33363" marR="0" lvl="0" indent="-2333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Mengkomunikasikan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pentingnya</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sistem</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p>
          <a:p>
            <a:pPr marL="233363" marR="0" lvl="0" indent="-2333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Mempromosikan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Peningkatan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1" u="none" strike="noStrike" kern="1200" cap="none" spc="0" normalizeH="0" baseline="0" noProof="0" dirty="0">
                <a:ln>
                  <a:noFill/>
                </a:ln>
                <a:solidFill>
                  <a:srgbClr val="002060"/>
                </a:solidFill>
                <a:effectLst/>
                <a:uLnTx/>
                <a:uFillTx/>
                <a:latin typeface="Calibri" panose="020F0502020204030204"/>
                <a:ea typeface="+mn-ea"/>
                <a:cs typeface="+mn-cs"/>
              </a:rPr>
              <a:t>Improvement</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2060"/>
                </a:solidFill>
                <a:effectLst/>
                <a:uLnTx/>
                <a:uFillTx/>
                <a:latin typeface="Calibri" panose="020F0502020204030204"/>
                <a:ea typeface="+mn-ea"/>
                <a:cs typeface="+mn-cs"/>
              </a:rPr>
              <a:t>Sistem</a:t>
            </a:r>
          </a:p>
          <a:p>
            <a:pPr marL="233363" marR="0" lvl="0" indent="-2333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Mengintegrasikan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Sistem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Manajemen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mutu</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kedalam</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bisnis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proses</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perusahaan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p>
        </p:txBody>
      </p:sp>
      <p:sp>
        <p:nvSpPr>
          <p:cNvPr id="35" name="TextBox 34"/>
          <p:cNvSpPr txBox="1"/>
          <p:nvPr/>
        </p:nvSpPr>
        <p:spPr>
          <a:xfrm>
            <a:off x="2318320" y="5411541"/>
            <a:ext cx="7315200" cy="307777"/>
          </a:xfrm>
          <a:prstGeom prst="rect">
            <a:avLst/>
          </a:prstGeom>
          <a:noFill/>
          <a:ln>
            <a:solidFill>
              <a:schemeClr val="bg1"/>
            </a:solidFill>
          </a:ln>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Pemberdayaan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karyawan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untuk</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berkontribusi</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dalam</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pengembangan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dan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002060"/>
                </a:solidFill>
                <a:effectLst/>
                <a:uLnTx/>
                <a:uFillTx/>
                <a:latin typeface="Calibri" panose="020F0502020204030204"/>
                <a:ea typeface="+mn-ea"/>
                <a:cs typeface="+mn-cs"/>
              </a:rPr>
              <a:t>peningkatan</a:t>
            </a:r>
            <a:r>
              <a:rPr kumimoji="0" lang="en-US" sz="1400" b="0" i="0" u="none" strike="noStrike" kern="1200" cap="none" spc="0" normalizeH="0" baseline="0" noProof="0" dirty="0">
                <a:ln>
                  <a:noFill/>
                </a:ln>
                <a:solidFill>
                  <a:srgbClr val="002060"/>
                </a:solidFill>
                <a:effectLst/>
                <a:uLnTx/>
                <a:uFillTx/>
                <a:latin typeface="Calibri" panose="020F0502020204030204"/>
                <a:ea typeface="+mn-ea"/>
                <a:cs typeface="+mn-cs"/>
              </a:rPr>
              <a:t> Sistem </a:t>
            </a:r>
          </a:p>
        </p:txBody>
      </p:sp>
      <p:grpSp>
        <p:nvGrpSpPr>
          <p:cNvPr id="20" name="Group 36"/>
          <p:cNvGrpSpPr/>
          <p:nvPr/>
        </p:nvGrpSpPr>
        <p:grpSpPr>
          <a:xfrm>
            <a:off x="315263" y="5138395"/>
            <a:ext cx="1682178" cy="708392"/>
            <a:chOff x="5313040" y="2579486"/>
            <a:chExt cx="606242" cy="420360"/>
          </a:xfrm>
        </p:grpSpPr>
        <p:sp>
          <p:nvSpPr>
            <p:cNvPr id="38" name="Pentagon 37"/>
            <p:cNvSpPr/>
            <p:nvPr/>
          </p:nvSpPr>
          <p:spPr>
            <a:xfrm>
              <a:off x="5324735" y="2579486"/>
              <a:ext cx="594547" cy="420360"/>
            </a:xfrm>
            <a:prstGeom prst="homePlate">
              <a:avLst/>
            </a:prstGeom>
            <a:solidFill>
              <a:schemeClr val="accent6">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Pemberdayaan</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Karyawan</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9" name="Straight Connector 38"/>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0" name="Freeform 39"/>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 name="Group 40"/>
          <p:cNvGrpSpPr/>
          <p:nvPr/>
        </p:nvGrpSpPr>
        <p:grpSpPr>
          <a:xfrm>
            <a:off x="331488" y="5957504"/>
            <a:ext cx="1682178" cy="497261"/>
            <a:chOff x="5313040" y="2579486"/>
            <a:chExt cx="606242" cy="420360"/>
          </a:xfrm>
        </p:grpSpPr>
        <p:sp>
          <p:nvSpPr>
            <p:cNvPr id="42" name="Pentagon 41"/>
            <p:cNvSpPr/>
            <p:nvPr/>
          </p:nvSpPr>
          <p:spPr>
            <a:xfrm>
              <a:off x="5324735" y="2579486"/>
              <a:ext cx="594547" cy="420360"/>
            </a:xfrm>
            <a:prstGeom prst="homePlate">
              <a:avLst/>
            </a:prstGeom>
            <a:solidFill>
              <a:schemeClr val="accent1">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Evaluasi</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hasil</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cxnSp>
          <p:nvCxnSpPr>
            <p:cNvPr id="43" name="Straight Connector 4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TextBox 47"/>
          <p:cNvSpPr txBox="1"/>
          <p:nvPr/>
        </p:nvSpPr>
        <p:spPr>
          <a:xfrm>
            <a:off x="2360712" y="5928400"/>
            <a:ext cx="7315200" cy="323165"/>
          </a:xfrm>
          <a:prstGeom prst="rect">
            <a:avLst/>
          </a:prstGeom>
          <a:noFill/>
          <a:ln>
            <a:noFill/>
          </a:ln>
        </p:spPr>
        <p:txBody>
          <a:bodyPr wrap="square" rtlCol="0">
            <a:spAutoFit/>
          </a:bodyPr>
          <a:lstStyle/>
          <a:p>
            <a:pPr marL="233363" marR="0" lvl="0" indent="-233363"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Evaluasi</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efektifitas</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sistem</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terhadap</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pencapaian</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srgbClr val="002060"/>
                </a:solidFill>
                <a:effectLst/>
                <a:uLnTx/>
                <a:uFillTx/>
                <a:latin typeface="Calibri" panose="020F0502020204030204"/>
                <a:ea typeface="+mn-ea"/>
                <a:cs typeface="+mn-cs"/>
              </a:rPr>
              <a:t>Kinerja</a:t>
            </a:r>
            <a:r>
              <a:rPr kumimoji="0" lang="en-US" sz="1500" b="0" i="0" u="none" strike="noStrike" kern="1200" cap="none" spc="0" normalizeH="0" baseline="0" noProof="0" dirty="0">
                <a:ln>
                  <a:noFill/>
                </a:ln>
                <a:solidFill>
                  <a:srgbClr val="002060"/>
                </a:solidFill>
                <a:effectLst/>
                <a:uLnTx/>
                <a:uFillTx/>
                <a:latin typeface="Calibri" panose="020F0502020204030204"/>
                <a:ea typeface="+mn-ea"/>
                <a:cs typeface="+mn-cs"/>
              </a:rPr>
              <a:t> Perusahaan</a:t>
            </a:r>
          </a:p>
        </p:txBody>
      </p:sp>
      <p:cxnSp>
        <p:nvCxnSpPr>
          <p:cNvPr id="27" name="Straight Connector 26"/>
          <p:cNvCxnSpPr/>
          <p:nvPr/>
        </p:nvCxnSpPr>
        <p:spPr>
          <a:xfrm>
            <a:off x="204929" y="769690"/>
            <a:ext cx="6336704" cy="0"/>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28678" name="Picture 6" descr="http://northernmichigansports.weebly.com/uploads/2/3/8/2/23824740/5143891_or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6249" y="64875"/>
            <a:ext cx="1809001" cy="1239859"/>
          </a:xfrm>
          <a:prstGeom prst="rect">
            <a:avLst/>
          </a:prstGeom>
          <a:noFill/>
          <a:extLst>
            <a:ext uri="{909E8E84-426E-40DD-AFC4-6F175D3DCCD1}">
              <a14:hiddenFill xmlns:a14="http://schemas.microsoft.com/office/drawing/2010/main">
                <a:solidFill>
                  <a:srgbClr val="FFFFFF"/>
                </a:solidFill>
              </a14:hiddenFill>
            </a:ext>
          </a:extLst>
        </p:spPr>
      </p:pic>
      <p:sp>
        <p:nvSpPr>
          <p:cNvPr id="49" name="Title 1">
            <a:extLst>
              <a:ext uri="{FF2B5EF4-FFF2-40B4-BE49-F238E27FC236}">
                <a16:creationId xmlns:a16="http://schemas.microsoft.com/office/drawing/2014/main" id="{20EB094F-8907-4107-ACA7-FB699C35DC61}"/>
              </a:ext>
            </a:extLst>
          </p:cNvPr>
          <p:cNvSpPr txBox="1">
            <a:spLocks/>
          </p:cNvSpPr>
          <p:nvPr/>
        </p:nvSpPr>
        <p:spPr>
          <a:xfrm>
            <a:off x="262811" y="864678"/>
            <a:ext cx="7874021" cy="6462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d-ID" sz="2000" b="0" i="0" u="none" strike="noStrike" kern="1200" cap="none" spc="0" normalizeH="0" baseline="0" noProof="0" dirty="0">
                <a:ln>
                  <a:noFill/>
                </a:ln>
                <a:solidFill>
                  <a:prstClr val="black"/>
                </a:solidFill>
                <a:effectLst/>
                <a:uLnTx/>
                <a:uFillTx/>
                <a:latin typeface="Calibri Light" panose="020F0302020204030204"/>
                <a:ea typeface="+mj-ea"/>
                <a:cs typeface="+mj-cs"/>
              </a:rPr>
              <a:t>Auditor harus memastikan bahwa peran </a:t>
            </a:r>
            <a:r>
              <a:rPr kumimoji="0" lang="id-ID" sz="2000" b="1" i="0" u="sng" strike="noStrike" kern="1200" cap="none" spc="0" normalizeH="0" baseline="0" noProof="0" dirty="0">
                <a:ln>
                  <a:noFill/>
                </a:ln>
                <a:solidFill>
                  <a:prstClr val="black"/>
                </a:solidFill>
                <a:effectLst/>
                <a:uLnTx/>
                <a:uFillTx/>
                <a:latin typeface="Calibri Light" panose="020F0302020204030204"/>
                <a:ea typeface="+mj-ea"/>
                <a:cs typeface="+mj-cs"/>
              </a:rPr>
              <a:t>Komitmen</a:t>
            </a:r>
            <a:r>
              <a:rPr kumimoji="0" lang="id-ID" sz="2000" b="0" i="0" u="none" strike="noStrike" kern="1200" cap="none" spc="0" normalizeH="0" baseline="0" noProof="0" dirty="0">
                <a:ln>
                  <a:noFill/>
                </a:ln>
                <a:solidFill>
                  <a:prstClr val="black"/>
                </a:solidFill>
                <a:effectLst/>
                <a:uLnTx/>
                <a:uFillTx/>
                <a:latin typeface="Calibri Light" panose="020F0302020204030204"/>
                <a:ea typeface="+mj-ea"/>
                <a:cs typeface="+mj-cs"/>
              </a:rPr>
              <a:t> dan </a:t>
            </a:r>
            <a:r>
              <a:rPr kumimoji="0" lang="id-ID" sz="2000" b="1" i="0" u="sng" strike="noStrike" kern="1200" cap="none" spc="0" normalizeH="0" baseline="0" noProof="0" dirty="0">
                <a:ln>
                  <a:noFill/>
                </a:ln>
                <a:solidFill>
                  <a:prstClr val="black"/>
                </a:solidFill>
                <a:effectLst/>
                <a:uLnTx/>
                <a:uFillTx/>
                <a:latin typeface="Calibri Light" panose="020F0302020204030204"/>
                <a:ea typeface="+mj-ea"/>
                <a:cs typeface="+mj-cs"/>
              </a:rPr>
              <a:t>Kepemimpinan</a:t>
            </a:r>
            <a:r>
              <a:rPr kumimoji="0" lang="id-ID" sz="2000" b="0" i="0" u="none" strike="noStrike" kern="1200" cap="none" spc="0" normalizeH="0" baseline="0" noProof="0" dirty="0">
                <a:ln>
                  <a:noFill/>
                </a:ln>
                <a:solidFill>
                  <a:prstClr val="black"/>
                </a:solidFill>
                <a:effectLst/>
                <a:uLnTx/>
                <a:uFillTx/>
                <a:latin typeface="Calibri Light" panose="020F0302020204030204"/>
                <a:ea typeface="+mj-ea"/>
                <a:cs typeface="+mj-cs"/>
              </a:rPr>
              <a:t> dari Top Manajemen serta level Manajemen lainnya:</a:t>
            </a:r>
            <a:endParaRPr kumimoji="0" lang="en-US" sz="2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154887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35" grpId="0" animBg="1"/>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0"/>
            <a:ext cx="5408358" cy="1089660"/>
          </a:xfrm>
        </p:spPr>
        <p:txBody>
          <a:bodyPr>
            <a:normAutofit/>
          </a:bodyPr>
          <a:lstStyle/>
          <a:p>
            <a:r>
              <a:rPr lang="en-US" sz="4000" dirty="0" err="1"/>
              <a:t>Apakah</a:t>
            </a:r>
            <a:r>
              <a:rPr lang="en-US" sz="4000" dirty="0"/>
              <a:t> </a:t>
            </a:r>
            <a:r>
              <a:rPr lang="en-US" sz="4000" dirty="0" err="1"/>
              <a:t>risiko</a:t>
            </a:r>
            <a:r>
              <a:rPr lang="en-US" sz="4000" dirty="0"/>
              <a:t> </a:t>
            </a:r>
            <a:r>
              <a:rPr lang="en-US" sz="4000" dirty="0" err="1"/>
              <a:t>itu</a:t>
            </a:r>
            <a:r>
              <a:rPr lang="en-US" sz="4000" dirty="0"/>
              <a:t>?</a:t>
            </a:r>
          </a:p>
        </p:txBody>
      </p:sp>
      <p:sp>
        <p:nvSpPr>
          <p:cNvPr id="2" name="Content Placeholder 1"/>
          <p:cNvSpPr>
            <a:spLocks noGrp="1"/>
          </p:cNvSpPr>
          <p:nvPr>
            <p:ph idx="1"/>
          </p:nvPr>
        </p:nvSpPr>
        <p:spPr>
          <a:xfrm>
            <a:off x="1433512" y="1140760"/>
            <a:ext cx="6686550" cy="764240"/>
          </a:xfrm>
        </p:spPr>
        <p:txBody>
          <a:bodyPr>
            <a:normAutofit/>
          </a:bodyPr>
          <a:lstStyle/>
          <a:p>
            <a:pPr marL="0" indent="0">
              <a:buNone/>
            </a:pPr>
            <a:r>
              <a:rPr lang="en-US" sz="2800" dirty="0" err="1"/>
              <a:t>Konsep</a:t>
            </a:r>
            <a:r>
              <a:rPr lang="en-US" sz="2800" dirty="0"/>
              <a:t> “Problem” versus “Risk”</a:t>
            </a:r>
          </a:p>
          <a:p>
            <a:pPr marL="0" indent="0">
              <a:buNone/>
            </a:pPr>
            <a:endParaRPr lang="en-US" sz="2800" dirty="0"/>
          </a:p>
          <a:p>
            <a:pPr marL="0" indent="0">
              <a:buNone/>
            </a:pPr>
            <a:endParaRPr lang="en-US" sz="2800" dirty="0"/>
          </a:p>
        </p:txBody>
      </p:sp>
      <p:sp>
        <p:nvSpPr>
          <p:cNvPr id="12" name="Slide Number Placeholder 1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0E3591E7-6E69-438E-B67D-C25CB648DC61}"/>
              </a:ext>
            </a:extLst>
          </p:cNvPr>
          <p:cNvSpPr>
            <a:spLocks noGrp="1"/>
          </p:cNvSpPr>
          <p:nvPr>
            <p:ph type="ftr" sz="quarter" idx="3"/>
          </p:nvPr>
        </p:nvSpPr>
        <p:spPr/>
        <p:txBody>
          <a:bodyPr/>
          <a:lstStyle/>
          <a:p>
            <a:r>
              <a:rPr lang="en-US"/>
              <a:t>IQA IATF 16949 1/Rev 04 © Copyright Sentral Sistem, Mar 2019</a:t>
            </a:r>
          </a:p>
        </p:txBody>
      </p:sp>
      <p:sp>
        <p:nvSpPr>
          <p:cNvPr id="5" name="TextBox 4"/>
          <p:cNvSpPr txBox="1"/>
          <p:nvPr/>
        </p:nvSpPr>
        <p:spPr>
          <a:xfrm>
            <a:off x="738188" y="1724562"/>
            <a:ext cx="3738562"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Helvetica Neue Light" pitchFamily="2" charset="2"/>
                <a:cs typeface="Helvetica Neue Light" pitchFamily="2" charset="2"/>
              </a:rPr>
              <a:t>Problem/</a:t>
            </a:r>
            <a:r>
              <a:rPr kumimoji="0" lang="en-US" sz="2000" b="0" i="0" u="none" strike="noStrike" kern="1200" cap="none" spc="0" normalizeH="0" baseline="0" noProof="0" dirty="0" err="1">
                <a:ln>
                  <a:noFill/>
                </a:ln>
                <a:solidFill>
                  <a:srgbClr val="FF0000"/>
                </a:solidFill>
                <a:effectLst/>
                <a:uLnTx/>
                <a:uFillTx/>
                <a:latin typeface="Calibri" panose="020F0502020204030204"/>
                <a:ea typeface="Helvetica Neue Light" pitchFamily="2" charset="2"/>
                <a:cs typeface="Helvetica Neue Light" pitchFamily="2" charset="2"/>
              </a:rPr>
              <a:t>Krisis</a:t>
            </a:r>
            <a:r>
              <a:rPr kumimoji="0" lang="en-US" sz="2000" b="0" i="0" u="none" strike="noStrike" kern="1200" cap="none" spc="0" normalizeH="0" baseline="0" noProof="0" dirty="0">
                <a:ln>
                  <a:noFill/>
                </a:ln>
                <a:solidFill>
                  <a:srgbClr val="FF0000"/>
                </a:solidFill>
                <a:effectLst/>
                <a:uLnTx/>
                <a:uFillTx/>
                <a:latin typeface="Calibri" panose="020F0502020204030204"/>
                <a:ea typeface="Helvetica Neue Light" pitchFamily="2" charset="2"/>
                <a:cs typeface="Helvetica Neue Light" pitchFamily="2" charset="2"/>
              </a:rPr>
              <a:t>:</a:t>
            </a:r>
          </a:p>
          <a:p>
            <a:pPr marL="342898" marR="0" lvl="0" indent="-34289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Terjadi</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saat</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ini</a:t>
            </a:r>
            <a:endPar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endParaRPr>
          </a:p>
          <a:p>
            <a:pPr marL="342898" marR="0" lvl="0" indent="-34289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Akibat</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keputusan</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aktivitas</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masa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lalu</a:t>
            </a:r>
            <a:endPar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endParaRPr>
          </a:p>
        </p:txBody>
      </p:sp>
      <p:sp>
        <p:nvSpPr>
          <p:cNvPr id="8" name="TextBox 7"/>
          <p:cNvSpPr txBox="1"/>
          <p:nvPr/>
        </p:nvSpPr>
        <p:spPr>
          <a:xfrm>
            <a:off x="4700588" y="1724562"/>
            <a:ext cx="4900613"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panose="020F0502020204030204"/>
                <a:ea typeface="Helvetica Neue Light" pitchFamily="2" charset="2"/>
                <a:cs typeface="Helvetica Neue Light" pitchFamily="2" charset="2"/>
              </a:rPr>
              <a:t>Risiko</a:t>
            </a:r>
            <a:r>
              <a:rPr kumimoji="0" lang="en-US" sz="2000" b="0" i="0" u="none" strike="noStrike" kern="1200" cap="none" spc="0" normalizeH="0" baseline="0" noProof="0" dirty="0">
                <a:ln>
                  <a:noFill/>
                </a:ln>
                <a:solidFill>
                  <a:srgbClr val="FF0000"/>
                </a:solidFill>
                <a:effectLst/>
                <a:uLnTx/>
                <a:uFillTx/>
                <a:latin typeface="Calibri" panose="020F0502020204030204"/>
                <a:ea typeface="Helvetica Neue Light" pitchFamily="2" charset="2"/>
                <a:cs typeface="Helvetica Neue Light" pitchFamily="2" charset="2"/>
              </a:rPr>
              <a:t>:</a:t>
            </a:r>
          </a:p>
          <a:p>
            <a:pPr marL="342898" marR="0" lvl="0" indent="-34289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Berdampak</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pada</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masa</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depan</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p>
          <a:p>
            <a:pPr marL="342898" marR="0" lvl="0" indent="-34289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Akibat</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keputusan</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aktivitas</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saat</a:t>
            </a:r>
            <a:r>
              <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Helvetica Neue Light" pitchFamily="2" charset="2"/>
                <a:cs typeface="Helvetica Neue Light" pitchFamily="2" charset="2"/>
              </a:rPr>
              <a:t>ini</a:t>
            </a:r>
            <a:endParaRPr kumimoji="0" lang="en-US" sz="2000" b="0" i="0" u="none" strike="noStrike" kern="1200" cap="none" spc="0" normalizeH="0" baseline="0" noProof="0" dirty="0">
              <a:ln>
                <a:noFill/>
              </a:ln>
              <a:solidFill>
                <a:prstClr val="black"/>
              </a:solidFill>
              <a:effectLst/>
              <a:uLnTx/>
              <a:uFillTx/>
              <a:latin typeface="Calibri" panose="020F0502020204030204"/>
              <a:ea typeface="Helvetica Neue Light" pitchFamily="2" charset="2"/>
              <a:cs typeface="Helvetica Neue Light" pitchFamily="2" charset="2"/>
            </a:endParaRPr>
          </a:p>
        </p:txBody>
      </p:sp>
      <p:pic>
        <p:nvPicPr>
          <p:cNvPr id="252929" name="Picture 1" descr="E:\RIZAL DESIGN\CRMS\Presentation Template\ISO 31000 Fundamental\Other\Table-01.jpg"/>
          <p:cNvPicPr>
            <a:picLocks noChangeAspect="1" noChangeArrowheads="1"/>
          </p:cNvPicPr>
          <p:nvPr/>
        </p:nvPicPr>
        <p:blipFill>
          <a:blip r:embed="rId2"/>
          <a:srcRect/>
          <a:stretch>
            <a:fillRect/>
          </a:stretch>
        </p:blipFill>
        <p:spPr bwMode="auto">
          <a:xfrm>
            <a:off x="1466380" y="3315213"/>
            <a:ext cx="6468415" cy="2872581"/>
          </a:xfrm>
          <a:prstGeom prst="rect">
            <a:avLst/>
          </a:prstGeom>
          <a:noFill/>
        </p:spPr>
      </p:pic>
      <p:sp>
        <p:nvSpPr>
          <p:cNvPr id="7" name="Rectangle 6">
            <a:extLst>
              <a:ext uri="{FF2B5EF4-FFF2-40B4-BE49-F238E27FC236}">
                <a16:creationId xmlns:a16="http://schemas.microsoft.com/office/drawing/2014/main" id="{C3D6E33E-CB8C-4F61-B86F-4AE21524564E}"/>
              </a:ext>
            </a:extLst>
          </p:cNvPr>
          <p:cNvSpPr/>
          <p:nvPr/>
        </p:nvSpPr>
        <p:spPr>
          <a:xfrm>
            <a:off x="273269" y="913092"/>
            <a:ext cx="73152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56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a:spLocks noGrp="1"/>
          </p:cNvSpPr>
          <p:nvPr>
            <p:ph type="title"/>
          </p:nvPr>
        </p:nvSpPr>
        <p:spPr>
          <a:xfrm>
            <a:off x="247652" y="0"/>
            <a:ext cx="9372600" cy="1143000"/>
          </a:xfrm>
        </p:spPr>
        <p:txBody>
          <a:bodyPr>
            <a:normAutofit/>
          </a:bodyPr>
          <a:lstStyle/>
          <a:p>
            <a:pPr algn="r"/>
            <a:r>
              <a:rPr lang="en-US" sz="2800" dirty="0"/>
              <a:t>TEKNIK PENGELOLAAN RISIKO </a:t>
            </a:r>
            <a:br>
              <a:rPr lang="en-US" sz="2800" dirty="0"/>
            </a:br>
            <a:r>
              <a:rPr lang="en-US" sz="2800" dirty="0" err="1"/>
              <a:t>versi</a:t>
            </a:r>
            <a:r>
              <a:rPr lang="en-US" sz="2800" dirty="0"/>
              <a:t> Sentral Sistem Consulting </a:t>
            </a:r>
          </a:p>
        </p:txBody>
      </p:sp>
      <p:sp>
        <p:nvSpPr>
          <p:cNvPr id="13" name="Slide Number Placeholder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F515EE08-D1F7-493C-BD9E-8158890CEAD0}"/>
              </a:ext>
            </a:extLst>
          </p:cNvPr>
          <p:cNvSpPr>
            <a:spLocks noGrp="1"/>
          </p:cNvSpPr>
          <p:nvPr>
            <p:ph type="ftr" sz="quarter" idx="3"/>
          </p:nvPr>
        </p:nvSpPr>
        <p:spPr/>
        <p:txBody>
          <a:bodyPr/>
          <a:lstStyle/>
          <a:p>
            <a:r>
              <a:rPr lang="en-US"/>
              <a:t>IQA IATF 16949 1/Rev 04 © Copyright Sentral Sistem, Mar 2019</a:t>
            </a:r>
          </a:p>
        </p:txBody>
      </p:sp>
      <p:sp>
        <p:nvSpPr>
          <p:cNvPr id="223" name="Rectangle 222">
            <a:extLst>
              <a:ext uri="{FF2B5EF4-FFF2-40B4-BE49-F238E27FC236}">
                <a16:creationId xmlns:a16="http://schemas.microsoft.com/office/drawing/2014/main" id="{0F37386F-A3F1-40FA-9B5B-E483D987637E}"/>
              </a:ext>
            </a:extLst>
          </p:cNvPr>
          <p:cNvSpPr/>
          <p:nvPr/>
        </p:nvSpPr>
        <p:spPr>
          <a:xfrm>
            <a:off x="3869634" y="1050926"/>
            <a:ext cx="6036365" cy="6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298" name="Picture 2"/>
          <p:cNvPicPr>
            <a:picLocks noChangeAspect="1" noChangeArrowheads="1"/>
          </p:cNvPicPr>
          <p:nvPr/>
        </p:nvPicPr>
        <p:blipFill>
          <a:blip r:embed="rId2"/>
          <a:srcRect l="16719"/>
          <a:stretch>
            <a:fillRect/>
          </a:stretch>
        </p:blipFill>
        <p:spPr bwMode="auto">
          <a:xfrm>
            <a:off x="228600" y="1219201"/>
            <a:ext cx="4198938" cy="5181600"/>
          </a:xfrm>
          <a:prstGeom prst="rect">
            <a:avLst/>
          </a:prstGeom>
          <a:noFill/>
          <a:ln w="9525">
            <a:noFill/>
            <a:miter lim="800000"/>
            <a:headEnd/>
            <a:tailEnd/>
          </a:ln>
          <a:effectLst/>
        </p:spPr>
      </p:pic>
      <p:sp>
        <p:nvSpPr>
          <p:cNvPr id="226" name="TextBox 225"/>
          <p:cNvSpPr txBox="1"/>
          <p:nvPr/>
        </p:nvSpPr>
        <p:spPr>
          <a:xfrm>
            <a:off x="4566397" y="1115706"/>
            <a:ext cx="5644403" cy="12464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Organisasi</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Menyaring</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menghambat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pencapaian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tujuan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organisasi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Visi-Misi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Perusahaan)</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Teknik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Identifikasi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internal, external,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tuntutan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pihak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27" name="TextBox 226"/>
          <p:cNvSpPr txBox="1"/>
          <p:nvPr/>
        </p:nvSpPr>
        <p:spPr>
          <a:xfrm>
            <a:off x="4572002" y="2438401"/>
            <a:ext cx="541020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Proses</a:t>
            </a:r>
            <a:endPar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Menyaring</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tujuannya</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menciptakan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anti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salah</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Teknik</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 SIPOCORR (Supplier-Input-Process-Output-Customer-Objectives-Risk-Reference).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Kombinasi</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pendekatan</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proses</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risiko</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originalitas</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500" b="1" i="0" u="none" strike="noStrike" kern="1200" cap="none" spc="0" normalizeH="0" baseline="0" noProof="0" dirty="0" err="1">
                <a:ln>
                  <a:noFill/>
                </a:ln>
                <a:solidFill>
                  <a:srgbClr val="FF0000"/>
                </a:solidFill>
                <a:effectLst/>
                <a:uLnTx/>
                <a:uFillTx/>
                <a:latin typeface="Calibri" panose="020F0502020204030204"/>
                <a:ea typeface="+mn-ea"/>
                <a:cs typeface="+mn-cs"/>
              </a:rPr>
              <a:t>metode</a:t>
            </a:r>
            <a:r>
              <a:rPr kumimoji="0" lang="en-US" sz="1500" b="1" i="0" u="none" strike="noStrike" kern="1200" cap="none" spc="0" normalizeH="0" baseline="0" noProof="0" dirty="0">
                <a:ln>
                  <a:noFill/>
                </a:ln>
                <a:solidFill>
                  <a:srgbClr val="FF0000"/>
                </a:solidFill>
                <a:effectLst/>
                <a:uLnTx/>
                <a:uFillTx/>
                <a:latin typeface="Calibri" panose="020F0502020204030204"/>
                <a:ea typeface="+mn-ea"/>
                <a:cs typeface="+mn-cs"/>
              </a:rPr>
              <a:t> Sentral Sistem Consulting</a:t>
            </a:r>
          </a:p>
        </p:txBody>
      </p:sp>
      <p:sp>
        <p:nvSpPr>
          <p:cNvPr id="228" name="TextBox 227"/>
          <p:cNvSpPr txBox="1"/>
          <p:nvPr/>
        </p:nvSpPr>
        <p:spPr>
          <a:xfrm>
            <a:off x="4572001" y="4267200"/>
            <a:ext cx="556260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Produksi</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Jasa</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Menyaring</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terjadi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Teknik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 FMEA (Failure Mode Effect Analysis)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mutu</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HIRADC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Safety, IAD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lingkungan</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TextBox 228"/>
          <p:cNvSpPr txBox="1"/>
          <p:nvPr/>
        </p:nvSpPr>
        <p:spPr>
          <a:xfrm>
            <a:off x="4572001" y="5306706"/>
            <a:ext cx="5562600" cy="12464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Akibat</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sng"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 Operational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Menyaring</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akibat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operational </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Teknik</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 Risk based thinking,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dalam</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membuat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keputusan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mengerjakan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hal</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merubah</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kita</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harus</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selalu</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memikirkan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mungkin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terjadi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cxnSp>
        <p:nvCxnSpPr>
          <p:cNvPr id="231" name="Straight Connector 230"/>
          <p:cNvCxnSpPr/>
          <p:nvPr/>
        </p:nvCxnSpPr>
        <p:spPr>
          <a:xfrm>
            <a:off x="4495800" y="2360612"/>
            <a:ext cx="5334000" cy="158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4495800" y="4191001"/>
            <a:ext cx="5334000" cy="158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4495800" y="5256212"/>
            <a:ext cx="5334000" cy="158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406D27F-5E81-4EA7-86BB-349CB3E312FD}"/>
              </a:ext>
            </a:extLst>
          </p:cNvPr>
          <p:cNvSpPr txBox="1"/>
          <p:nvPr/>
        </p:nvSpPr>
        <p:spPr>
          <a:xfrm>
            <a:off x="0" y="0"/>
            <a:ext cx="2175275" cy="369332"/>
          </a:xfrm>
          <a:prstGeom prst="rect">
            <a:avLst/>
          </a:prstGeom>
          <a:solidFill>
            <a:schemeClr val="accent5"/>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RISIKO </a:t>
            </a:r>
            <a:r>
              <a:rPr kumimoji="0" lang="id-ID" sz="1800" b="1" i="0" u="none" strike="noStrike" kern="1200" cap="none" spc="0" normalizeH="0" baseline="0" noProof="0" dirty="0">
                <a:ln>
                  <a:noFill/>
                </a:ln>
                <a:solidFill>
                  <a:prstClr val="white"/>
                </a:solidFill>
                <a:effectLst/>
                <a:uLnTx/>
                <a:uFillTx/>
                <a:latin typeface="Calibri" panose="020F0502020204030204"/>
                <a:ea typeface="+mn-ea"/>
                <a:cs typeface="+mn-cs"/>
              </a:rPr>
              <a:t>ORGANISASI</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448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936776" y="188640"/>
            <a:ext cx="5961112" cy="1143000"/>
          </a:xfrm>
        </p:spPr>
        <p:txBody>
          <a:bodyPr/>
          <a:lstStyle/>
          <a:p>
            <a:pPr algn="l" eaLnBrk="1" hangingPunct="1"/>
            <a:r>
              <a:rPr lang="en-US" b="1" dirty="0" err="1"/>
              <a:t>Penjelasan</a:t>
            </a:r>
            <a:r>
              <a:rPr lang="en-US" b="1" dirty="0"/>
              <a:t> Training</a:t>
            </a:r>
          </a:p>
        </p:txBody>
      </p:sp>
      <p:sp>
        <p:nvSpPr>
          <p:cNvPr id="28675" name="Rectangle 3"/>
          <p:cNvSpPr>
            <a:spLocks noGrp="1" noChangeArrowheads="1"/>
          </p:cNvSpPr>
          <p:nvPr>
            <p:ph type="body" idx="1"/>
          </p:nvPr>
        </p:nvSpPr>
        <p:spPr>
          <a:xfrm>
            <a:off x="2260476" y="1379385"/>
            <a:ext cx="6969224" cy="4929222"/>
          </a:xfrm>
          <a:noFill/>
        </p:spPr>
        <p:txBody>
          <a:bodyPr/>
          <a:lstStyle/>
          <a:p>
            <a:pPr marL="1079500" indent="-360363" eaLnBrk="1" hangingPunct="1">
              <a:lnSpc>
                <a:spcPct val="90000"/>
              </a:lnSpc>
            </a:pPr>
            <a:endParaRPr lang="en-US" sz="1800" dirty="0"/>
          </a:p>
          <a:p>
            <a:pPr marL="1079500" indent="-360363" eaLnBrk="1" hangingPunct="1">
              <a:lnSpc>
                <a:spcPct val="90000"/>
              </a:lnSpc>
            </a:pPr>
            <a:r>
              <a:rPr lang="en-US" sz="1800" dirty="0">
                <a:solidFill>
                  <a:schemeClr val="accent3">
                    <a:lumMod val="50000"/>
                  </a:schemeClr>
                </a:solidFill>
              </a:rPr>
              <a:t>Training IQA IATF 16949 </a:t>
            </a:r>
            <a:r>
              <a:rPr lang="en-US" sz="1800" dirty="0" err="1">
                <a:solidFill>
                  <a:schemeClr val="accent3">
                    <a:lumMod val="50000"/>
                  </a:schemeClr>
                </a:solidFill>
              </a:rPr>
              <a:t>dibuat</a:t>
            </a:r>
            <a:r>
              <a:rPr lang="en-US" sz="1800" dirty="0">
                <a:solidFill>
                  <a:schemeClr val="accent3">
                    <a:lumMod val="50000"/>
                  </a:schemeClr>
                </a:solidFill>
              </a:rPr>
              <a:t> </a:t>
            </a:r>
            <a:r>
              <a:rPr lang="en-US" sz="1800" dirty="0" err="1">
                <a:solidFill>
                  <a:schemeClr val="accent3">
                    <a:lumMod val="50000"/>
                  </a:schemeClr>
                </a:solidFill>
              </a:rPr>
              <a:t>berdasarkan</a:t>
            </a:r>
            <a:r>
              <a:rPr lang="en-US" sz="1800" dirty="0">
                <a:solidFill>
                  <a:schemeClr val="accent3">
                    <a:lumMod val="50000"/>
                  </a:schemeClr>
                </a:solidFill>
              </a:rPr>
              <a:t> </a:t>
            </a:r>
            <a:r>
              <a:rPr lang="en-US" sz="1800" dirty="0" err="1">
                <a:solidFill>
                  <a:schemeClr val="accent3">
                    <a:lumMod val="50000"/>
                  </a:schemeClr>
                </a:solidFill>
              </a:rPr>
              <a:t>referensi</a:t>
            </a:r>
            <a:r>
              <a:rPr lang="en-US" sz="1800" dirty="0">
                <a:solidFill>
                  <a:schemeClr val="accent3">
                    <a:lumMod val="50000"/>
                  </a:schemeClr>
                </a:solidFill>
              </a:rPr>
              <a:t> </a:t>
            </a:r>
          </a:p>
          <a:p>
            <a:pPr marL="1438275" lvl="1" indent="-360363" eaLnBrk="1" hangingPunct="1">
              <a:lnSpc>
                <a:spcPct val="90000"/>
              </a:lnSpc>
            </a:pPr>
            <a:r>
              <a:rPr lang="en-US" sz="1800" dirty="0">
                <a:solidFill>
                  <a:schemeClr val="accent3">
                    <a:lumMod val="50000"/>
                  </a:schemeClr>
                </a:solidFill>
              </a:rPr>
              <a:t>ISO 9001:2015 </a:t>
            </a:r>
            <a:r>
              <a:rPr lang="en-US" sz="1800" dirty="0" err="1">
                <a:solidFill>
                  <a:schemeClr val="accent3">
                    <a:lumMod val="50000"/>
                  </a:schemeClr>
                </a:solidFill>
              </a:rPr>
              <a:t>dan</a:t>
            </a:r>
            <a:r>
              <a:rPr lang="en-US" sz="1800" dirty="0">
                <a:solidFill>
                  <a:schemeClr val="accent3">
                    <a:lumMod val="50000"/>
                  </a:schemeClr>
                </a:solidFill>
              </a:rPr>
              <a:t> IATF 16949 </a:t>
            </a:r>
            <a:r>
              <a:rPr lang="en-US" sz="1800" dirty="0" err="1">
                <a:solidFill>
                  <a:schemeClr val="accent3">
                    <a:lumMod val="50000"/>
                  </a:schemeClr>
                </a:solidFill>
              </a:rPr>
              <a:t>pasal</a:t>
            </a:r>
            <a:r>
              <a:rPr lang="en-US" sz="1800" dirty="0">
                <a:solidFill>
                  <a:schemeClr val="accent3">
                    <a:lumMod val="50000"/>
                  </a:schemeClr>
                </a:solidFill>
              </a:rPr>
              <a:t> 9.2 internal audit </a:t>
            </a:r>
            <a:r>
              <a:rPr lang="en-US" sz="1800" dirty="0" err="1">
                <a:solidFill>
                  <a:schemeClr val="accent3">
                    <a:lumMod val="50000"/>
                  </a:schemeClr>
                </a:solidFill>
              </a:rPr>
              <a:t>dan</a:t>
            </a:r>
            <a:r>
              <a:rPr lang="en-US" sz="1800" dirty="0">
                <a:solidFill>
                  <a:schemeClr val="accent3">
                    <a:lumMod val="50000"/>
                  </a:schemeClr>
                </a:solidFill>
              </a:rPr>
              <a:t> </a:t>
            </a:r>
            <a:r>
              <a:rPr lang="en-US" sz="1800" dirty="0" err="1">
                <a:solidFill>
                  <a:schemeClr val="accent3">
                    <a:lumMod val="50000"/>
                  </a:schemeClr>
                </a:solidFill>
              </a:rPr>
              <a:t>pasal</a:t>
            </a:r>
            <a:r>
              <a:rPr lang="en-US" sz="1800" dirty="0">
                <a:solidFill>
                  <a:schemeClr val="accent3">
                    <a:lumMod val="50000"/>
                  </a:schemeClr>
                </a:solidFill>
              </a:rPr>
              <a:t> 7.2.3 internal auditor competence</a:t>
            </a:r>
          </a:p>
          <a:p>
            <a:pPr marL="1438275" lvl="1" indent="-360363" eaLnBrk="1" hangingPunct="1">
              <a:lnSpc>
                <a:spcPct val="90000"/>
              </a:lnSpc>
            </a:pPr>
            <a:r>
              <a:rPr lang="en-US" sz="1800" dirty="0">
                <a:solidFill>
                  <a:schemeClr val="accent3">
                    <a:lumMod val="50000"/>
                  </a:schemeClr>
                </a:solidFill>
              </a:rPr>
              <a:t>ISO 19011:</a:t>
            </a:r>
            <a:r>
              <a:rPr lang="en-US" sz="1800" dirty="0">
                <a:solidFill>
                  <a:srgbClr val="FF0000"/>
                </a:solidFill>
              </a:rPr>
              <a:t>2018</a:t>
            </a:r>
            <a:r>
              <a:rPr lang="en-US" sz="1800" dirty="0">
                <a:solidFill>
                  <a:schemeClr val="accent3">
                    <a:lumMod val="50000"/>
                  </a:schemeClr>
                </a:solidFill>
              </a:rPr>
              <a:t> </a:t>
            </a:r>
            <a:r>
              <a:rPr lang="en-US" sz="1800" dirty="0" err="1">
                <a:solidFill>
                  <a:schemeClr val="accent3">
                    <a:lumMod val="50000"/>
                  </a:schemeClr>
                </a:solidFill>
              </a:rPr>
              <a:t>pedoman</a:t>
            </a:r>
            <a:r>
              <a:rPr lang="en-US" sz="1800" dirty="0">
                <a:solidFill>
                  <a:schemeClr val="accent3">
                    <a:lumMod val="50000"/>
                  </a:schemeClr>
                </a:solidFill>
              </a:rPr>
              <a:t> </a:t>
            </a:r>
            <a:r>
              <a:rPr lang="en-US" sz="1800" dirty="0" err="1">
                <a:solidFill>
                  <a:schemeClr val="accent3">
                    <a:lumMod val="50000"/>
                  </a:schemeClr>
                </a:solidFill>
              </a:rPr>
              <a:t>pelaksanaan</a:t>
            </a:r>
            <a:r>
              <a:rPr lang="en-US" sz="1800" dirty="0">
                <a:solidFill>
                  <a:schemeClr val="accent3">
                    <a:lumMod val="50000"/>
                  </a:schemeClr>
                </a:solidFill>
              </a:rPr>
              <a:t> Internal Audit</a:t>
            </a:r>
          </a:p>
          <a:p>
            <a:pPr marL="1438275" lvl="1" indent="-360363" eaLnBrk="1" hangingPunct="1">
              <a:lnSpc>
                <a:spcPct val="90000"/>
              </a:lnSpc>
            </a:pPr>
            <a:r>
              <a:rPr lang="en-US" sz="1800" dirty="0">
                <a:solidFill>
                  <a:schemeClr val="accent3">
                    <a:lumMod val="50000"/>
                  </a:schemeClr>
                </a:solidFill>
              </a:rPr>
              <a:t>ISO 9000:2015 basic fundamental </a:t>
            </a:r>
            <a:r>
              <a:rPr lang="en-US" sz="1800" dirty="0" err="1">
                <a:solidFill>
                  <a:schemeClr val="accent3">
                    <a:lumMod val="50000"/>
                  </a:schemeClr>
                </a:solidFill>
              </a:rPr>
              <a:t>dan</a:t>
            </a:r>
            <a:r>
              <a:rPr lang="en-US" sz="1800" dirty="0">
                <a:solidFill>
                  <a:schemeClr val="accent3">
                    <a:lumMod val="50000"/>
                  </a:schemeClr>
                </a:solidFill>
              </a:rPr>
              <a:t> </a:t>
            </a:r>
            <a:r>
              <a:rPr lang="en-US" sz="1800" dirty="0" err="1">
                <a:solidFill>
                  <a:schemeClr val="accent3">
                    <a:lumMod val="50000"/>
                  </a:schemeClr>
                </a:solidFill>
              </a:rPr>
              <a:t>perbendaharaan</a:t>
            </a:r>
            <a:r>
              <a:rPr lang="en-US" sz="1800" dirty="0">
                <a:solidFill>
                  <a:schemeClr val="accent3">
                    <a:lumMod val="50000"/>
                  </a:schemeClr>
                </a:solidFill>
              </a:rPr>
              <a:t> kata</a:t>
            </a:r>
          </a:p>
          <a:p>
            <a:pPr marL="1438275" lvl="1" indent="-360363" eaLnBrk="1" hangingPunct="1">
              <a:lnSpc>
                <a:spcPct val="90000"/>
              </a:lnSpc>
            </a:pPr>
            <a:r>
              <a:rPr lang="en-US" sz="1800" dirty="0" err="1">
                <a:solidFill>
                  <a:schemeClr val="accent3">
                    <a:lumMod val="50000"/>
                  </a:schemeClr>
                </a:solidFill>
              </a:rPr>
              <a:t>Teknik</a:t>
            </a:r>
            <a:r>
              <a:rPr lang="en-US" sz="1800" dirty="0">
                <a:solidFill>
                  <a:schemeClr val="accent3">
                    <a:lumMod val="50000"/>
                  </a:schemeClr>
                </a:solidFill>
              </a:rPr>
              <a:t> Audit IATF </a:t>
            </a:r>
          </a:p>
          <a:p>
            <a:pPr marL="1079500" indent="-360363" eaLnBrk="1" hangingPunct="1">
              <a:lnSpc>
                <a:spcPct val="90000"/>
              </a:lnSpc>
            </a:pPr>
            <a:r>
              <a:rPr lang="en-US" sz="1800" dirty="0">
                <a:solidFill>
                  <a:schemeClr val="accent1">
                    <a:lumMod val="50000"/>
                  </a:schemeClr>
                </a:solidFill>
              </a:rPr>
              <a:t>Program training</a:t>
            </a:r>
          </a:p>
          <a:p>
            <a:pPr marL="1438275" lvl="1" indent="-358775" eaLnBrk="1" hangingPunct="1">
              <a:lnSpc>
                <a:spcPct val="90000"/>
              </a:lnSpc>
            </a:pPr>
            <a:r>
              <a:rPr lang="en-US" sz="1800" dirty="0" err="1">
                <a:solidFill>
                  <a:schemeClr val="accent1">
                    <a:lumMod val="50000"/>
                  </a:schemeClr>
                </a:solidFill>
              </a:rPr>
              <a:t>Teori</a:t>
            </a:r>
            <a:endParaRPr lang="en-US" sz="1800" dirty="0">
              <a:solidFill>
                <a:schemeClr val="accent1">
                  <a:lumMod val="50000"/>
                </a:schemeClr>
              </a:solidFill>
            </a:endParaRPr>
          </a:p>
          <a:p>
            <a:pPr marL="1438275" lvl="1" indent="-358775" eaLnBrk="1" hangingPunct="1">
              <a:lnSpc>
                <a:spcPct val="90000"/>
              </a:lnSpc>
            </a:pPr>
            <a:r>
              <a:rPr lang="en-US" sz="1800" dirty="0" err="1">
                <a:solidFill>
                  <a:schemeClr val="accent1">
                    <a:lumMod val="50000"/>
                  </a:schemeClr>
                </a:solidFill>
              </a:rPr>
              <a:t>Studi</a:t>
            </a:r>
            <a:r>
              <a:rPr lang="en-US" sz="1800" dirty="0">
                <a:solidFill>
                  <a:schemeClr val="accent1">
                    <a:lumMod val="50000"/>
                  </a:schemeClr>
                </a:solidFill>
              </a:rPr>
              <a:t> </a:t>
            </a:r>
            <a:r>
              <a:rPr lang="en-US" sz="1800" dirty="0" err="1">
                <a:solidFill>
                  <a:schemeClr val="accent1">
                    <a:lumMod val="50000"/>
                  </a:schemeClr>
                </a:solidFill>
              </a:rPr>
              <a:t>kasus</a:t>
            </a:r>
            <a:r>
              <a:rPr lang="en-US" sz="1800" dirty="0">
                <a:solidFill>
                  <a:schemeClr val="accent1">
                    <a:lumMod val="50000"/>
                  </a:schemeClr>
                </a:solidFill>
              </a:rPr>
              <a:t> </a:t>
            </a:r>
          </a:p>
          <a:p>
            <a:pPr marL="1438275" lvl="1" indent="-358775" eaLnBrk="1" hangingPunct="1">
              <a:lnSpc>
                <a:spcPct val="90000"/>
              </a:lnSpc>
            </a:pPr>
            <a:r>
              <a:rPr lang="en-US" sz="1800" dirty="0" err="1">
                <a:solidFill>
                  <a:schemeClr val="accent1">
                    <a:lumMod val="50000"/>
                  </a:schemeClr>
                </a:solidFill>
              </a:rPr>
              <a:t>Ujian</a:t>
            </a:r>
            <a:r>
              <a:rPr lang="en-US" sz="1800" dirty="0">
                <a:solidFill>
                  <a:schemeClr val="accent1">
                    <a:lumMod val="50000"/>
                  </a:schemeClr>
                </a:solidFill>
              </a:rPr>
              <a:t>, </a:t>
            </a:r>
            <a:r>
              <a:rPr lang="en-US" sz="1800" dirty="0" err="1">
                <a:solidFill>
                  <a:schemeClr val="accent1">
                    <a:lumMod val="50000"/>
                  </a:schemeClr>
                </a:solidFill>
              </a:rPr>
              <a:t>dengan</a:t>
            </a:r>
            <a:r>
              <a:rPr lang="en-US" sz="1800" dirty="0">
                <a:solidFill>
                  <a:schemeClr val="accent1">
                    <a:lumMod val="50000"/>
                  </a:schemeClr>
                </a:solidFill>
              </a:rPr>
              <a:t> </a:t>
            </a:r>
            <a:r>
              <a:rPr lang="en-US" sz="1800" dirty="0" err="1">
                <a:solidFill>
                  <a:schemeClr val="accent1">
                    <a:lumMod val="50000"/>
                  </a:schemeClr>
                </a:solidFill>
              </a:rPr>
              <a:t>nilai</a:t>
            </a:r>
            <a:r>
              <a:rPr lang="en-US" sz="1800" dirty="0">
                <a:solidFill>
                  <a:schemeClr val="accent1">
                    <a:lumMod val="50000"/>
                  </a:schemeClr>
                </a:solidFill>
              </a:rPr>
              <a:t> </a:t>
            </a:r>
            <a:r>
              <a:rPr lang="en-US" sz="1800" dirty="0" err="1">
                <a:solidFill>
                  <a:schemeClr val="accent1">
                    <a:lumMod val="50000"/>
                  </a:schemeClr>
                </a:solidFill>
              </a:rPr>
              <a:t>kelulusan</a:t>
            </a:r>
            <a:r>
              <a:rPr lang="en-US" sz="1800" dirty="0">
                <a:solidFill>
                  <a:schemeClr val="accent1">
                    <a:lumMod val="50000"/>
                  </a:schemeClr>
                </a:solidFill>
              </a:rPr>
              <a:t> ≥ 70</a:t>
            </a:r>
          </a:p>
          <a:p>
            <a:pPr marL="1079500" indent="-360363" eaLnBrk="1" hangingPunct="1">
              <a:lnSpc>
                <a:spcPct val="90000"/>
              </a:lnSpc>
            </a:pPr>
            <a:r>
              <a:rPr lang="en-US" sz="1800" dirty="0" err="1">
                <a:solidFill>
                  <a:schemeClr val="accent6">
                    <a:lumMod val="50000"/>
                  </a:schemeClr>
                </a:solidFill>
              </a:rPr>
              <a:t>Hasil</a:t>
            </a:r>
            <a:r>
              <a:rPr lang="en-US" sz="1800" dirty="0">
                <a:solidFill>
                  <a:schemeClr val="accent6">
                    <a:lumMod val="50000"/>
                  </a:schemeClr>
                </a:solidFill>
              </a:rPr>
              <a:t> training</a:t>
            </a:r>
          </a:p>
          <a:p>
            <a:pPr marL="1438275" lvl="1" indent="-358775" eaLnBrk="1" hangingPunct="1">
              <a:lnSpc>
                <a:spcPct val="90000"/>
              </a:lnSpc>
            </a:pPr>
            <a:r>
              <a:rPr lang="en-US" sz="1800" dirty="0" err="1">
                <a:solidFill>
                  <a:schemeClr val="accent6">
                    <a:lumMod val="50000"/>
                  </a:schemeClr>
                </a:solidFill>
              </a:rPr>
              <a:t>Jika</a:t>
            </a:r>
            <a:r>
              <a:rPr lang="en-US" sz="1800" dirty="0">
                <a:solidFill>
                  <a:schemeClr val="accent6">
                    <a:lumMod val="50000"/>
                  </a:schemeClr>
                </a:solidFill>
              </a:rPr>
              <a:t> </a:t>
            </a:r>
            <a:r>
              <a:rPr lang="en-US" sz="1800" dirty="0" err="1">
                <a:solidFill>
                  <a:schemeClr val="accent6">
                    <a:lumMod val="50000"/>
                  </a:schemeClr>
                </a:solidFill>
              </a:rPr>
              <a:t>peserta</a:t>
            </a:r>
            <a:r>
              <a:rPr lang="en-US" sz="1800" dirty="0">
                <a:solidFill>
                  <a:schemeClr val="accent6">
                    <a:lumMod val="50000"/>
                  </a:schemeClr>
                </a:solidFill>
              </a:rPr>
              <a:t> lulus </a:t>
            </a:r>
            <a:r>
              <a:rPr lang="en-US" sz="1800" dirty="0" err="1">
                <a:solidFill>
                  <a:schemeClr val="accent6">
                    <a:lumMod val="50000"/>
                  </a:schemeClr>
                </a:solidFill>
              </a:rPr>
              <a:t>ujian</a:t>
            </a:r>
            <a:r>
              <a:rPr lang="en-US" sz="1800" dirty="0">
                <a:solidFill>
                  <a:schemeClr val="accent6">
                    <a:lumMod val="50000"/>
                  </a:schemeClr>
                </a:solidFill>
              </a:rPr>
              <a:t> </a:t>
            </a:r>
            <a:r>
              <a:rPr lang="en-US" sz="1800" dirty="0" err="1">
                <a:solidFill>
                  <a:schemeClr val="accent6">
                    <a:lumMod val="50000"/>
                  </a:schemeClr>
                </a:solidFill>
              </a:rPr>
              <a:t>maka</a:t>
            </a:r>
            <a:r>
              <a:rPr lang="en-US" sz="1800" dirty="0">
                <a:solidFill>
                  <a:schemeClr val="accent6">
                    <a:lumMod val="50000"/>
                  </a:schemeClr>
                </a:solidFill>
              </a:rPr>
              <a:t> </a:t>
            </a:r>
            <a:r>
              <a:rPr lang="en-US" sz="1800" dirty="0" err="1">
                <a:solidFill>
                  <a:schemeClr val="accent6">
                    <a:lumMod val="50000"/>
                  </a:schemeClr>
                </a:solidFill>
              </a:rPr>
              <a:t>akan</a:t>
            </a:r>
            <a:r>
              <a:rPr lang="en-US" sz="1800" dirty="0">
                <a:solidFill>
                  <a:schemeClr val="accent6">
                    <a:lumMod val="50000"/>
                  </a:schemeClr>
                </a:solidFill>
              </a:rPr>
              <a:t> </a:t>
            </a:r>
            <a:r>
              <a:rPr lang="en-US" sz="1800" dirty="0" err="1">
                <a:solidFill>
                  <a:schemeClr val="accent6">
                    <a:lumMod val="50000"/>
                  </a:schemeClr>
                </a:solidFill>
              </a:rPr>
              <a:t>mendapatkan</a:t>
            </a:r>
            <a:r>
              <a:rPr lang="en-US" sz="1800" dirty="0">
                <a:solidFill>
                  <a:schemeClr val="accent6">
                    <a:lumMod val="50000"/>
                  </a:schemeClr>
                </a:solidFill>
              </a:rPr>
              <a:t> </a:t>
            </a:r>
            <a:r>
              <a:rPr lang="en-US" sz="1800" dirty="0" err="1">
                <a:solidFill>
                  <a:schemeClr val="accent6">
                    <a:lumMod val="50000"/>
                  </a:schemeClr>
                </a:solidFill>
              </a:rPr>
              <a:t>sertifikat</a:t>
            </a:r>
            <a:r>
              <a:rPr lang="en-US" sz="1800" dirty="0">
                <a:solidFill>
                  <a:schemeClr val="accent6">
                    <a:lumMod val="50000"/>
                  </a:schemeClr>
                </a:solidFill>
              </a:rPr>
              <a:t> “Successful”</a:t>
            </a:r>
          </a:p>
          <a:p>
            <a:pPr marL="1438275" lvl="1" indent="-358775" eaLnBrk="1" hangingPunct="1">
              <a:lnSpc>
                <a:spcPct val="90000"/>
              </a:lnSpc>
            </a:pPr>
            <a:r>
              <a:rPr lang="en-US" sz="1800" dirty="0" err="1">
                <a:solidFill>
                  <a:schemeClr val="accent6">
                    <a:lumMod val="50000"/>
                  </a:schemeClr>
                </a:solidFill>
              </a:rPr>
              <a:t>Jika</a:t>
            </a:r>
            <a:r>
              <a:rPr lang="en-US" sz="1800" dirty="0">
                <a:solidFill>
                  <a:schemeClr val="accent6">
                    <a:lumMod val="50000"/>
                  </a:schemeClr>
                </a:solidFill>
              </a:rPr>
              <a:t> </a:t>
            </a:r>
            <a:r>
              <a:rPr lang="en-US" sz="1800" dirty="0" err="1">
                <a:solidFill>
                  <a:schemeClr val="accent6">
                    <a:lumMod val="50000"/>
                  </a:schemeClr>
                </a:solidFill>
              </a:rPr>
              <a:t>peserta</a:t>
            </a:r>
            <a:r>
              <a:rPr lang="en-US" sz="1800" dirty="0">
                <a:solidFill>
                  <a:schemeClr val="accent6">
                    <a:lumMod val="50000"/>
                  </a:schemeClr>
                </a:solidFill>
              </a:rPr>
              <a:t> </a:t>
            </a:r>
            <a:r>
              <a:rPr lang="en-US" sz="1800" dirty="0" err="1">
                <a:solidFill>
                  <a:schemeClr val="accent6">
                    <a:lumMod val="50000"/>
                  </a:schemeClr>
                </a:solidFill>
              </a:rPr>
              <a:t>tidak</a:t>
            </a:r>
            <a:r>
              <a:rPr lang="en-US" sz="1800" dirty="0">
                <a:solidFill>
                  <a:schemeClr val="accent6">
                    <a:lumMod val="50000"/>
                  </a:schemeClr>
                </a:solidFill>
              </a:rPr>
              <a:t> lulus </a:t>
            </a:r>
            <a:r>
              <a:rPr lang="en-US" sz="1800" dirty="0" err="1">
                <a:solidFill>
                  <a:schemeClr val="accent6">
                    <a:lumMod val="50000"/>
                  </a:schemeClr>
                </a:solidFill>
              </a:rPr>
              <a:t>ujian</a:t>
            </a:r>
            <a:r>
              <a:rPr lang="en-US" sz="1800" dirty="0">
                <a:solidFill>
                  <a:schemeClr val="accent6">
                    <a:lumMod val="50000"/>
                  </a:schemeClr>
                </a:solidFill>
              </a:rPr>
              <a:t> </a:t>
            </a:r>
            <a:r>
              <a:rPr lang="en-US" sz="1800" dirty="0" err="1">
                <a:solidFill>
                  <a:schemeClr val="accent6">
                    <a:lumMod val="50000"/>
                  </a:schemeClr>
                </a:solidFill>
              </a:rPr>
              <a:t>maka</a:t>
            </a:r>
            <a:r>
              <a:rPr lang="en-US" sz="1800" dirty="0">
                <a:solidFill>
                  <a:schemeClr val="accent6">
                    <a:lumMod val="50000"/>
                  </a:schemeClr>
                </a:solidFill>
              </a:rPr>
              <a:t> </a:t>
            </a:r>
            <a:r>
              <a:rPr lang="en-US" sz="1800" dirty="0" err="1">
                <a:solidFill>
                  <a:schemeClr val="accent6">
                    <a:lumMod val="50000"/>
                  </a:schemeClr>
                </a:solidFill>
              </a:rPr>
              <a:t>akan</a:t>
            </a:r>
            <a:r>
              <a:rPr lang="en-US" sz="1800" dirty="0">
                <a:solidFill>
                  <a:schemeClr val="accent6">
                    <a:lumMod val="50000"/>
                  </a:schemeClr>
                </a:solidFill>
              </a:rPr>
              <a:t> </a:t>
            </a:r>
            <a:r>
              <a:rPr lang="en-US" sz="1800" dirty="0" err="1">
                <a:solidFill>
                  <a:schemeClr val="accent6">
                    <a:lumMod val="50000"/>
                  </a:schemeClr>
                </a:solidFill>
              </a:rPr>
              <a:t>mendapatkan</a:t>
            </a:r>
            <a:r>
              <a:rPr lang="en-US" sz="1800" dirty="0">
                <a:solidFill>
                  <a:schemeClr val="accent6">
                    <a:lumMod val="50000"/>
                  </a:schemeClr>
                </a:solidFill>
              </a:rPr>
              <a:t> </a:t>
            </a:r>
            <a:r>
              <a:rPr lang="en-US" sz="1800" dirty="0" err="1">
                <a:solidFill>
                  <a:schemeClr val="accent6">
                    <a:lumMod val="50000"/>
                  </a:schemeClr>
                </a:solidFill>
              </a:rPr>
              <a:t>sertifikat</a:t>
            </a:r>
            <a:r>
              <a:rPr lang="en-US" sz="1800" dirty="0">
                <a:solidFill>
                  <a:schemeClr val="accent6">
                    <a:lumMod val="50000"/>
                  </a:schemeClr>
                </a:solidFill>
              </a:rPr>
              <a:t> “Attendance”</a:t>
            </a:r>
          </a:p>
        </p:txBody>
      </p:sp>
      <p:sp>
        <p:nvSpPr>
          <p:cNvPr id="6" name="Slide Number Placeholder 5"/>
          <p:cNvSpPr>
            <a:spLocks noGrp="1"/>
          </p:cNvSpPr>
          <p:nvPr>
            <p:ph type="sldNum" sz="quarter" idx="12"/>
          </p:nvPr>
        </p:nvSpPr>
        <p:spPr/>
        <p:txBody>
          <a:bodyPr/>
          <a:lstStyle/>
          <a:p>
            <a:pPr>
              <a:defRPr/>
            </a:pPr>
            <a:fld id="{6479658B-7F9C-4333-9499-869B8642C574}" type="slidenum">
              <a:rPr lang="en-US" smtClean="0"/>
              <a:pPr>
                <a:defRPr/>
              </a:pPr>
              <a:t>2</a:t>
            </a:fld>
            <a:endParaRPr lang="en-US"/>
          </a:p>
        </p:txBody>
      </p:sp>
      <p:sp>
        <p:nvSpPr>
          <p:cNvPr id="2" name="Bent Arrow 1"/>
          <p:cNvSpPr/>
          <p:nvPr/>
        </p:nvSpPr>
        <p:spPr>
          <a:xfrm rot="10800000" flipH="1">
            <a:off x="1789187" y="404663"/>
            <a:ext cx="1196008" cy="1656183"/>
          </a:xfrm>
          <a:prstGeom prst="bentArrow">
            <a:avLst>
              <a:gd name="adj1" fmla="val 19009"/>
              <a:gd name="adj2" fmla="val 21553"/>
              <a:gd name="adj3" fmla="val 41439"/>
              <a:gd name="adj4" fmla="val 41058"/>
            </a:avLst>
          </a:pr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p:cNvSpPr/>
          <p:nvPr/>
        </p:nvSpPr>
        <p:spPr>
          <a:xfrm rot="10800000" flipH="1">
            <a:off x="1323456" y="-3"/>
            <a:ext cx="1635299" cy="4077074"/>
          </a:xfrm>
          <a:prstGeom prst="bentArrow">
            <a:avLst>
              <a:gd name="adj1" fmla="val 14231"/>
              <a:gd name="adj2" fmla="val 17372"/>
              <a:gd name="adj3" fmla="val 29582"/>
              <a:gd name="adj4" fmla="val 410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p:cNvSpPr/>
          <p:nvPr/>
        </p:nvSpPr>
        <p:spPr>
          <a:xfrm rot="10800000" flipH="1">
            <a:off x="789953" y="404662"/>
            <a:ext cx="2146823" cy="4910288"/>
          </a:xfrm>
          <a:prstGeom prst="bentArrow">
            <a:avLst>
              <a:gd name="adj1" fmla="val 12234"/>
              <a:gd name="adj2" fmla="val 13046"/>
              <a:gd name="adj3" fmla="val 24258"/>
              <a:gd name="adj4" fmla="val 41058"/>
            </a:avLst>
          </a:prstGeom>
          <a:solidFill>
            <a:schemeClr val="accent6">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p:cNvSpPr/>
          <p:nvPr/>
        </p:nvSpPr>
        <p:spPr>
          <a:xfrm>
            <a:off x="679315" y="-22824"/>
            <a:ext cx="1393365" cy="1331640"/>
          </a:xfrm>
          <a:prstGeom prst="ellipse">
            <a:avLst/>
          </a:prstGeom>
          <a:scene3d>
            <a:camera prst="orthographicFront"/>
            <a:lightRig rig="threePt" dir="t"/>
          </a:scene3d>
          <a:sp3d>
            <a:bevelT w="114300" prst="artDeco"/>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a:t>INTERNAL AUDITOR</a:t>
            </a:r>
          </a:p>
        </p:txBody>
      </p:sp>
      <p:sp>
        <p:nvSpPr>
          <p:cNvPr id="4" name="Rectangle 3"/>
          <p:cNvSpPr/>
          <p:nvPr/>
        </p:nvSpPr>
        <p:spPr>
          <a:xfrm>
            <a:off x="-1" y="-22824"/>
            <a:ext cx="501921" cy="6880824"/>
          </a:xfrm>
          <a:prstGeom prst="rect">
            <a:avLst/>
          </a:prstGeom>
          <a:solidFill>
            <a:schemeClr val="accent5">
              <a:lumMod val="50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5745088" y="1308816"/>
            <a:ext cx="4160912" cy="22824"/>
          </a:xfrm>
          <a:prstGeom prst="line">
            <a:avLst/>
          </a:prstGeom>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E64F294-BF5C-45A1-84E3-9E6D3A668FA3}"/>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187362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p:cTn id="7" dur="500" fill="hold"/>
                                        <p:tgtEl>
                                          <p:spTgt spid="28674"/>
                                        </p:tgtEl>
                                        <p:attrNameLst>
                                          <p:attrName>ppt_w</p:attrName>
                                        </p:attrNameLst>
                                      </p:cBhvr>
                                      <p:tavLst>
                                        <p:tav tm="0">
                                          <p:val>
                                            <p:fltVal val="0"/>
                                          </p:val>
                                        </p:tav>
                                        <p:tav tm="100000">
                                          <p:val>
                                            <p:strVal val="#ppt_w"/>
                                          </p:val>
                                        </p:tav>
                                      </p:tavLst>
                                    </p:anim>
                                    <p:anim calcmode="lin" valueType="num">
                                      <p:cBhvr>
                                        <p:cTn id="8" dur="500" fill="hold"/>
                                        <p:tgtEl>
                                          <p:spTgt spid="28674"/>
                                        </p:tgtEl>
                                        <p:attrNameLst>
                                          <p:attrName>ppt_h</p:attrName>
                                        </p:attrNameLst>
                                      </p:cBhvr>
                                      <p:tavLst>
                                        <p:tav tm="0">
                                          <p:val>
                                            <p:fltVal val="0"/>
                                          </p:val>
                                        </p:tav>
                                        <p:tav tm="100000">
                                          <p:val>
                                            <p:strVal val="#ppt_h"/>
                                          </p:val>
                                        </p:tav>
                                      </p:tavLst>
                                    </p:anim>
                                    <p:animEffect transition="in" filter="fade">
                                      <p:cBhvr>
                                        <p:cTn id="9" dur="500"/>
                                        <p:tgtEl>
                                          <p:spTgt spid="2867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8675">
                                            <p:txEl>
                                              <p:pRg st="1" end="1"/>
                                            </p:txEl>
                                          </p:spTgt>
                                        </p:tgtEl>
                                        <p:attrNameLst>
                                          <p:attrName>style.visibility</p:attrName>
                                        </p:attrNameLst>
                                      </p:cBhvr>
                                      <p:to>
                                        <p:strVal val="visible"/>
                                      </p:to>
                                    </p:set>
                                    <p:animEffect transition="in" filter="wipe(left)">
                                      <p:cBhvr>
                                        <p:cTn id="17" dur="500"/>
                                        <p:tgtEl>
                                          <p:spTgt spid="28675">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28675">
                                            <p:txEl>
                                              <p:pRg st="2" end="2"/>
                                            </p:txEl>
                                          </p:spTgt>
                                        </p:tgtEl>
                                        <p:attrNameLst>
                                          <p:attrName>style.visibility</p:attrName>
                                        </p:attrNameLst>
                                      </p:cBhvr>
                                      <p:to>
                                        <p:strVal val="visible"/>
                                      </p:to>
                                    </p:set>
                                    <p:animEffect transition="in" filter="wipe(left)">
                                      <p:cBhvr>
                                        <p:cTn id="20" dur="500"/>
                                        <p:tgtEl>
                                          <p:spTgt spid="28675">
                                            <p:txEl>
                                              <p:pRg st="2" end="2"/>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28675">
                                            <p:txEl>
                                              <p:pRg st="3" end="3"/>
                                            </p:txEl>
                                          </p:spTgt>
                                        </p:tgtEl>
                                        <p:attrNameLst>
                                          <p:attrName>style.visibility</p:attrName>
                                        </p:attrNameLst>
                                      </p:cBhvr>
                                      <p:to>
                                        <p:strVal val="visible"/>
                                      </p:to>
                                    </p:set>
                                    <p:animEffect transition="in" filter="wipe(left)">
                                      <p:cBhvr>
                                        <p:cTn id="23" dur="500"/>
                                        <p:tgtEl>
                                          <p:spTgt spid="28675">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28675">
                                            <p:txEl>
                                              <p:pRg st="4" end="4"/>
                                            </p:txEl>
                                          </p:spTgt>
                                        </p:tgtEl>
                                        <p:attrNameLst>
                                          <p:attrName>style.visibility</p:attrName>
                                        </p:attrNameLst>
                                      </p:cBhvr>
                                      <p:to>
                                        <p:strVal val="visible"/>
                                      </p:to>
                                    </p:set>
                                    <p:animEffect transition="in" filter="wipe(left)">
                                      <p:cBhvr>
                                        <p:cTn id="26" dur="500"/>
                                        <p:tgtEl>
                                          <p:spTgt spid="28675">
                                            <p:txEl>
                                              <p:pRg st="4" end="4"/>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28675">
                                            <p:txEl>
                                              <p:pRg st="5" end="5"/>
                                            </p:txEl>
                                          </p:spTgt>
                                        </p:tgtEl>
                                        <p:attrNameLst>
                                          <p:attrName>style.visibility</p:attrName>
                                        </p:attrNameLst>
                                      </p:cBhvr>
                                      <p:to>
                                        <p:strVal val="visible"/>
                                      </p:to>
                                    </p:set>
                                    <p:animEffect transition="in" filter="wipe(left)">
                                      <p:cBhvr>
                                        <p:cTn id="29" dur="500"/>
                                        <p:tgtEl>
                                          <p:spTgt spid="28675">
                                            <p:txEl>
                                              <p:pRg st="5" end="5"/>
                                            </p:txEl>
                                          </p:spTgt>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28675">
                                            <p:txEl>
                                              <p:pRg st="6" end="6"/>
                                            </p:txEl>
                                          </p:spTgt>
                                        </p:tgtEl>
                                        <p:attrNameLst>
                                          <p:attrName>style.visibility</p:attrName>
                                        </p:attrNameLst>
                                      </p:cBhvr>
                                      <p:to>
                                        <p:strVal val="visible"/>
                                      </p:to>
                                    </p:set>
                                    <p:animEffect transition="in" filter="wipe(left)">
                                      <p:cBhvr>
                                        <p:cTn id="37" dur="500"/>
                                        <p:tgtEl>
                                          <p:spTgt spid="28675">
                                            <p:txEl>
                                              <p:pRg st="6" end="6"/>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28675">
                                            <p:txEl>
                                              <p:pRg st="7" end="7"/>
                                            </p:txEl>
                                          </p:spTgt>
                                        </p:tgtEl>
                                        <p:attrNameLst>
                                          <p:attrName>style.visibility</p:attrName>
                                        </p:attrNameLst>
                                      </p:cBhvr>
                                      <p:to>
                                        <p:strVal val="visible"/>
                                      </p:to>
                                    </p:set>
                                    <p:animEffect transition="in" filter="wipe(left)">
                                      <p:cBhvr>
                                        <p:cTn id="40" dur="500"/>
                                        <p:tgtEl>
                                          <p:spTgt spid="28675">
                                            <p:txEl>
                                              <p:pRg st="7" end="7"/>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28675">
                                            <p:txEl>
                                              <p:pRg st="8" end="8"/>
                                            </p:txEl>
                                          </p:spTgt>
                                        </p:tgtEl>
                                        <p:attrNameLst>
                                          <p:attrName>style.visibility</p:attrName>
                                        </p:attrNameLst>
                                      </p:cBhvr>
                                      <p:to>
                                        <p:strVal val="visible"/>
                                      </p:to>
                                    </p:set>
                                    <p:animEffect transition="in" filter="wipe(left)">
                                      <p:cBhvr>
                                        <p:cTn id="43" dur="500"/>
                                        <p:tgtEl>
                                          <p:spTgt spid="28675">
                                            <p:txEl>
                                              <p:pRg st="8" end="8"/>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28675">
                                            <p:txEl>
                                              <p:pRg st="9" end="9"/>
                                            </p:txEl>
                                          </p:spTgt>
                                        </p:tgtEl>
                                        <p:attrNameLst>
                                          <p:attrName>style.visibility</p:attrName>
                                        </p:attrNameLst>
                                      </p:cBhvr>
                                      <p:to>
                                        <p:strVal val="visible"/>
                                      </p:to>
                                    </p:set>
                                    <p:animEffect transition="in" filter="wipe(left)">
                                      <p:cBhvr>
                                        <p:cTn id="46" dur="500"/>
                                        <p:tgtEl>
                                          <p:spTgt spid="28675">
                                            <p:txEl>
                                              <p:pRg st="9" end="9"/>
                                            </p:txEl>
                                          </p:spTgt>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500"/>
                                        <p:tgtEl>
                                          <p:spTgt spid="8"/>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28675">
                                            <p:txEl>
                                              <p:pRg st="10" end="10"/>
                                            </p:txEl>
                                          </p:spTgt>
                                        </p:tgtEl>
                                        <p:attrNameLst>
                                          <p:attrName>style.visibility</p:attrName>
                                        </p:attrNameLst>
                                      </p:cBhvr>
                                      <p:to>
                                        <p:strVal val="visible"/>
                                      </p:to>
                                    </p:set>
                                    <p:animEffect transition="in" filter="wipe(left)">
                                      <p:cBhvr>
                                        <p:cTn id="54" dur="500"/>
                                        <p:tgtEl>
                                          <p:spTgt spid="28675">
                                            <p:txEl>
                                              <p:pRg st="10" end="10"/>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28675">
                                            <p:txEl>
                                              <p:pRg st="11" end="11"/>
                                            </p:txEl>
                                          </p:spTgt>
                                        </p:tgtEl>
                                        <p:attrNameLst>
                                          <p:attrName>style.visibility</p:attrName>
                                        </p:attrNameLst>
                                      </p:cBhvr>
                                      <p:to>
                                        <p:strVal val="visible"/>
                                      </p:to>
                                    </p:set>
                                    <p:animEffect transition="in" filter="wipe(left)">
                                      <p:cBhvr>
                                        <p:cTn id="57" dur="500"/>
                                        <p:tgtEl>
                                          <p:spTgt spid="28675">
                                            <p:txEl>
                                              <p:pRg st="11" end="11"/>
                                            </p:txEl>
                                          </p:spTgt>
                                        </p:tgtEl>
                                      </p:cBhvr>
                                    </p:animEffect>
                                  </p:childTnLst>
                                </p:cTn>
                              </p:par>
                              <p:par>
                                <p:cTn id="58" presetID="22" presetClass="entr" presetSubtype="8" fill="hold" nodeType="withEffect">
                                  <p:stCondLst>
                                    <p:cond delay="0"/>
                                  </p:stCondLst>
                                  <p:childTnLst>
                                    <p:set>
                                      <p:cBhvr>
                                        <p:cTn id="59" dur="1" fill="hold">
                                          <p:stCondLst>
                                            <p:cond delay="0"/>
                                          </p:stCondLst>
                                        </p:cTn>
                                        <p:tgtEl>
                                          <p:spTgt spid="28675">
                                            <p:txEl>
                                              <p:pRg st="12" end="12"/>
                                            </p:txEl>
                                          </p:spTgt>
                                        </p:tgtEl>
                                        <p:attrNameLst>
                                          <p:attrName>style.visibility</p:attrName>
                                        </p:attrNameLst>
                                      </p:cBhvr>
                                      <p:to>
                                        <p:strVal val="visible"/>
                                      </p:to>
                                    </p:set>
                                    <p:animEffect transition="in" filter="wipe(left)">
                                      <p:cBhvr>
                                        <p:cTn id="60" dur="500"/>
                                        <p:tgtEl>
                                          <p:spTgt spid="2867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6800" y="4495800"/>
            <a:ext cx="45720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RISIKO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berjalan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mulus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efisien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banyak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masalah</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saling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tunjuk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saling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salah-salahan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8" name="AutoShape 4"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0" name="AutoShape 6"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2" name="AutoShape 8"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4" name="AutoShape 10"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6" name="AutoShape 12" descr="Image result for karikatur pabri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Content Placeholder 2"/>
          <p:cNvSpPr txBox="1">
            <a:spLocks/>
          </p:cNvSpPr>
          <p:nvPr/>
        </p:nvSpPr>
        <p:spPr>
          <a:xfrm>
            <a:off x="4876800" y="609600"/>
            <a:ext cx="4800600" cy="3276600"/>
          </a:xfrm>
          <a:prstGeom prst="rect">
            <a:avLst/>
          </a:prstGeom>
          <a:ln>
            <a:noFill/>
          </a:ln>
        </p:spPr>
        <p:txBody>
          <a:bodyPr/>
          <a:lstStyle/>
          <a:p>
            <a:pPr marL="185738" marR="0" lvl="0" indent="-185738" algn="ctr"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kumimoji="0" lang="en-US" sz="1800" b="0" i="0" u="sng" strike="noStrike" kern="1200" cap="none" spc="0" normalizeH="0" baseline="0" noProof="0" dirty="0">
                <a:ln>
                  <a:noFill/>
                </a:ln>
                <a:solidFill>
                  <a:prstClr val="black"/>
                </a:solidFill>
                <a:effectLst/>
                <a:uLnTx/>
                <a:uFillTx/>
                <a:latin typeface="Arial" pitchFamily="34" charset="0"/>
                <a:ea typeface="+mn-ea"/>
                <a:cs typeface="Arial" pitchFamily="34" charset="0"/>
              </a:rPr>
              <a:t>TUJUAN PROSES </a:t>
            </a: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Proses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berjalan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mulus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tidak</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ada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hambatan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Proses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berjalan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secara</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otomatis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tidak</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perlu</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diingatkan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di</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instruksikan</a:t>
            </a: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Menciptakan</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proses</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anti </a:t>
            </a:r>
            <a:r>
              <a:rPr kumimoji="0" lang="en-US" sz="1800" b="0"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salah</a:t>
            </a: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OBJECTIVES PROSES TERCAPAI </a:t>
            </a:r>
          </a:p>
          <a:p>
            <a:pPr marL="185738" marR="0" lvl="0" indent="-185738" algn="ctr" defTabSz="742950" rtl="0" eaLnBrk="1" fontAlgn="auto" latinLnBrk="0" hangingPunct="1">
              <a:lnSpc>
                <a:spcPct val="90000"/>
              </a:lnSpc>
              <a:spcBef>
                <a:spcPts val="813"/>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185738" marR="0" lvl="0" indent="-185738" algn="ctr" defTabSz="742950" rtl="0" eaLnBrk="1" fontAlgn="auto" latinLnBrk="0" hangingPunct="1">
              <a:lnSpc>
                <a:spcPct val="90000"/>
              </a:lnSpc>
              <a:spcBef>
                <a:spcPts val="813"/>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Arial" pitchFamily="34" charset="0"/>
                <a:ea typeface="+mn-ea"/>
                <a:cs typeface="Arial" pitchFamily="34" charset="0"/>
              </a:rPr>
              <a:t>POLA PIKIR</a:t>
            </a:r>
          </a:p>
          <a:p>
            <a:pPr marL="185738" marR="0" lvl="0" indent="-185738" algn="l" defTabSz="742950" rtl="0" eaLnBrk="1" fontAlgn="auto" latinLnBrk="0" hangingPunct="1">
              <a:lnSpc>
                <a:spcPct val="90000"/>
              </a:lnSpc>
              <a:spcBef>
                <a:spcPts val="813"/>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SEMUA MASALAH TERJADI KARENA SISTEM </a:t>
            </a:r>
          </a:p>
        </p:txBody>
      </p:sp>
      <p:sp>
        <p:nvSpPr>
          <p:cNvPr id="23" name="Right Arrow 22"/>
          <p:cNvSpPr/>
          <p:nvPr/>
        </p:nvSpPr>
        <p:spPr>
          <a:xfrm>
            <a:off x="3733800" y="1752600"/>
            <a:ext cx="1143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228600" y="4495800"/>
            <a:ext cx="3886200" cy="1708160"/>
          </a:xfrm>
          <a:prstGeom prst="rect">
            <a:avLst/>
          </a:prstGeom>
          <a:noFill/>
        </p:spPr>
        <p:txBody>
          <a:bodyPr wrap="square" rtlCol="0">
            <a:spAutoFit/>
          </a:bodyPr>
          <a:lstStyle/>
          <a:p>
            <a:pPr marL="347663" marR="0" lvl="1" indent="-347663"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Hubungan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terputus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7663" marR="0" lvl="1" indent="-347663"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Duplikasi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pekerjaan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1" indent="-347663"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Ketidakjelasan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alur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7663" marR="0" lvl="1" indent="-347663" algn="l" defTabSz="457200" rtl="0" eaLnBrk="1" fontAlgn="auto" latinLnBrk="0" hangingPunct="1">
              <a:lnSpc>
                <a:spcPct val="100000"/>
              </a:lnSpc>
              <a:spcBef>
                <a:spcPts val="600"/>
              </a:spcBef>
              <a:spcAft>
                <a:spcPts val="0"/>
              </a:spcAft>
              <a:buClrTx/>
              <a:buSzTx/>
              <a:buFont typeface="Wingdings" pitchFamily="2" charset="2"/>
              <a:buChar char="ü"/>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Hubungan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antar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saling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mendukung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5" name="TextBox 24"/>
          <p:cNvSpPr txBox="1"/>
          <p:nvPr/>
        </p:nvSpPr>
        <p:spPr>
          <a:xfrm>
            <a:off x="0" y="0"/>
            <a:ext cx="2198038" cy="369332"/>
          </a:xfrm>
          <a:prstGeom prst="rect">
            <a:avLst/>
          </a:prstGeom>
          <a:solidFill>
            <a:schemeClr val="accent5"/>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RISIKO PROSES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ight Arrow 18"/>
          <p:cNvSpPr/>
          <p:nvPr/>
        </p:nvSpPr>
        <p:spPr>
          <a:xfrm>
            <a:off x="4038600" y="5029200"/>
            <a:ext cx="762000" cy="4572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228600" y="4343400"/>
            <a:ext cx="93726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srcRect t="11429"/>
          <a:stretch>
            <a:fillRect/>
          </a:stretch>
        </p:blipFill>
        <p:spPr bwMode="auto">
          <a:xfrm>
            <a:off x="304800" y="1143000"/>
            <a:ext cx="3280697" cy="2362200"/>
          </a:xfrm>
          <a:prstGeom prst="rect">
            <a:avLst/>
          </a:prstGeom>
          <a:noFill/>
          <a:ln w="9525">
            <a:noFill/>
            <a:miter lim="800000"/>
            <a:headEnd/>
            <a:tailEnd/>
          </a:ln>
          <a:effectLst/>
        </p:spPr>
      </p:pic>
      <p:sp>
        <p:nvSpPr>
          <p:cNvPr id="27" name="TextBox 26"/>
          <p:cNvSpPr txBox="1"/>
          <p:nvPr/>
        </p:nvSpPr>
        <p:spPr>
          <a:xfrm>
            <a:off x="457200" y="695980"/>
            <a:ext cx="3052439"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BISNIS PROSES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8" name="Down Arrow 27"/>
          <p:cNvSpPr/>
          <p:nvPr/>
        </p:nvSpPr>
        <p:spPr>
          <a:xfrm>
            <a:off x="1676400" y="3657600"/>
            <a:ext cx="685800" cy="6096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ounded Rectangle 28"/>
          <p:cNvSpPr/>
          <p:nvPr/>
        </p:nvSpPr>
        <p:spPr>
          <a:xfrm>
            <a:off x="4876800" y="381000"/>
            <a:ext cx="4876800" cy="381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lide Number Placeholder 2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1933BE-C567-46F0-8398-FCB3AD8C9B4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35336558-DF09-4FDA-9D24-C34AF9CBEBA3}"/>
              </a:ext>
            </a:extLst>
          </p:cNvPr>
          <p:cNvSpPr>
            <a:spLocks noGrp="1"/>
          </p:cNvSpPr>
          <p:nvPr>
            <p:ph type="ftr" sz="quarter" idx="4294967295"/>
          </p:nvPr>
        </p:nvSpPr>
        <p:spPr>
          <a:xfrm>
            <a:off x="0" y="6356350"/>
            <a:ext cx="3343275" cy="365125"/>
          </a:xfrm>
        </p:spPr>
        <p:txBody>
          <a:bodyPr/>
          <a:lstStyle/>
          <a:p>
            <a:r>
              <a:rPr lang="en-US"/>
              <a:t>IQA IATF 16949 1/Rev 04 © Copyright Sentral Sistem, Mar 2019</a:t>
            </a:r>
          </a:p>
        </p:txBody>
      </p:sp>
    </p:spTree>
    <p:extLst>
      <p:ext uri="{BB962C8B-B14F-4D97-AF65-F5344CB8AC3E}">
        <p14:creationId xmlns:p14="http://schemas.microsoft.com/office/powerpoint/2010/main" val="3911643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p:cNvPicPr>
            <a:picLocks noChangeAspect="1" noChangeArrowheads="1"/>
          </p:cNvPicPr>
          <p:nvPr/>
        </p:nvPicPr>
        <p:blipFill>
          <a:blip r:embed="rId3"/>
          <a:srcRect/>
          <a:stretch>
            <a:fillRect/>
          </a:stretch>
        </p:blipFill>
        <p:spPr bwMode="auto">
          <a:xfrm>
            <a:off x="0" y="2704742"/>
            <a:ext cx="7413625" cy="2697163"/>
          </a:xfrm>
          <a:prstGeom prst="rect">
            <a:avLst/>
          </a:prstGeom>
          <a:noFill/>
          <a:ln w="9525">
            <a:noFill/>
            <a:miter lim="800000"/>
            <a:headEnd/>
            <a:tailEnd/>
          </a:ln>
          <a:effectLst/>
        </p:spPr>
      </p:pic>
      <p:sp>
        <p:nvSpPr>
          <p:cNvPr id="50" name="TextBox 49"/>
          <p:cNvSpPr txBox="1"/>
          <p:nvPr/>
        </p:nvSpPr>
        <p:spPr>
          <a:xfrm>
            <a:off x="7543800" y="4495800"/>
            <a:ext cx="1828800" cy="1692771"/>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FF0000"/>
                </a:solidFill>
                <a:effectLst/>
                <a:uLnTx/>
                <a:uFillTx/>
                <a:latin typeface="Calibri" panose="020F0502020204030204"/>
                <a:ea typeface="+mn-ea"/>
                <a:cs typeface="+mn-cs"/>
              </a:rPr>
              <a:t>O</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bjectives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next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Customer,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1" name="TextBox 50"/>
          <p:cNvSpPr txBox="1"/>
          <p:nvPr/>
        </p:nvSpPr>
        <p:spPr>
          <a:xfrm>
            <a:off x="3429000" y="4971871"/>
            <a:ext cx="2590800" cy="954107"/>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FF0000"/>
                </a:solidFill>
                <a:effectLst/>
                <a:uLnTx/>
                <a:uFillTx/>
                <a:latin typeface="Calibri" panose="020F0502020204030204"/>
                <a:ea typeface="+mn-ea"/>
                <a:cs typeface="+mn-cs"/>
              </a:rPr>
              <a:t>R</a:t>
            </a:r>
            <a:r>
              <a:rPr lang="id-ID" b="1" dirty="0">
                <a:solidFill>
                  <a:srgbClr val="FF0000"/>
                </a:solidFill>
                <a:latin typeface="Calibri" panose="020F0502020204030204"/>
              </a:rPr>
              <a:t>i</a:t>
            </a: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siko</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rgbClr val="FF0000"/>
                </a:solidFill>
                <a:effectLst/>
                <a:uLnTx/>
                <a:uFillTx/>
                <a:latin typeface="Calibri" panose="020F0502020204030204"/>
                <a:ea typeface="+mn-ea"/>
                <a:cs typeface="+mn-cs"/>
              </a:rPr>
              <a:t>dan </a:t>
            </a:r>
            <a:r>
              <a:rPr kumimoji="0" lang="id-ID" sz="1600" b="1" i="0" u="none" strike="noStrike" kern="1200" cap="none" spc="0" normalizeH="0" baseline="0" noProof="0" dirty="0">
                <a:ln>
                  <a:noFill/>
                </a:ln>
                <a:solidFill>
                  <a:srgbClr val="FF0000"/>
                </a:solidFill>
                <a:effectLst/>
                <a:uLnTx/>
                <a:uFillTx/>
                <a:latin typeface="Calibri" panose="020F0502020204030204"/>
                <a:ea typeface="+mn-ea"/>
                <a:cs typeface="+mn-cs"/>
              </a:rPr>
              <a:t>P</a:t>
            </a:r>
            <a:r>
              <a:rPr kumimoji="0" lang="en-US" sz="1600" b="1" i="0" u="none" strike="noStrike" kern="1200" cap="none" spc="0" normalizeH="0" baseline="0" noProof="0" dirty="0" err="1">
                <a:ln>
                  <a:noFill/>
                </a:ln>
                <a:solidFill>
                  <a:srgbClr val="FF0000"/>
                </a:solidFill>
                <a:effectLst/>
                <a:uLnTx/>
                <a:uFillTx/>
                <a:latin typeface="Calibri" panose="020F0502020204030204"/>
                <a:ea typeface="+mn-ea"/>
                <a:cs typeface="+mn-cs"/>
              </a:rPr>
              <a:t>eluang</a:t>
            </a:r>
            <a:r>
              <a:rPr kumimoji="0" lang="en-US" sz="16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bisa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menghambat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pencapaian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objectives </a:t>
            </a:r>
          </a:p>
        </p:txBody>
      </p:sp>
      <p:sp>
        <p:nvSpPr>
          <p:cNvPr id="52" name="TextBox 51"/>
          <p:cNvSpPr txBox="1"/>
          <p:nvPr/>
        </p:nvSpPr>
        <p:spPr>
          <a:xfrm>
            <a:off x="1981200" y="1371600"/>
            <a:ext cx="3276600" cy="1200329"/>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FF0000"/>
                </a:solidFill>
                <a:effectLst/>
                <a:uLnTx/>
                <a:uFillTx/>
                <a:latin typeface="Calibri" panose="020F0502020204030204"/>
                <a:ea typeface="+mn-ea"/>
                <a:cs typeface="+mn-cs"/>
              </a:rPr>
              <a:t>R</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eference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Adopsi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manajemen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mutu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lingkungan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K3,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kebijakan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Picture 8"/>
          <p:cNvPicPr>
            <a:picLocks noChangeAspect="1"/>
          </p:cNvPicPr>
          <p:nvPr/>
        </p:nvPicPr>
        <p:blipFill>
          <a:blip r:embed="rId4"/>
          <a:stretch>
            <a:fillRect/>
          </a:stretch>
        </p:blipFill>
        <p:spPr>
          <a:xfrm>
            <a:off x="7543800" y="3505200"/>
            <a:ext cx="1609136" cy="838200"/>
          </a:xfrm>
          <a:prstGeom prst="rect">
            <a:avLst/>
          </a:prstGeom>
        </p:spPr>
      </p:pic>
      <p:sp>
        <p:nvSpPr>
          <p:cNvPr id="39" name="Rounded Rectangle 38"/>
          <p:cNvSpPr/>
          <p:nvPr/>
        </p:nvSpPr>
        <p:spPr>
          <a:xfrm>
            <a:off x="0" y="1143000"/>
            <a:ext cx="9906000" cy="5181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Down Arrow 39"/>
          <p:cNvSpPr/>
          <p:nvPr/>
        </p:nvSpPr>
        <p:spPr>
          <a:xfrm>
            <a:off x="3276600" y="2590800"/>
            <a:ext cx="685800" cy="8382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ounded Rectangle 40"/>
          <p:cNvSpPr/>
          <p:nvPr/>
        </p:nvSpPr>
        <p:spPr>
          <a:xfrm>
            <a:off x="0" y="1143000"/>
            <a:ext cx="9601200" cy="533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8675" name="Picture 3"/>
          <p:cNvPicPr>
            <a:picLocks noChangeAspect="1" noChangeArrowheads="1"/>
          </p:cNvPicPr>
          <p:nvPr/>
        </p:nvPicPr>
        <p:blipFill>
          <a:blip r:embed="rId5"/>
          <a:srcRect/>
          <a:stretch>
            <a:fillRect/>
          </a:stretch>
        </p:blipFill>
        <p:spPr bwMode="auto">
          <a:xfrm>
            <a:off x="5638800" y="152400"/>
            <a:ext cx="4130675" cy="2530475"/>
          </a:xfrm>
          <a:prstGeom prst="rect">
            <a:avLst/>
          </a:prstGeom>
          <a:noFill/>
          <a:ln w="9525">
            <a:noFill/>
            <a:miter lim="800000"/>
            <a:headEnd/>
            <a:tailEnd/>
          </a:ln>
          <a:effectLst/>
        </p:spPr>
      </p:pic>
      <p:sp>
        <p:nvSpPr>
          <p:cNvPr id="75" name="TextBox 74"/>
          <p:cNvSpPr txBox="1"/>
          <p:nvPr/>
        </p:nvSpPr>
        <p:spPr>
          <a:xfrm>
            <a:off x="0" y="381000"/>
            <a:ext cx="5410200" cy="969496"/>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266707" algn="l"/>
              </a:tabLst>
              <a:defRPr/>
            </a:pPr>
            <a:r>
              <a:rPr kumimoji="0" lang="en-US" sz="2000" b="1" i="0" u="sng" strike="noStrike" kern="1200" cap="none" spc="0" normalizeH="0" baseline="0" noProof="0" dirty="0" err="1">
                <a:ln>
                  <a:noFill/>
                </a:ln>
                <a:solidFill>
                  <a:prstClr val="black"/>
                </a:solidFill>
                <a:effectLst/>
                <a:uLnTx/>
                <a:uFillTx/>
                <a:latin typeface="Calibri" panose="020F0502020204030204"/>
                <a:ea typeface="+mn-ea"/>
                <a:cs typeface="+mn-cs"/>
              </a:rPr>
              <a:t>Ruang</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sng" strike="noStrike" kern="1200" cap="none" spc="0" normalizeH="0" baseline="0" noProof="0" dirty="0" err="1">
                <a:ln>
                  <a:noFill/>
                </a:ln>
                <a:solidFill>
                  <a:prstClr val="black"/>
                </a:solidFill>
                <a:effectLst/>
                <a:uLnTx/>
                <a:uFillTx/>
                <a:latin typeface="Calibri" panose="020F0502020204030204"/>
                <a:ea typeface="+mn-ea"/>
                <a:cs typeface="+mn-cs"/>
              </a:rPr>
              <a:t>Lingkup</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 dan R</a:t>
            </a:r>
            <a:r>
              <a:rPr lang="id-ID" sz="2000" b="1" u="sng" dirty="0">
                <a:solidFill>
                  <a:prstClr val="black"/>
                </a:solidFill>
                <a:latin typeface="Calibri" panose="020F0502020204030204"/>
              </a:rPr>
              <a:t>i</a:t>
            </a:r>
            <a:r>
              <a:rPr kumimoji="0" lang="en-US" sz="2000" b="1" i="0" u="sng" strike="noStrike" kern="1200" cap="none" spc="0" normalizeH="0" baseline="0" noProof="0" dirty="0" err="1">
                <a:ln>
                  <a:noFill/>
                </a:ln>
                <a:solidFill>
                  <a:prstClr val="black"/>
                </a:solidFill>
                <a:effectLst/>
                <a:uLnTx/>
                <a:uFillTx/>
                <a:latin typeface="Calibri" panose="020F0502020204030204"/>
                <a:ea typeface="+mn-ea"/>
                <a:cs typeface="+mn-cs"/>
              </a:rPr>
              <a:t>siko</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 Proses  </a:t>
            </a:r>
          </a:p>
          <a:p>
            <a:pPr marL="0" marR="0" lvl="0" indent="0" algn="ctr" defTabSz="457200" rtl="0" eaLnBrk="1" fontAlgn="auto" latinLnBrk="0" hangingPunct="1">
              <a:lnSpc>
                <a:spcPct val="100000"/>
              </a:lnSpc>
              <a:spcBef>
                <a:spcPts val="600"/>
              </a:spcBef>
              <a:spcAft>
                <a:spcPts val="0"/>
              </a:spcAft>
              <a:buClrTx/>
              <a:buSzTx/>
              <a:buFontTx/>
              <a:buNone/>
              <a:tabLst>
                <a:tab pos="266707"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SIPOCORR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Supplier –Input- Process- Output- Customer- Objectives –Risk- Reference)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Slide Number Placeholder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FC8BA0FA-2542-49E9-BFE3-362C380FB896}"/>
              </a:ext>
            </a:extLst>
          </p:cNvPr>
          <p:cNvSpPr>
            <a:spLocks noGrp="1"/>
          </p:cNvSpPr>
          <p:nvPr>
            <p:ph type="ftr" sz="quarter" idx="3"/>
          </p:nvPr>
        </p:nvSpPr>
        <p:spPr/>
        <p:txBody>
          <a:bodyPr/>
          <a:lstStyle/>
          <a:p>
            <a:r>
              <a:rPr lang="en-US"/>
              <a:t>IQA IATF 16949 1/Rev 04 © Copyright Sentral Sistem, Mar 2019</a:t>
            </a:r>
          </a:p>
        </p:txBody>
      </p:sp>
    </p:spTree>
    <p:extLst>
      <p:ext uri="{BB962C8B-B14F-4D97-AF65-F5344CB8AC3E}">
        <p14:creationId xmlns:p14="http://schemas.microsoft.com/office/powerpoint/2010/main" val="4063375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0" y="0"/>
            <a:ext cx="2198038" cy="369332"/>
          </a:xfrm>
          <a:prstGeom prst="rect">
            <a:avLst/>
          </a:prstGeom>
          <a:solidFill>
            <a:schemeClr val="accent5"/>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RISIKO PROSES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p:cNvSpPr txBox="1"/>
          <p:nvPr/>
        </p:nvSpPr>
        <p:spPr>
          <a:xfrm>
            <a:off x="381000" y="533400"/>
            <a:ext cx="8686800" cy="27392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OBJECTIVES PROSES – R</a:t>
            </a:r>
            <a:r>
              <a:rPr kumimoji="0" lang="id-ID" sz="2000" b="0" i="0" u="none" strike="noStrike" kern="1200" cap="none" spc="0" normalizeH="0" baseline="0" noProof="0" dirty="0">
                <a:ln>
                  <a:noFill/>
                </a:ln>
                <a:solidFill>
                  <a:prstClr val="black"/>
                </a:solidFill>
                <a:effectLst/>
                <a:uLnTx/>
                <a:uFillTx/>
                <a:latin typeface="Calibri" panose="020F0502020204030204"/>
                <a:ea typeface="+mn-ea"/>
                <a:cs typeface="+mn-cs"/>
              </a:rPr>
              <a:t>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SIKO PROSES </a:t>
            </a:r>
          </a:p>
          <a:p>
            <a:pPr marL="287338" marR="0" lvl="0" indent="-287338" algn="l" defTabSz="457200" rtl="0" eaLnBrk="1" fontAlgn="auto" latinLnBrk="0" hangingPunct="1">
              <a:lnSpc>
                <a:spcPct val="100000"/>
              </a:lnSpc>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Objectives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Keberhasilan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perusahaan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berikutnya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Pelanggan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Perusahaan) </a:t>
            </a:r>
          </a:p>
          <a:p>
            <a:pPr marL="287338" marR="0" lvl="0" indent="-287338" algn="l" defTabSz="457200" rtl="0" eaLnBrk="1" fontAlgn="auto" latinLnBrk="0" hangingPunct="1">
              <a:lnSpc>
                <a:spcPct val="100000"/>
              </a:lnSpc>
              <a:spcBef>
                <a:spcPts val="600"/>
              </a:spcBef>
              <a:spcAft>
                <a:spcPts val="60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siko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Peristiwa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selama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berlangsung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bisa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mengakibatkan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objectives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3" name="Rectangle 32"/>
          <p:cNvSpPr/>
          <p:nvPr/>
        </p:nvSpPr>
        <p:spPr>
          <a:xfrm>
            <a:off x="6553200" y="2362200"/>
            <a:ext cx="3352800" cy="4031873"/>
          </a:xfrm>
          <a:prstGeom prst="rect">
            <a:avLst/>
          </a:prstGeom>
          <a:solidFill>
            <a:schemeClr val="bg1"/>
          </a:solidFill>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 typeface="Arial" pitchFamily="34" charset="0"/>
              <a:buNone/>
              <a:tabLst/>
              <a:defRPr/>
            </a:pP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Objectives</a:t>
            </a:r>
          </a:p>
          <a:p>
            <a:pPr marL="228600" marR="0" lvl="0" indent="-22860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Harapan</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Perusahaan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Target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penjualan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order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layak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Customer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kredibel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terjadi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kredit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macet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Harapan</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proses</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berikutnya</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perencanaan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perencanaan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perencanaan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material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Informasi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order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jelas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kecukupan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mengolah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order</a:t>
            </a:r>
          </a:p>
          <a:p>
            <a:pPr marL="228600" marR="0" lvl="0" indent="-22860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Harapan</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srgbClr val="0033CC"/>
                </a:solidFill>
                <a:effectLst/>
                <a:uLnTx/>
                <a:uFillTx/>
                <a:latin typeface="Calibri" panose="020F0502020204030204"/>
                <a:ea typeface="+mn-ea"/>
                <a:cs typeface="+mn-cs"/>
              </a:rPr>
              <a:t>Pelanggan</a:t>
            </a:r>
            <a:r>
              <a:rPr kumimoji="0" lang="en-US" sz="1600" b="1" i="0" u="none" strike="noStrike" kern="1200" cap="none" spc="0" normalizeH="0" baseline="0" noProof="0" dirty="0">
                <a:ln>
                  <a:noFill/>
                </a:ln>
                <a:solidFill>
                  <a:srgbClr val="0033CC"/>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Perusahaan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asal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janji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PHP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5" name="Rectangle 4"/>
          <p:cNvSpPr>
            <a:spLocks noChangeArrowheads="1"/>
          </p:cNvSpPr>
          <p:nvPr/>
        </p:nvSpPr>
        <p:spPr bwMode="auto">
          <a:xfrm>
            <a:off x="2519053" y="2514600"/>
            <a:ext cx="1648819" cy="526068"/>
          </a:xfrm>
          <a:prstGeom prst="rect">
            <a:avLst/>
          </a:prstGeom>
          <a:gradFill rotWithShape="0">
            <a:gsLst>
              <a:gs pos="0">
                <a:srgbClr val="6666FF"/>
              </a:gs>
              <a:gs pos="100000">
                <a:srgbClr val="000099"/>
              </a:gs>
            </a:gsLst>
            <a:path path="shape">
              <a:fillToRect l="50000" t="50000" r="50000" b="50000"/>
            </a:path>
          </a:gradFill>
          <a:ln w="38100">
            <a:solidFill>
              <a:schemeClr val="tx1"/>
            </a:solidFill>
            <a:miter lim="800000"/>
            <a:headEnd/>
            <a:tailEnd/>
          </a:ln>
        </p:spPr>
        <p:txBody>
          <a:bodyPr anchor="ct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itchFamily="34" charset="0"/>
                <a:ea typeface="+mn-ea"/>
                <a:cs typeface="+mn-cs"/>
              </a:rPr>
              <a:t>(</a:t>
            </a:r>
            <a:r>
              <a:rPr kumimoji="0" lang="en-US" sz="1800" b="0" i="0" u="none" strike="noStrike" kern="1200" cap="none" spc="0" normalizeH="0" baseline="0" noProof="0" dirty="0" err="1">
                <a:ln>
                  <a:noFill/>
                </a:ln>
                <a:solidFill>
                  <a:prstClr val="white"/>
                </a:solidFill>
                <a:effectLst/>
                <a:uLnTx/>
                <a:uFillTx/>
                <a:latin typeface="Trebuchet MS" pitchFamily="34" charset="0"/>
                <a:ea typeface="+mn-ea"/>
                <a:cs typeface="+mn-cs"/>
              </a:rPr>
              <a:t>Penjualan</a:t>
            </a:r>
            <a:r>
              <a:rPr kumimoji="0" lang="en-US" sz="1800" b="0" i="0" u="none" strike="noStrike" kern="1200" cap="none" spc="0" normalizeH="0" baseline="0" noProof="0" dirty="0">
                <a:ln>
                  <a:noFill/>
                </a:ln>
                <a:solidFill>
                  <a:prstClr val="white"/>
                </a:solidFill>
                <a:effectLst/>
                <a:uLnTx/>
                <a:uFillTx/>
                <a:latin typeface="Trebuchet MS" pitchFamily="34" charset="0"/>
                <a:ea typeface="+mn-ea"/>
                <a:cs typeface="+mn-cs"/>
              </a:rPr>
              <a:t>)</a:t>
            </a: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Line 8"/>
          <p:cNvSpPr>
            <a:spLocks noChangeShapeType="1"/>
          </p:cNvSpPr>
          <p:nvPr/>
        </p:nvSpPr>
        <p:spPr bwMode="auto">
          <a:xfrm flipV="1">
            <a:off x="959483" y="2971800"/>
            <a:ext cx="1555117" cy="657746"/>
          </a:xfrm>
          <a:prstGeom prst="line">
            <a:avLst/>
          </a:prstGeom>
          <a:noFill/>
          <a:ln w="38100">
            <a:solidFill>
              <a:schemeClr val="tx1"/>
            </a:solidFill>
            <a:prstDash val="dash"/>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Line 9"/>
          <p:cNvSpPr>
            <a:spLocks noChangeShapeType="1"/>
          </p:cNvSpPr>
          <p:nvPr/>
        </p:nvSpPr>
        <p:spPr bwMode="auto">
          <a:xfrm flipH="1" flipV="1">
            <a:off x="4191000" y="2971799"/>
            <a:ext cx="1826492" cy="719599"/>
          </a:xfrm>
          <a:prstGeom prst="line">
            <a:avLst/>
          </a:prstGeom>
          <a:noFill/>
          <a:ln w="38100">
            <a:solidFill>
              <a:schemeClr val="tx1"/>
            </a:solidFill>
            <a:prstDash val="dash"/>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11"/>
          <p:cNvSpPr>
            <a:spLocks noChangeArrowheads="1"/>
          </p:cNvSpPr>
          <p:nvPr/>
        </p:nvSpPr>
        <p:spPr bwMode="auto">
          <a:xfrm>
            <a:off x="173498" y="3352800"/>
            <a:ext cx="1447445" cy="798978"/>
          </a:xfrm>
          <a:prstGeom prst="rect">
            <a:avLst/>
          </a:prstGeom>
          <a:gradFill rotWithShape="0">
            <a:gsLst>
              <a:gs pos="0">
                <a:srgbClr val="FFFFCC"/>
              </a:gs>
              <a:gs pos="100000">
                <a:srgbClr val="FFFF00"/>
              </a:gs>
            </a:gsLst>
            <a:path path="shape">
              <a:fillToRect l="50000" t="50000" r="50000" b="50000"/>
            </a:path>
          </a:gradFill>
          <a:ln w="38100">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Aktifitas1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Permintaan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Pelanggan</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15"/>
          <p:cNvSpPr>
            <a:spLocks noChangeArrowheads="1"/>
          </p:cNvSpPr>
          <p:nvPr/>
        </p:nvSpPr>
        <p:spPr bwMode="auto">
          <a:xfrm>
            <a:off x="5613944" y="3663044"/>
            <a:ext cx="939256" cy="529462"/>
          </a:xfrm>
          <a:prstGeom prst="rect">
            <a:avLst/>
          </a:prstGeom>
          <a:gradFill rotWithShape="0">
            <a:gsLst>
              <a:gs pos="0">
                <a:srgbClr val="FFFFCC"/>
              </a:gs>
              <a:gs pos="100000">
                <a:srgbClr val="FFFF00"/>
              </a:gs>
            </a:gsLst>
            <a:path path="shape">
              <a:fillToRect l="50000" t="50000" r="50000" b="50000"/>
            </a:path>
          </a:gradFill>
          <a:ln w="38100">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4</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16"/>
          <p:cNvSpPr>
            <a:spLocks noChangeArrowheads="1"/>
          </p:cNvSpPr>
          <p:nvPr/>
        </p:nvSpPr>
        <p:spPr bwMode="auto">
          <a:xfrm>
            <a:off x="3276600" y="3457340"/>
            <a:ext cx="1981200" cy="714802"/>
          </a:xfrm>
          <a:prstGeom prst="rect">
            <a:avLst/>
          </a:prstGeom>
          <a:gradFill rotWithShape="0">
            <a:gsLst>
              <a:gs pos="0">
                <a:srgbClr val="FFFFCC"/>
              </a:gs>
              <a:gs pos="100000">
                <a:srgbClr val="FFFF00"/>
              </a:gs>
            </a:gsLst>
            <a:path path="shape">
              <a:fillToRect l="50000" t="50000" r="50000" b="50000"/>
            </a:path>
          </a:gradFill>
          <a:ln w="38100">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3</a:t>
            </a:r>
          </a:p>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Perhitungan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estimasi</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7"/>
          <p:cNvSpPr>
            <a:spLocks noChangeArrowheads="1"/>
          </p:cNvSpPr>
          <p:nvPr/>
        </p:nvSpPr>
        <p:spPr bwMode="auto">
          <a:xfrm>
            <a:off x="2002298" y="3622316"/>
            <a:ext cx="937793" cy="529462"/>
          </a:xfrm>
          <a:prstGeom prst="rect">
            <a:avLst/>
          </a:prstGeom>
          <a:gradFill rotWithShape="0">
            <a:gsLst>
              <a:gs pos="0">
                <a:srgbClr val="FFFFCC"/>
              </a:gs>
              <a:gs pos="100000">
                <a:srgbClr val="FFFF00"/>
              </a:gs>
            </a:gsLst>
            <a:path path="shape">
              <a:fillToRect l="50000" t="50000" r="50000" b="50000"/>
            </a:path>
          </a:gradFill>
          <a:ln w="38100">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Aktifitas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2</a:t>
            </a:r>
            <a:endPar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3" name="AutoShape 21"/>
          <p:cNvCxnSpPr>
            <a:cxnSpLocks noChangeShapeType="1"/>
          </p:cNvCxnSpPr>
          <p:nvPr/>
        </p:nvCxnSpPr>
        <p:spPr bwMode="auto">
          <a:xfrm>
            <a:off x="1621298" y="3914540"/>
            <a:ext cx="359902" cy="0"/>
          </a:xfrm>
          <a:prstGeom prst="straightConnector1">
            <a:avLst/>
          </a:prstGeom>
          <a:noFill/>
          <a:ln w="38100">
            <a:solidFill>
              <a:schemeClr val="tx1"/>
            </a:solidFill>
            <a:round/>
            <a:headEnd/>
            <a:tailEnd type="arrow" w="med" len="med"/>
          </a:ln>
        </p:spPr>
      </p:cxnSp>
      <p:cxnSp>
        <p:nvCxnSpPr>
          <p:cNvPr id="44" name="AutoShape 21"/>
          <p:cNvCxnSpPr>
            <a:cxnSpLocks noChangeShapeType="1"/>
          </p:cNvCxnSpPr>
          <p:nvPr/>
        </p:nvCxnSpPr>
        <p:spPr bwMode="auto">
          <a:xfrm>
            <a:off x="2916698" y="3914540"/>
            <a:ext cx="359902" cy="0"/>
          </a:xfrm>
          <a:prstGeom prst="straightConnector1">
            <a:avLst/>
          </a:prstGeom>
          <a:noFill/>
          <a:ln w="38100">
            <a:solidFill>
              <a:schemeClr val="tx1"/>
            </a:solidFill>
            <a:round/>
            <a:headEnd/>
            <a:tailEnd type="arrow" w="med" len="med"/>
          </a:ln>
        </p:spPr>
      </p:cxnSp>
      <p:cxnSp>
        <p:nvCxnSpPr>
          <p:cNvPr id="45" name="AutoShape 21"/>
          <p:cNvCxnSpPr>
            <a:cxnSpLocks noChangeShapeType="1"/>
          </p:cNvCxnSpPr>
          <p:nvPr/>
        </p:nvCxnSpPr>
        <p:spPr bwMode="auto">
          <a:xfrm>
            <a:off x="5278898" y="3914540"/>
            <a:ext cx="359902" cy="0"/>
          </a:xfrm>
          <a:prstGeom prst="straightConnector1">
            <a:avLst/>
          </a:prstGeom>
          <a:noFill/>
          <a:ln w="38100">
            <a:solidFill>
              <a:schemeClr val="tx1"/>
            </a:solidFill>
            <a:round/>
            <a:headEnd/>
            <a:tailEnd type="arrow" w="med" len="med"/>
          </a:ln>
        </p:spPr>
      </p:cxnSp>
      <p:sp>
        <p:nvSpPr>
          <p:cNvPr id="49" name="TextBox 48"/>
          <p:cNvSpPr txBox="1"/>
          <p:nvPr/>
        </p:nvSpPr>
        <p:spPr>
          <a:xfrm>
            <a:off x="3352800" y="4733092"/>
            <a:ext cx="159691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Salah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Estimasi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0" name="TextBox 49"/>
          <p:cNvSpPr txBox="1"/>
          <p:nvPr/>
        </p:nvSpPr>
        <p:spPr>
          <a:xfrm>
            <a:off x="3200400" y="5605046"/>
            <a:ext cx="202972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Project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Rugi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4" name="Straight Arrow Connector 53"/>
          <p:cNvCxnSpPr/>
          <p:nvPr/>
        </p:nvCxnSpPr>
        <p:spPr>
          <a:xfrm rot="5400000">
            <a:off x="3952971" y="4452617"/>
            <a:ext cx="476058" cy="1588"/>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5400000">
            <a:off x="3953765" y="5308881"/>
            <a:ext cx="476058" cy="1588"/>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08088" y="4648200"/>
            <a:ext cx="281611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Pelanggan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kurang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3" name="Straight Arrow Connector 62"/>
          <p:cNvCxnSpPr/>
          <p:nvPr/>
        </p:nvCxnSpPr>
        <p:spPr>
          <a:xfrm rot="5400000">
            <a:off x="908259" y="4467513"/>
            <a:ext cx="476058" cy="1588"/>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5400000">
            <a:off x="905765" y="5461281"/>
            <a:ext cx="476058" cy="1588"/>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81000" y="5757446"/>
            <a:ext cx="2234779"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dibayar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8" name="Right Arrow 67"/>
          <p:cNvSpPr/>
          <p:nvPr/>
        </p:nvSpPr>
        <p:spPr>
          <a:xfrm>
            <a:off x="1981200" y="2590800"/>
            <a:ext cx="457200" cy="3048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ight Arrow 68"/>
          <p:cNvSpPr/>
          <p:nvPr/>
        </p:nvSpPr>
        <p:spPr>
          <a:xfrm>
            <a:off x="4267200" y="2590800"/>
            <a:ext cx="457200" cy="30480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TextBox 69"/>
          <p:cNvSpPr txBox="1"/>
          <p:nvPr/>
        </p:nvSpPr>
        <p:spPr>
          <a:xfrm>
            <a:off x="990600" y="2590800"/>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a:t>
            </a:r>
          </a:p>
        </p:txBody>
      </p:sp>
      <p:sp>
        <p:nvSpPr>
          <p:cNvPr id="71" name="TextBox 70"/>
          <p:cNvSpPr txBox="1"/>
          <p:nvPr/>
        </p:nvSpPr>
        <p:spPr>
          <a:xfrm>
            <a:off x="4800600" y="2590800"/>
            <a:ext cx="113364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sp>
        <p:nvSpPr>
          <p:cNvPr id="28" name="Slide Number Placeholder 2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5737EA-AD3C-44EF-8490-E29BBD63894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93091F71-7392-403B-A80D-4B07BE33C96D}"/>
              </a:ext>
            </a:extLst>
          </p:cNvPr>
          <p:cNvSpPr>
            <a:spLocks noGrp="1"/>
          </p:cNvSpPr>
          <p:nvPr>
            <p:ph type="ftr" sz="quarter" idx="3"/>
          </p:nvPr>
        </p:nvSpPr>
        <p:spPr/>
        <p:txBody>
          <a:bodyPr/>
          <a:lstStyle/>
          <a:p>
            <a:r>
              <a:rPr lang="en-US"/>
              <a:t>IQA IATF 16949 1/Rev 04 © Copyright Sentral Sistem, Mar 2019</a:t>
            </a:r>
          </a:p>
        </p:txBody>
      </p:sp>
    </p:spTree>
    <p:extLst>
      <p:ext uri="{BB962C8B-B14F-4D97-AF65-F5344CB8AC3E}">
        <p14:creationId xmlns:p14="http://schemas.microsoft.com/office/powerpoint/2010/main" val="296773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500"/>
                                        <p:tgtEl>
                                          <p:spTgt spid="40"/>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down)">
                                      <p:cBhvr>
                                        <p:cTn id="32" dur="500"/>
                                        <p:tgtEl>
                                          <p:spTgt spid="37"/>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childTnLst>
                          </p:cTn>
                        </p:par>
                        <p:par>
                          <p:cTn id="41" fill="hold">
                            <p:stCondLst>
                              <p:cond delay="4500"/>
                            </p:stCondLst>
                            <p:childTnLst>
                              <p:par>
                                <p:cTn id="42" presetID="22" presetClass="entr" presetSubtype="8"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noGrp="1"/>
          </p:cNvGraphicFramePr>
          <p:nvPr>
            <p:ph idx="1"/>
            <p:extLst/>
          </p:nvPr>
        </p:nvGraphicFramePr>
        <p:xfrm>
          <a:off x="0" y="0"/>
          <a:ext cx="9906000" cy="193842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9906000">
                  <a:extLst>
                    <a:ext uri="{9D8B030D-6E8A-4147-A177-3AD203B41FA5}">
                      <a16:colId xmlns:a16="http://schemas.microsoft.com/office/drawing/2014/main" val="20000"/>
                    </a:ext>
                  </a:extLst>
                </a:gridCol>
              </a:tblGrid>
              <a:tr h="1938420">
                <a:tc>
                  <a:txBody>
                    <a:bodyPr/>
                    <a:lstStyle/>
                    <a:p>
                      <a:endParaRPr lang="en-US" dirty="0"/>
                    </a:p>
                    <a:p>
                      <a:endParaRPr lang="en-US" dirty="0"/>
                    </a:p>
                  </a:txBody>
                  <a:tcPr>
                    <a:pattFill prst="dkDnDiag">
                      <a:fgClr>
                        <a:schemeClr val="bg1">
                          <a:lumMod val="85000"/>
                        </a:schemeClr>
                      </a:fgClr>
                      <a:bgClr>
                        <a:schemeClr val="bg1"/>
                      </a:bgClr>
                    </a:pattFill>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7A4F2D20-F8FE-41E0-BC45-DB0D32DDFABA}"/>
              </a:ext>
            </a:extLst>
          </p:cNvPr>
          <p:cNvSpPr>
            <a:spLocks noGrp="1"/>
          </p:cNvSpPr>
          <p:nvPr>
            <p:ph type="ftr" sz="quarter" idx="3"/>
          </p:nvPr>
        </p:nvSpPr>
        <p:spPr/>
        <p:txBody>
          <a:bodyPr/>
          <a:lstStyle/>
          <a:p>
            <a:r>
              <a:rPr lang="en-US"/>
              <a:t>IQA IATF 16949 1/Rev 04 © Copyright Sentral Sistem, Mar 2019</a:t>
            </a:r>
          </a:p>
        </p:txBody>
      </p:sp>
      <p:sp>
        <p:nvSpPr>
          <p:cNvPr id="16" name="Line 32"/>
          <p:cNvSpPr>
            <a:spLocks noChangeShapeType="1"/>
          </p:cNvSpPr>
          <p:nvPr/>
        </p:nvSpPr>
        <p:spPr bwMode="auto">
          <a:xfrm>
            <a:off x="0" y="1857400"/>
            <a:ext cx="9906000" cy="19988"/>
          </a:xfrm>
          <a:prstGeom prst="line">
            <a:avLst/>
          </a:prstGeom>
          <a:ln>
            <a:solidFill>
              <a:schemeClr val="tx2">
                <a:lumMod val="50000"/>
              </a:schemeClr>
            </a:solidFill>
            <a:prstDash val="dash"/>
            <a:headEnd/>
            <a:tailEnd/>
          </a:ln>
        </p:spPr>
        <p:style>
          <a:lnRef idx="2">
            <a:schemeClr val="dk1"/>
          </a:lnRef>
          <a:fillRef idx="0">
            <a:schemeClr val="dk1"/>
          </a:fillRef>
          <a:effectRef idx="1">
            <a:schemeClr val="dk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p:cNvSpPr txBox="1"/>
          <p:nvPr/>
        </p:nvSpPr>
        <p:spPr>
          <a:xfrm>
            <a:off x="128464" y="4581128"/>
            <a:ext cx="3816424"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Fokus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Sistem : Sistem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diterapkan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konsisten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Tugas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tanggung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jawab</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rPr>
              <a:t>PIC pelaksana proses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Sistem :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Jumlah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temuan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audit   </a:t>
            </a:r>
          </a:p>
        </p:txBody>
      </p:sp>
      <p:sp>
        <p:nvSpPr>
          <p:cNvPr id="24" name="TextBox 23"/>
          <p:cNvSpPr txBox="1"/>
          <p:nvPr/>
        </p:nvSpPr>
        <p:spPr>
          <a:xfrm>
            <a:off x="5385048" y="4581128"/>
            <a:ext cx="4248472"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Fokus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Tugas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dan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tanggung</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jawab</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Manajeme</a:t>
            </a:r>
            <a:r>
              <a:rPr kumimoji="0" lang="id-ID" sz="14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tercapainya</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25" name="Picture 24"/>
          <p:cNvPicPr>
            <a:picLocks noChangeAspect="1"/>
          </p:cNvPicPr>
          <p:nvPr/>
        </p:nvPicPr>
        <p:blipFill>
          <a:blip r:embed="rId2" cstate="print"/>
          <a:stretch>
            <a:fillRect/>
          </a:stretch>
        </p:blipFill>
        <p:spPr>
          <a:xfrm>
            <a:off x="4088904" y="1996587"/>
            <a:ext cx="1152128" cy="4883260"/>
          </a:xfrm>
          <a:prstGeom prst="rect">
            <a:avLst/>
          </a:prstGeom>
        </p:spPr>
      </p:pic>
      <p:sp>
        <p:nvSpPr>
          <p:cNvPr id="26" name="TextBox 25"/>
          <p:cNvSpPr txBox="1"/>
          <p:nvPr/>
        </p:nvSpPr>
        <p:spPr>
          <a:xfrm>
            <a:off x="238092" y="2276872"/>
            <a:ext cx="3693865" cy="2369880"/>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RUANG SISTEM</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Penjualan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Corrective &amp; Preventif Maintenance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Proses Penyimpanan Finish Good</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4625" marR="0" lvl="0" indent="-174625"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7" name="TextBox 26"/>
          <p:cNvSpPr txBox="1"/>
          <p:nvPr/>
        </p:nvSpPr>
        <p:spPr>
          <a:xfrm>
            <a:off x="5799683" y="2276872"/>
            <a:ext cx="3362395" cy="2369880"/>
          </a:xfrm>
          <a:prstGeom prst="rect">
            <a:avLst/>
          </a:prstGeom>
          <a:noFill/>
          <a:ln>
            <a:solidFill>
              <a:schemeClr val="tx1"/>
            </a:solid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RUANG SASARAN PERUSAHAAN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Penjualan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roductivity &amp; Efisiensi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Ontime kedatangan material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Downtime mesin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Akurasi Stock FG</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775586" y="1071546"/>
            <a:ext cx="7751674" cy="523220"/>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Sistem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seperti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2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ruangan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terpisah</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9" name="TextBox 28"/>
          <p:cNvSpPr txBox="1"/>
          <p:nvPr/>
        </p:nvSpPr>
        <p:spPr>
          <a:xfrm>
            <a:off x="166654" y="428604"/>
            <a:ext cx="464537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err="1">
                <a:ln>
                  <a:noFill/>
                </a:ln>
                <a:solidFill>
                  <a:prstClr val="black"/>
                </a:solidFill>
                <a:effectLst/>
                <a:uLnTx/>
                <a:uFillTx/>
                <a:latin typeface="Calibri" panose="020F0502020204030204"/>
                <a:ea typeface="+mn-ea"/>
                <a:cs typeface="+mn-cs"/>
              </a:rPr>
              <a:t>Kondisi</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3200" b="0" i="0" u="sng" strike="noStrike" kern="1200" cap="none" spc="0" normalizeH="0" baseline="0" noProof="0" dirty="0" err="1">
                <a:ln>
                  <a:noFill/>
                </a:ln>
                <a:solidFill>
                  <a:prstClr val="black"/>
                </a:solidFill>
                <a:effectLst/>
                <a:uLnTx/>
                <a:uFillTx/>
                <a:latin typeface="Calibri" panose="020F0502020204030204"/>
                <a:ea typeface="+mn-ea"/>
                <a:cs typeface="+mn-cs"/>
              </a:rPr>
              <a:t>sering</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200" b="0" i="0" u="sng" strike="noStrike" kern="1200" cap="none" spc="0" normalizeH="0" baseline="0" noProof="0" dirty="0" err="1">
                <a:ln>
                  <a:noFill/>
                </a:ln>
                <a:solidFill>
                  <a:prstClr val="black"/>
                </a:solidFill>
                <a:effectLst/>
                <a:uLnTx/>
                <a:uFillTx/>
                <a:latin typeface="Calibri" panose="020F0502020204030204"/>
                <a:ea typeface="+mn-ea"/>
                <a:cs typeface="+mn-cs"/>
              </a:rPr>
              <a:t>terjadi</a:t>
            </a:r>
            <a:r>
              <a:rPr kumimoji="0" lang="en-US" sz="3200" b="0" i="0" u="sng"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3" name="Rectangle 12"/>
          <p:cNvSpPr/>
          <p:nvPr/>
        </p:nvSpPr>
        <p:spPr>
          <a:xfrm>
            <a:off x="0" y="0"/>
            <a:ext cx="3738331" cy="369332"/>
          </a:xfrm>
          <a:prstGeom prst="rect">
            <a:avLst/>
          </a:prstGeom>
          <a:solidFill>
            <a:schemeClr val="accent5"/>
          </a:solidFill>
          <a:ln>
            <a:solidFill>
              <a:schemeClr val="accent5"/>
            </a:solidFill>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KINERJA</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264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ppt_x"/>
                                          </p:val>
                                        </p:tav>
                                      </p:tavLst>
                                    </p:anim>
                                    <p:anim calcmode="lin" valueType="num">
                                      <p:cBhvr additive="base">
                                        <p:cTn id="7" dur="500"/>
                                        <p:tgtEl>
                                          <p:spTgt spid="25"/>
                                        </p:tgtEl>
                                        <p:attrNameLst>
                                          <p:attrName>ppt_y</p:attrName>
                                        </p:attrNameLst>
                                      </p:cBhvr>
                                      <p:tavLst>
                                        <p:tav tm="0">
                                          <p:val>
                                            <p:strVal val="ppt_y"/>
                                          </p:val>
                                        </p:tav>
                                        <p:tav tm="100000">
                                          <p:val>
                                            <p:strVal val="1+ppt_h/2"/>
                                          </p:val>
                                        </p:tav>
                                      </p:tavLst>
                                    </p:anim>
                                    <p:set>
                                      <p:cBhvr>
                                        <p:cTn id="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4"/>
          <p:cNvGraphicFramePr>
            <a:graphicFrameLocks/>
          </p:cNvGraphicFramePr>
          <p:nvPr>
            <p:extLst/>
          </p:nvPr>
        </p:nvGraphicFramePr>
        <p:xfrm>
          <a:off x="0" y="56335"/>
          <a:ext cx="9906000" cy="1340768"/>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9906000">
                  <a:extLst>
                    <a:ext uri="{9D8B030D-6E8A-4147-A177-3AD203B41FA5}">
                      <a16:colId xmlns:a16="http://schemas.microsoft.com/office/drawing/2014/main" val="20000"/>
                    </a:ext>
                  </a:extLst>
                </a:gridCol>
              </a:tblGrid>
              <a:tr h="1340768">
                <a:tc>
                  <a:txBody>
                    <a:bodyPr/>
                    <a:lstStyle/>
                    <a:p>
                      <a:endParaRPr lang="en-US" dirty="0"/>
                    </a:p>
                    <a:p>
                      <a:endParaRPr lang="en-US" dirty="0"/>
                    </a:p>
                  </a:txBody>
                  <a:tcPr>
                    <a:blipFill>
                      <a:blip r:embed="rId2"/>
                      <a:stretch>
                        <a:fillRect/>
                      </a:stretch>
                    </a:blipFill>
                  </a:tcPr>
                </a:tc>
                <a:extLst>
                  <a:ext uri="{0D108BD9-81ED-4DB2-BD59-A6C34878D82A}">
                    <a16:rowId xmlns:a16="http://schemas.microsoft.com/office/drawing/2014/main" val="10000"/>
                  </a:ext>
                </a:extLst>
              </a:tr>
            </a:tbl>
          </a:graphicData>
        </a:graphic>
      </p:graphicFrame>
      <p:sp>
        <p:nvSpPr>
          <p:cNvPr id="43" name="Line 32"/>
          <p:cNvSpPr>
            <a:spLocks noChangeShapeType="1"/>
          </p:cNvSpPr>
          <p:nvPr/>
        </p:nvSpPr>
        <p:spPr bwMode="auto">
          <a:xfrm>
            <a:off x="0" y="1325097"/>
            <a:ext cx="9906000" cy="15673"/>
          </a:xfrm>
          <a:prstGeom prst="line">
            <a:avLst/>
          </a:prstGeom>
          <a:ln>
            <a:solidFill>
              <a:schemeClr val="bg1"/>
            </a:solidFill>
            <a:prstDash val="dash"/>
            <a:headEnd/>
            <a:tailEnd/>
          </a:ln>
        </p:spPr>
        <p:style>
          <a:lnRef idx="2">
            <a:schemeClr val="dk1"/>
          </a:lnRef>
          <a:fillRef idx="0">
            <a:schemeClr val="dk1"/>
          </a:fillRef>
          <a:effectRef idx="1">
            <a:schemeClr val="dk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1208584" y="638944"/>
            <a:ext cx="7344816" cy="504056"/>
          </a:xfrm>
        </p:spPr>
        <p:txBody>
          <a:bodyPr/>
          <a:lstStyle/>
          <a:p>
            <a:pPr marL="0" indent="0">
              <a:buNone/>
            </a:pPr>
            <a:r>
              <a:rPr lang="en-US" b="1" dirty="0"/>
              <a:t>UKURAN EFEKTIFITAS SISTEM </a:t>
            </a:r>
            <a:r>
              <a:rPr lang="en-US" b="1" dirty="0">
                <a:sym typeface="Wingdings" pitchFamily="2" charset="2"/>
              </a:rPr>
              <a:t> KINERJA </a:t>
            </a:r>
            <a:endParaRPr lang="en-US" b="1"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C9E65398-3E9F-42BC-A1AD-61323D604A9E}"/>
              </a:ext>
            </a:extLst>
          </p:cNvPr>
          <p:cNvSpPr>
            <a:spLocks noGrp="1"/>
          </p:cNvSpPr>
          <p:nvPr>
            <p:ph type="ftr" sz="quarter" idx="3"/>
          </p:nvPr>
        </p:nvSpPr>
        <p:spPr/>
        <p:txBody>
          <a:bodyPr/>
          <a:lstStyle/>
          <a:p>
            <a:r>
              <a:rPr lang="en-US"/>
              <a:t>IQA IATF 16949 1/Rev 04 © Copyright Sentral Sistem, Mar 2019</a:t>
            </a:r>
          </a:p>
        </p:txBody>
      </p:sp>
      <p:grpSp>
        <p:nvGrpSpPr>
          <p:cNvPr id="2" name="Group 11"/>
          <p:cNvGrpSpPr/>
          <p:nvPr/>
        </p:nvGrpSpPr>
        <p:grpSpPr>
          <a:xfrm>
            <a:off x="907851" y="1802904"/>
            <a:ext cx="3113372" cy="457200"/>
            <a:chOff x="5324383" y="2579486"/>
            <a:chExt cx="642362" cy="457200"/>
          </a:xfrm>
        </p:grpSpPr>
        <p:sp>
          <p:nvSpPr>
            <p:cNvPr id="13" name="Pentagon 12"/>
            <p:cNvSpPr/>
            <p:nvPr/>
          </p:nvSpPr>
          <p:spPr>
            <a:xfrm>
              <a:off x="5324735" y="2579486"/>
              <a:ext cx="642010" cy="457200"/>
            </a:xfrm>
            <a:prstGeom prst="homePlate">
              <a:avLst/>
            </a:prstGeom>
            <a:blipFill>
              <a:blip r:embed="rId3" cstate="print"/>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SISTEM / PROSEDUR</a:t>
              </a:r>
            </a:p>
          </p:txBody>
        </p:sp>
        <p:cxnSp>
          <p:nvCxnSpPr>
            <p:cNvPr id="14" name="Straight Connector 13"/>
            <p:cNvCxnSpPr/>
            <p:nvPr/>
          </p:nvCxnSpPr>
          <p:spPr>
            <a:xfrm>
              <a:off x="5324383" y="2579486"/>
              <a:ext cx="0" cy="420360"/>
            </a:xfrm>
            <a:prstGeom prst="line">
              <a:avLst/>
            </a:prstGeom>
            <a:ln>
              <a:solidFill>
                <a:schemeClr val="tx2">
                  <a:lumMod val="50000"/>
                </a:schemeClr>
              </a:solidFill>
            </a:ln>
            <a:effectLst>
              <a:outerShdw blurRad="76200" dist="127000" dir="4800000" sx="160000" sy="160000" rotWithShape="0">
                <a:srgbClr val="000000">
                  <a:alpha val="82000"/>
                </a:srgbClr>
              </a:outerShdw>
            </a:effectLst>
          </p:spPr>
          <p:style>
            <a:lnRef idx="2">
              <a:schemeClr val="dk1"/>
            </a:lnRef>
            <a:fillRef idx="0">
              <a:schemeClr val="dk1"/>
            </a:fillRef>
            <a:effectRef idx="1">
              <a:schemeClr val="dk1"/>
            </a:effectRef>
            <a:fontRef idx="minor">
              <a:schemeClr val="tx1"/>
            </a:fontRef>
          </p:style>
        </p:cxnSp>
        <p:sp>
          <p:nvSpPr>
            <p:cNvPr id="15" name="Freeform 14"/>
            <p:cNvSpPr/>
            <p:nvPr/>
          </p:nvSpPr>
          <p:spPr>
            <a:xfrm>
              <a:off x="5334000" y="2617660"/>
              <a:ext cx="616188" cy="377874"/>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0313"/>
                <a:gd name="connsiteX1" fmla="*/ 497980 w 566057"/>
                <a:gd name="connsiteY1" fmla="*/ 9953 h 360313"/>
                <a:gd name="connsiteX2" fmla="*/ 566057 w 566057"/>
                <a:gd name="connsiteY2" fmla="*/ 174171 h 360313"/>
                <a:gd name="connsiteX3" fmla="*/ 543153 w 566057"/>
                <a:gd name="connsiteY3" fmla="*/ 360203 h 360313"/>
                <a:gd name="connsiteX4" fmla="*/ 0 w 566057"/>
                <a:gd name="connsiteY4" fmla="*/ 359228 h 360313"/>
                <a:gd name="connsiteX0" fmla="*/ 21771 w 576120"/>
                <a:gd name="connsiteY0" fmla="*/ 0 h 360313"/>
                <a:gd name="connsiteX1" fmla="*/ 497980 w 576120"/>
                <a:gd name="connsiteY1" fmla="*/ 9953 h 360313"/>
                <a:gd name="connsiteX2" fmla="*/ 576120 w 576120"/>
                <a:gd name="connsiteY2" fmla="*/ 189135 h 360313"/>
                <a:gd name="connsiteX3" fmla="*/ 543153 w 576120"/>
                <a:gd name="connsiteY3" fmla="*/ 360203 h 360313"/>
                <a:gd name="connsiteX4" fmla="*/ 0 w 576120"/>
                <a:gd name="connsiteY4" fmla="*/ 359228 h 360313"/>
                <a:gd name="connsiteX0" fmla="*/ 21771 w 576120"/>
                <a:gd name="connsiteY0" fmla="*/ 0 h 360313"/>
                <a:gd name="connsiteX1" fmla="*/ 540599 w 576120"/>
                <a:gd name="connsiteY1" fmla="*/ 9953 h 360313"/>
                <a:gd name="connsiteX2" fmla="*/ 576120 w 576120"/>
                <a:gd name="connsiteY2" fmla="*/ 189135 h 360313"/>
                <a:gd name="connsiteX3" fmla="*/ 543153 w 576120"/>
                <a:gd name="connsiteY3" fmla="*/ 360203 h 360313"/>
                <a:gd name="connsiteX4" fmla="*/ 0 w 576120"/>
                <a:gd name="connsiteY4" fmla="*/ 359228 h 360313"/>
                <a:gd name="connsiteX0" fmla="*/ 21771 w 576120"/>
                <a:gd name="connsiteY0" fmla="*/ 0 h 368538"/>
                <a:gd name="connsiteX1" fmla="*/ 540599 w 576120"/>
                <a:gd name="connsiteY1" fmla="*/ 9953 h 368538"/>
                <a:gd name="connsiteX2" fmla="*/ 576120 w 576120"/>
                <a:gd name="connsiteY2" fmla="*/ 189135 h 368538"/>
                <a:gd name="connsiteX3" fmla="*/ 539306 w 576120"/>
                <a:gd name="connsiteY3" fmla="*/ 368538 h 368538"/>
                <a:gd name="connsiteX4" fmla="*/ 0 w 576120"/>
                <a:gd name="connsiteY4" fmla="*/ 359228 h 3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120" h="368538">
                  <a:moveTo>
                    <a:pt x="21771" y="0"/>
                  </a:moveTo>
                  <a:lnTo>
                    <a:pt x="540599" y="9953"/>
                  </a:lnTo>
                  <a:lnTo>
                    <a:pt x="576120" y="189135"/>
                  </a:lnTo>
                  <a:lnTo>
                    <a:pt x="539306" y="368538"/>
                  </a:lnTo>
                  <a:lnTo>
                    <a:pt x="0" y="359228"/>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15"/>
          <p:cNvGrpSpPr/>
          <p:nvPr/>
        </p:nvGrpSpPr>
        <p:grpSpPr>
          <a:xfrm>
            <a:off x="4503023" y="1819672"/>
            <a:ext cx="3131300" cy="457200"/>
            <a:chOff x="5320684" y="2579486"/>
            <a:chExt cx="646061" cy="457200"/>
          </a:xfrm>
        </p:grpSpPr>
        <p:sp>
          <p:nvSpPr>
            <p:cNvPr id="17" name="Pentagon 16"/>
            <p:cNvSpPr/>
            <p:nvPr/>
          </p:nvSpPr>
          <p:spPr>
            <a:xfrm>
              <a:off x="5324735" y="2579486"/>
              <a:ext cx="642010" cy="457200"/>
            </a:xfrm>
            <a:prstGeom prst="homePlate">
              <a:avLst/>
            </a:prstGeom>
            <a:blipFill>
              <a:blip r:embed="rId3" cstate="print"/>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UKURAN KINERJA</a:t>
              </a:r>
            </a:p>
          </p:txBody>
        </p:sp>
        <p:cxnSp>
          <p:nvCxnSpPr>
            <p:cNvPr id="18" name="Straight Connector 17"/>
            <p:cNvCxnSpPr/>
            <p:nvPr/>
          </p:nvCxnSpPr>
          <p:spPr>
            <a:xfrm>
              <a:off x="5320684" y="2579486"/>
              <a:ext cx="0" cy="420360"/>
            </a:xfrm>
            <a:prstGeom prst="line">
              <a:avLst/>
            </a:prstGeom>
            <a:ln>
              <a:solidFill>
                <a:schemeClr val="tx2">
                  <a:lumMod val="50000"/>
                </a:schemeClr>
              </a:solidFill>
            </a:ln>
            <a:effectLst>
              <a:outerShdw blurRad="76200" dist="127000" dir="4800000" sx="160000" sy="160000" rotWithShape="0">
                <a:srgbClr val="000000">
                  <a:alpha val="82000"/>
                </a:srgbClr>
              </a:outerShdw>
            </a:effectLst>
          </p:spPr>
          <p:style>
            <a:lnRef idx="2">
              <a:schemeClr val="dk1"/>
            </a:lnRef>
            <a:fillRef idx="0">
              <a:schemeClr val="dk1"/>
            </a:fillRef>
            <a:effectRef idx="1">
              <a:schemeClr val="dk1"/>
            </a:effectRef>
            <a:fontRef idx="minor">
              <a:schemeClr val="tx1"/>
            </a:fontRef>
          </p:style>
        </p:cxnSp>
        <p:sp>
          <p:nvSpPr>
            <p:cNvPr id="19" name="Freeform 18"/>
            <p:cNvSpPr/>
            <p:nvPr/>
          </p:nvSpPr>
          <p:spPr>
            <a:xfrm>
              <a:off x="5334000" y="2617660"/>
              <a:ext cx="616188" cy="377874"/>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0313"/>
                <a:gd name="connsiteX1" fmla="*/ 497980 w 566057"/>
                <a:gd name="connsiteY1" fmla="*/ 9953 h 360313"/>
                <a:gd name="connsiteX2" fmla="*/ 566057 w 566057"/>
                <a:gd name="connsiteY2" fmla="*/ 174171 h 360313"/>
                <a:gd name="connsiteX3" fmla="*/ 543153 w 566057"/>
                <a:gd name="connsiteY3" fmla="*/ 360203 h 360313"/>
                <a:gd name="connsiteX4" fmla="*/ 0 w 566057"/>
                <a:gd name="connsiteY4" fmla="*/ 359228 h 360313"/>
                <a:gd name="connsiteX0" fmla="*/ 21771 w 576120"/>
                <a:gd name="connsiteY0" fmla="*/ 0 h 360313"/>
                <a:gd name="connsiteX1" fmla="*/ 497980 w 576120"/>
                <a:gd name="connsiteY1" fmla="*/ 9953 h 360313"/>
                <a:gd name="connsiteX2" fmla="*/ 576120 w 576120"/>
                <a:gd name="connsiteY2" fmla="*/ 189135 h 360313"/>
                <a:gd name="connsiteX3" fmla="*/ 543153 w 576120"/>
                <a:gd name="connsiteY3" fmla="*/ 360203 h 360313"/>
                <a:gd name="connsiteX4" fmla="*/ 0 w 576120"/>
                <a:gd name="connsiteY4" fmla="*/ 359228 h 360313"/>
                <a:gd name="connsiteX0" fmla="*/ 21771 w 576120"/>
                <a:gd name="connsiteY0" fmla="*/ 0 h 360313"/>
                <a:gd name="connsiteX1" fmla="*/ 540599 w 576120"/>
                <a:gd name="connsiteY1" fmla="*/ 9953 h 360313"/>
                <a:gd name="connsiteX2" fmla="*/ 576120 w 576120"/>
                <a:gd name="connsiteY2" fmla="*/ 189135 h 360313"/>
                <a:gd name="connsiteX3" fmla="*/ 543153 w 576120"/>
                <a:gd name="connsiteY3" fmla="*/ 360203 h 360313"/>
                <a:gd name="connsiteX4" fmla="*/ 0 w 576120"/>
                <a:gd name="connsiteY4" fmla="*/ 359228 h 360313"/>
                <a:gd name="connsiteX0" fmla="*/ 21771 w 576120"/>
                <a:gd name="connsiteY0" fmla="*/ 0 h 368538"/>
                <a:gd name="connsiteX1" fmla="*/ 540599 w 576120"/>
                <a:gd name="connsiteY1" fmla="*/ 9953 h 368538"/>
                <a:gd name="connsiteX2" fmla="*/ 576120 w 576120"/>
                <a:gd name="connsiteY2" fmla="*/ 189135 h 368538"/>
                <a:gd name="connsiteX3" fmla="*/ 539306 w 576120"/>
                <a:gd name="connsiteY3" fmla="*/ 368538 h 368538"/>
                <a:gd name="connsiteX4" fmla="*/ 0 w 576120"/>
                <a:gd name="connsiteY4" fmla="*/ 359228 h 3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120" h="368538">
                  <a:moveTo>
                    <a:pt x="21771" y="0"/>
                  </a:moveTo>
                  <a:lnTo>
                    <a:pt x="540599" y="9953"/>
                  </a:lnTo>
                  <a:lnTo>
                    <a:pt x="576120" y="189135"/>
                  </a:lnTo>
                  <a:lnTo>
                    <a:pt x="539306" y="368538"/>
                  </a:lnTo>
                  <a:lnTo>
                    <a:pt x="0" y="359228"/>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27"/>
          <p:cNvGrpSpPr/>
          <p:nvPr/>
        </p:nvGrpSpPr>
        <p:grpSpPr>
          <a:xfrm>
            <a:off x="615463" y="2567806"/>
            <a:ext cx="3405760" cy="1152128"/>
            <a:chOff x="615463" y="2420888"/>
            <a:chExt cx="3405760" cy="1152128"/>
          </a:xfrm>
        </p:grpSpPr>
        <p:sp>
          <p:nvSpPr>
            <p:cNvPr id="23" name="Rectangle 22"/>
            <p:cNvSpPr/>
            <p:nvPr/>
          </p:nvSpPr>
          <p:spPr>
            <a:xfrm>
              <a:off x="920552" y="2708920"/>
              <a:ext cx="3100671" cy="8640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Pengiriman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Diamond 21"/>
            <p:cNvSpPr/>
            <p:nvPr/>
          </p:nvSpPr>
          <p:spPr>
            <a:xfrm>
              <a:off x="615463" y="2420888"/>
              <a:ext cx="593121" cy="576064"/>
            </a:xfrm>
            <a:prstGeom prst="diamond">
              <a:avLst/>
            </a:prstGeom>
            <a:solidFill>
              <a:schemeClr val="tx2">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Diamond 23"/>
            <p:cNvSpPr/>
            <p:nvPr/>
          </p:nvSpPr>
          <p:spPr>
            <a:xfrm>
              <a:off x="687491" y="2488704"/>
              <a:ext cx="440721" cy="440432"/>
            </a:xfrm>
            <a:prstGeom prst="diamond">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28"/>
          <p:cNvGrpSpPr/>
          <p:nvPr/>
        </p:nvGrpSpPr>
        <p:grpSpPr>
          <a:xfrm>
            <a:off x="584755" y="5049986"/>
            <a:ext cx="3436468" cy="1152128"/>
            <a:chOff x="588451" y="3954140"/>
            <a:chExt cx="3436468" cy="1152128"/>
          </a:xfrm>
        </p:grpSpPr>
        <p:sp>
          <p:nvSpPr>
            <p:cNvPr id="25" name="Rectangle 24"/>
            <p:cNvSpPr/>
            <p:nvPr/>
          </p:nvSpPr>
          <p:spPr>
            <a:xfrm>
              <a:off x="893540" y="4242172"/>
              <a:ext cx="3131379" cy="86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Perencanaan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Mutu</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Diamond 25"/>
            <p:cNvSpPr/>
            <p:nvPr/>
          </p:nvSpPr>
          <p:spPr>
            <a:xfrm>
              <a:off x="588451" y="3954140"/>
              <a:ext cx="593121" cy="576064"/>
            </a:xfrm>
            <a:prstGeom prst="diamond">
              <a:avLst/>
            </a:prstGeom>
            <a:solidFill>
              <a:schemeClr val="accent4">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Diamond 26"/>
            <p:cNvSpPr/>
            <p:nvPr/>
          </p:nvSpPr>
          <p:spPr>
            <a:xfrm>
              <a:off x="660479" y="4021956"/>
              <a:ext cx="440721" cy="440432"/>
            </a:xfrm>
            <a:prstGeom prst="diamond">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29"/>
          <p:cNvGrpSpPr/>
          <p:nvPr/>
        </p:nvGrpSpPr>
        <p:grpSpPr>
          <a:xfrm>
            <a:off x="615463" y="3791942"/>
            <a:ext cx="3405760" cy="1152128"/>
            <a:chOff x="588451" y="3954140"/>
            <a:chExt cx="3405760" cy="1152128"/>
          </a:xfrm>
        </p:grpSpPr>
        <p:sp>
          <p:nvSpPr>
            <p:cNvPr id="31" name="Rectangle 30"/>
            <p:cNvSpPr/>
            <p:nvPr/>
          </p:nvSpPr>
          <p:spPr>
            <a:xfrm>
              <a:off x="893540" y="4242172"/>
              <a:ext cx="3100671" cy="8640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2" name="Diamond 31"/>
            <p:cNvSpPr/>
            <p:nvPr/>
          </p:nvSpPr>
          <p:spPr>
            <a:xfrm>
              <a:off x="588451" y="3954140"/>
              <a:ext cx="593121" cy="576064"/>
            </a:xfrm>
            <a:prstGeom prst="diamond">
              <a:avLst/>
            </a:prstGeom>
            <a:solidFill>
              <a:schemeClr val="accent3">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Diamond 32"/>
            <p:cNvSpPr/>
            <p:nvPr/>
          </p:nvSpPr>
          <p:spPr>
            <a:xfrm>
              <a:off x="660479" y="4021956"/>
              <a:ext cx="440721" cy="440432"/>
            </a:xfrm>
            <a:prstGeom prst="diamond">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Rectangle 33"/>
          <p:cNvSpPr/>
          <p:nvPr/>
        </p:nvSpPr>
        <p:spPr>
          <a:xfrm>
            <a:off x="4622800" y="2855840"/>
            <a:ext cx="4953000" cy="1077218"/>
          </a:xfrm>
          <a:prstGeom prst="rect">
            <a:avLst/>
          </a:prstGeom>
        </p:spPr>
        <p:txBody>
          <a:bodyPr>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Ketepatan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pengiriman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100%</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salah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kirim</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Kesesuaian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jumlah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100%</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 name="Straight Connector 35"/>
          <p:cNvCxnSpPr/>
          <p:nvPr/>
        </p:nvCxnSpPr>
        <p:spPr>
          <a:xfrm>
            <a:off x="4567563" y="2902446"/>
            <a:ext cx="0" cy="72008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4554615" y="4024858"/>
            <a:ext cx="12948" cy="1063228"/>
          </a:xfrm>
          <a:prstGeom prst="line">
            <a:avLst/>
          </a:prstGeom>
        </p:spPr>
        <p:style>
          <a:lnRef idx="2">
            <a:schemeClr val="dk1"/>
          </a:lnRef>
          <a:fillRef idx="0">
            <a:schemeClr val="dk1"/>
          </a:fillRef>
          <a:effectRef idx="1">
            <a:schemeClr val="dk1"/>
          </a:effectRef>
          <a:fontRef idx="minor">
            <a:schemeClr val="tx1"/>
          </a:fontRef>
        </p:style>
      </p:cxnSp>
      <p:sp>
        <p:nvSpPr>
          <p:cNvPr id="39" name="Rectangle 38"/>
          <p:cNvSpPr/>
          <p:nvPr/>
        </p:nvSpPr>
        <p:spPr>
          <a:xfrm>
            <a:off x="4598366" y="4110171"/>
            <a:ext cx="4953000" cy="830997"/>
          </a:xfrm>
          <a:prstGeom prst="rect">
            <a:avLst/>
          </a:prstGeom>
        </p:spPr>
        <p:txBody>
          <a:bodyPr>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Productivity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Efisiensi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Penyelesaian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tepat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Minimal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Kesalahan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Minimal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Perbaikan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0" name="Rectangle 39"/>
          <p:cNvSpPr/>
          <p:nvPr/>
        </p:nvSpPr>
        <p:spPr>
          <a:xfrm>
            <a:off x="4622800" y="5376118"/>
            <a:ext cx="4953000" cy="1077218"/>
          </a:xfrm>
          <a:prstGeom prst="rect">
            <a:avLst/>
          </a:prstGeom>
        </p:spPr>
        <p:txBody>
          <a:bodyPr>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1" name="Straight Connector 40"/>
          <p:cNvCxnSpPr/>
          <p:nvPr/>
        </p:nvCxnSpPr>
        <p:spPr>
          <a:xfrm>
            <a:off x="4567563" y="5422726"/>
            <a:ext cx="0" cy="720080"/>
          </a:xfrm>
          <a:prstGeom prst="line">
            <a:avLst/>
          </a:prstGeom>
        </p:spPr>
        <p:style>
          <a:lnRef idx="2">
            <a:schemeClr val="dk1"/>
          </a:lnRef>
          <a:fillRef idx="0">
            <a:schemeClr val="dk1"/>
          </a:fillRef>
          <a:effectRef idx="1">
            <a:schemeClr val="dk1"/>
          </a:effectRef>
          <a:fontRef idx="minor">
            <a:schemeClr val="tx1"/>
          </a:fontRef>
        </p:style>
      </p:cxnSp>
      <p:pic>
        <p:nvPicPr>
          <p:cNvPr id="3076" name="Picture 4" descr="http://4.bp.blogspot.com/-7ckypiAqVN4/UDt8UleTqUI/AAAAAAAAAcw/60Rj8liQiSs/s1600/Tanda+tany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9066" y="5450017"/>
            <a:ext cx="766453" cy="766453"/>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0" y="0"/>
            <a:ext cx="3738331" cy="369332"/>
          </a:xfrm>
          <a:prstGeom prst="rect">
            <a:avLst/>
          </a:prstGeom>
          <a:solidFill>
            <a:schemeClr val="accent5"/>
          </a:solidFill>
          <a:ln>
            <a:solidFill>
              <a:schemeClr val="accent5"/>
            </a:solidFill>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KINERJA</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556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childTnLst>
                          </p:cTn>
                        </p:par>
                        <p:par>
                          <p:cTn id="55" fill="hold">
                            <p:stCondLst>
                              <p:cond delay="2000"/>
                            </p:stCondLst>
                            <p:childTnLst>
                              <p:par>
                                <p:cTn id="56" presetID="2" presetClass="entr" presetSubtype="4" fill="hold" nodeType="afterEffect">
                                  <p:stCondLst>
                                    <p:cond delay="0"/>
                                  </p:stCondLst>
                                  <p:childTnLst>
                                    <p:set>
                                      <p:cBhvr>
                                        <p:cTn id="57" dur="1" fill="hold">
                                          <p:stCondLst>
                                            <p:cond delay="0"/>
                                          </p:stCondLst>
                                        </p:cTn>
                                        <p:tgtEl>
                                          <p:spTgt spid="3076"/>
                                        </p:tgtEl>
                                        <p:attrNameLst>
                                          <p:attrName>style.visibility</p:attrName>
                                        </p:attrNameLst>
                                      </p:cBhvr>
                                      <p:to>
                                        <p:strVal val="visible"/>
                                      </p:to>
                                    </p:set>
                                    <p:anim calcmode="lin" valueType="num">
                                      <p:cBhvr additive="base">
                                        <p:cTn id="58" dur="500" fill="hold"/>
                                        <p:tgtEl>
                                          <p:spTgt spid="3076"/>
                                        </p:tgtEl>
                                        <p:attrNameLst>
                                          <p:attrName>ppt_x</p:attrName>
                                        </p:attrNameLst>
                                      </p:cBhvr>
                                      <p:tavLst>
                                        <p:tav tm="0">
                                          <p:val>
                                            <p:strVal val="#ppt_x"/>
                                          </p:val>
                                        </p:tav>
                                        <p:tav tm="100000">
                                          <p:val>
                                            <p:strVal val="#ppt_x"/>
                                          </p:val>
                                        </p:tav>
                                      </p:tavLst>
                                    </p:anim>
                                    <p:anim calcmode="lin" valueType="num">
                                      <p:cBhvr additive="base">
                                        <p:cTn id="59"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Content Placeholder 4"/>
          <p:cNvGraphicFramePr>
            <a:graphicFrameLocks/>
          </p:cNvGraphicFramePr>
          <p:nvPr>
            <p:extLst/>
          </p:nvPr>
        </p:nvGraphicFramePr>
        <p:xfrm>
          <a:off x="0" y="56335"/>
          <a:ext cx="9906000" cy="1340768"/>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9906000">
                  <a:extLst>
                    <a:ext uri="{9D8B030D-6E8A-4147-A177-3AD203B41FA5}">
                      <a16:colId xmlns:a16="http://schemas.microsoft.com/office/drawing/2014/main" val="20000"/>
                    </a:ext>
                  </a:extLst>
                </a:gridCol>
              </a:tblGrid>
              <a:tr h="1340768">
                <a:tc>
                  <a:txBody>
                    <a:bodyPr/>
                    <a:lstStyle/>
                    <a:p>
                      <a:endParaRPr lang="en-US" dirty="0"/>
                    </a:p>
                    <a:p>
                      <a:endParaRPr lang="en-US" dirty="0"/>
                    </a:p>
                  </a:txBody>
                  <a:tcPr>
                    <a:pattFill prst="dkDnDiag">
                      <a:fgClr>
                        <a:schemeClr val="bg1">
                          <a:lumMod val="85000"/>
                        </a:schemeClr>
                      </a:fgClr>
                      <a:bgClr>
                        <a:schemeClr val="bg1"/>
                      </a:bgClr>
                    </a:pattFill>
                  </a:tcPr>
                </a:tc>
                <a:extLst>
                  <a:ext uri="{0D108BD9-81ED-4DB2-BD59-A6C34878D82A}">
                    <a16:rowId xmlns:a16="http://schemas.microsoft.com/office/drawing/2014/main" val="10000"/>
                  </a:ext>
                </a:extLst>
              </a:tr>
            </a:tbl>
          </a:graphicData>
        </a:graphic>
      </p:graphicFrame>
      <p:sp>
        <p:nvSpPr>
          <p:cNvPr id="71" name="Line 32"/>
          <p:cNvSpPr>
            <a:spLocks noChangeShapeType="1"/>
          </p:cNvSpPr>
          <p:nvPr/>
        </p:nvSpPr>
        <p:spPr bwMode="auto">
          <a:xfrm>
            <a:off x="0" y="1508327"/>
            <a:ext cx="9906000" cy="15673"/>
          </a:xfrm>
          <a:prstGeom prst="line">
            <a:avLst/>
          </a:prstGeom>
          <a:ln>
            <a:solidFill>
              <a:schemeClr val="tx2">
                <a:lumMod val="50000"/>
              </a:schemeClr>
            </a:solidFill>
            <a:prstDash val="dash"/>
            <a:headEnd/>
            <a:tailEnd/>
          </a:ln>
        </p:spPr>
        <p:style>
          <a:lnRef idx="2">
            <a:schemeClr val="dk1"/>
          </a:lnRef>
          <a:fillRef idx="0">
            <a:schemeClr val="dk1"/>
          </a:fillRef>
          <a:effectRef idx="1">
            <a:schemeClr val="dk1"/>
          </a:effectRef>
          <a:fontRef idx="minor">
            <a:schemeClr val="tx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11" name="AutoShape 26"/>
          <p:cNvSpPr>
            <a:spLocks noChangeArrowheads="1"/>
          </p:cNvSpPr>
          <p:nvPr/>
        </p:nvSpPr>
        <p:spPr bwMode="auto">
          <a:xfrm>
            <a:off x="898076" y="2011671"/>
            <a:ext cx="1438736" cy="576263"/>
          </a:xfrm>
          <a:prstGeom prst="rightArrow">
            <a:avLst>
              <a:gd name="adj1" fmla="val 50000"/>
              <a:gd name="adj2" fmla="val 62420"/>
            </a:avLst>
          </a:prstGeom>
          <a:blipFill>
            <a:blip r:embed="rId3" cstate="print"/>
            <a:stretch>
              <a:fillRect/>
            </a:stretch>
          </a:blipFill>
          <a:ln w="9525">
            <a:solidFill>
              <a:schemeClr val="tx1"/>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12" name="Text Box 27"/>
          <p:cNvSpPr txBox="1">
            <a:spLocks noChangeArrowheads="1"/>
          </p:cNvSpPr>
          <p:nvPr/>
        </p:nvSpPr>
        <p:spPr bwMode="auto">
          <a:xfrm>
            <a:off x="128629" y="2681971"/>
            <a:ext cx="2520115" cy="1151084"/>
          </a:xfrm>
          <a:prstGeom prst="rect">
            <a:avLst/>
          </a:prstGeom>
          <a:noFill/>
          <a:ln w="9525">
            <a:noFill/>
            <a:miter lim="800000"/>
            <a:headEnd/>
            <a:tailEnd/>
          </a:ln>
        </p:spPr>
        <p:txBody>
          <a:bodyPr wrap="square">
            <a:spAutoFit/>
          </a:bodyPr>
          <a:lstStyle/>
          <a:p>
            <a:pPr marL="0" marR="0" lvl="0" indent="0" algn="ctr" defTabSz="457200" rtl="0" eaLnBrk="1" fontAlgn="auto" latinLnBrk="0" hangingPunct="1">
              <a:lnSpc>
                <a:spcPct val="70000"/>
              </a:lnSpc>
              <a:spcBef>
                <a:spcPct val="50000"/>
              </a:spcBef>
              <a:spcAft>
                <a:spcPts val="0"/>
              </a:spcAft>
              <a:buClrTx/>
              <a:buSzTx/>
              <a:buFontTx/>
              <a:buNone/>
              <a:tabLst/>
              <a:defRPr/>
            </a:pPr>
            <a:r>
              <a:rPr kumimoji="0" lang="en-US" sz="1600" b="0" i="1" u="sng" strike="noStrike" kern="1200" cap="none" spc="0" normalizeH="0" baseline="0" noProof="0" dirty="0">
                <a:ln>
                  <a:noFill/>
                </a:ln>
                <a:solidFill>
                  <a:prstClr val="black"/>
                </a:solidFill>
                <a:effectLst/>
                <a:uLnTx/>
                <a:uFillTx/>
                <a:latin typeface="Trebuchet MS" pitchFamily="34" charset="0"/>
                <a:ea typeface="+mn-ea"/>
                <a:cs typeface="+mn-cs"/>
              </a:rPr>
              <a:t>INPUT :</a:t>
            </a:r>
          </a:p>
          <a:p>
            <a:pPr marL="0" marR="0" lvl="0" indent="0" algn="ctr" defTabSz="457200" rtl="0" eaLnBrk="1" fontAlgn="auto" latinLnBrk="0" hangingPunct="1">
              <a:lnSpc>
                <a:spcPct val="70000"/>
              </a:lnSpc>
              <a:spcBef>
                <a:spcPct val="5000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Apakah</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input yang </a:t>
            </a:r>
          </a:p>
          <a:p>
            <a:pPr marL="0" marR="0" lvl="0" indent="0" algn="ctr" defTabSz="457200" rtl="0" eaLnBrk="1" fontAlgn="auto" latinLnBrk="0" hangingPunct="1">
              <a:lnSpc>
                <a:spcPct val="70000"/>
              </a:lnSpc>
              <a:spcBef>
                <a:spcPct val="5000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diperoleh</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a:t>
            </a: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tidak</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a:t>
            </a: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sesuai</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a:t>
            </a:r>
          </a:p>
          <a:p>
            <a:pPr marL="0" marR="0" lvl="0" indent="0" algn="ctr" defTabSz="457200" rtl="0" eaLnBrk="1" fontAlgn="auto" latinLnBrk="0" hangingPunct="1">
              <a:lnSpc>
                <a:spcPct val="70000"/>
              </a:lnSpc>
              <a:spcBef>
                <a:spcPct val="5000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rebuchet MS" pitchFamily="34" charset="0"/>
                <a:ea typeface="+mn-ea"/>
                <a:cs typeface="+mn-cs"/>
              </a:rPr>
              <a:t>kriteria</a:t>
            </a:r>
            <a:r>
              <a:rPr kumimoji="0" lang="en-US" sz="1600" b="0" i="0" u="none" strike="noStrike" kern="1200" cap="none" spc="0" normalizeH="0" baseline="0" noProof="0" dirty="0">
                <a:ln>
                  <a:noFill/>
                </a:ln>
                <a:solidFill>
                  <a:prstClr val="black"/>
                </a:solidFill>
                <a:effectLst/>
                <a:uLnTx/>
                <a:uFillTx/>
                <a:latin typeface="Trebuchet MS" pitchFamily="34" charset="0"/>
                <a:ea typeface="+mn-ea"/>
                <a:cs typeface="+mn-cs"/>
              </a:rPr>
              <a:t> ? </a:t>
            </a:r>
          </a:p>
        </p:txBody>
      </p:sp>
      <p:sp>
        <p:nvSpPr>
          <p:cNvPr id="47113" name="Text Box 29"/>
          <p:cNvSpPr txBox="1">
            <a:spLocks noChangeArrowheads="1"/>
          </p:cNvSpPr>
          <p:nvPr/>
        </p:nvSpPr>
        <p:spPr bwMode="auto">
          <a:xfrm>
            <a:off x="6465168" y="1809398"/>
            <a:ext cx="2808312" cy="1132490"/>
          </a:xfrm>
          <a:prstGeom prst="rect">
            <a:avLst/>
          </a:prstGeom>
          <a:noFill/>
          <a:ln w="9525">
            <a:noFill/>
            <a:miter lim="800000"/>
            <a:headEnd/>
            <a:tailEnd/>
          </a:ln>
        </p:spPr>
        <p:txBody>
          <a:bodyPr wrap="square">
            <a:spAutoFit/>
          </a:bodyPr>
          <a:lstStyle/>
          <a:p>
            <a:pPr marL="0" marR="0" lvl="0" indent="0" algn="ctr" defTabSz="457200" rtl="0" eaLnBrk="1" fontAlgn="auto" latinLnBrk="0" hangingPunct="1">
              <a:lnSpc>
                <a:spcPct val="150000"/>
              </a:lnSpc>
              <a:spcBef>
                <a:spcPct val="5000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rebuchet MS" pitchFamily="34" charset="0"/>
                <a:ea typeface="+mn-ea"/>
                <a:cs typeface="+mn-cs"/>
              </a:rPr>
              <a:t>Output  </a:t>
            </a:r>
            <a:r>
              <a:rPr kumimoji="0" lang="en-US" sz="2400" b="0" i="1" u="none" strike="noStrike" kern="1200" cap="none" spc="0" normalizeH="0" baseline="0" noProof="0" dirty="0" err="1">
                <a:ln>
                  <a:noFill/>
                </a:ln>
                <a:solidFill>
                  <a:prstClr val="black"/>
                </a:solidFill>
                <a:effectLst/>
                <a:uLnTx/>
                <a:uFillTx/>
                <a:latin typeface="Trebuchet MS" pitchFamily="34" charset="0"/>
                <a:ea typeface="+mn-ea"/>
                <a:cs typeface="+mn-cs"/>
              </a:rPr>
              <a:t>Bermasalah</a:t>
            </a:r>
            <a:r>
              <a:rPr kumimoji="0" lang="en-US" sz="2400" b="0" i="1" u="none" strike="noStrike" kern="1200" cap="none" spc="0" normalizeH="0" baseline="0" noProof="0" dirty="0">
                <a:ln>
                  <a:noFill/>
                </a:ln>
                <a:solidFill>
                  <a:prstClr val="black"/>
                </a:solidFill>
                <a:effectLst/>
                <a:uLnTx/>
                <a:uFillTx/>
                <a:latin typeface="Trebuchet MS" pitchFamily="34" charset="0"/>
                <a:ea typeface="+mn-ea"/>
                <a:cs typeface="+mn-cs"/>
              </a:rPr>
              <a:t>:</a:t>
            </a:r>
          </a:p>
        </p:txBody>
      </p:sp>
      <p:sp>
        <p:nvSpPr>
          <p:cNvPr id="47129" name="Oval 20"/>
          <p:cNvSpPr>
            <a:spLocks noChangeArrowheads="1"/>
          </p:cNvSpPr>
          <p:nvPr/>
        </p:nvSpPr>
        <p:spPr bwMode="auto">
          <a:xfrm>
            <a:off x="7689304" y="2961526"/>
            <a:ext cx="506277" cy="503237"/>
          </a:xfrm>
          <a:prstGeom prst="ellipse">
            <a:avLst/>
          </a:prstGeom>
          <a:blipFill>
            <a:blip r:embed="rId4" cstate="print"/>
            <a:stretch>
              <a:fillRect/>
            </a:stretch>
          </a:bli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47107" name="AutoShape 28"/>
          <p:cNvSpPr>
            <a:spLocks noChangeArrowheads="1"/>
          </p:cNvSpPr>
          <p:nvPr/>
        </p:nvSpPr>
        <p:spPr bwMode="auto">
          <a:xfrm>
            <a:off x="6196519" y="2028358"/>
            <a:ext cx="844713" cy="576263"/>
          </a:xfrm>
          <a:prstGeom prst="rightArrow">
            <a:avLst>
              <a:gd name="adj1" fmla="val 50000"/>
              <a:gd name="adj2" fmla="val 77041"/>
            </a:avLst>
          </a:prstGeom>
          <a:blipFill>
            <a:blip r:embed="rId5" cstate="print"/>
            <a:stretch>
              <a:fillRect/>
            </a:stretch>
          </a:blipFill>
          <a:ln w="9525">
            <a:solidFill>
              <a:schemeClr val="tx1"/>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 63"/>
          <p:cNvGrpSpPr/>
          <p:nvPr/>
        </p:nvGrpSpPr>
        <p:grpSpPr>
          <a:xfrm>
            <a:off x="2552095" y="1684805"/>
            <a:ext cx="3409017" cy="1600179"/>
            <a:chOff x="2552095" y="2433124"/>
            <a:chExt cx="3626851" cy="2508044"/>
          </a:xfrm>
        </p:grpSpPr>
        <p:sp>
          <p:nvSpPr>
            <p:cNvPr id="6" name="AutoShape 3"/>
            <p:cNvSpPr>
              <a:spLocks noChangeAspect="1" noChangeArrowheads="1" noTextEdit="1"/>
            </p:cNvSpPr>
            <p:nvPr/>
          </p:nvSpPr>
          <p:spPr bwMode="auto">
            <a:xfrm>
              <a:off x="2755683" y="2642063"/>
              <a:ext cx="302418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8" name="Rectangle 6"/>
            <p:cNvSpPr>
              <a:spLocks noChangeArrowheads="1"/>
            </p:cNvSpPr>
            <p:nvPr/>
          </p:nvSpPr>
          <p:spPr bwMode="auto">
            <a:xfrm>
              <a:off x="2552095" y="2433124"/>
              <a:ext cx="3626851" cy="2508044"/>
            </a:xfrm>
            <a:prstGeom prst="rect">
              <a:avLst/>
            </a:prstGeom>
            <a:blipFill>
              <a:blip r:embed="rId6" cstate="print"/>
              <a:stretch>
                <a:fillRect/>
              </a:stretch>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PROSES</a:t>
              </a:r>
            </a:p>
          </p:txBody>
        </p:sp>
        <p:sp>
          <p:nvSpPr>
            <p:cNvPr id="2049" name="Rectangle 2048"/>
            <p:cNvSpPr/>
            <p:nvPr/>
          </p:nvSpPr>
          <p:spPr>
            <a:xfrm>
              <a:off x="2648746" y="2513319"/>
              <a:ext cx="3458630" cy="2314987"/>
            </a:xfrm>
            <a:prstGeom prst="rect">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51" name="Rectangle 2050"/>
          <p:cNvSpPr/>
          <p:nvPr/>
        </p:nvSpPr>
        <p:spPr>
          <a:xfrm>
            <a:off x="-20508" y="417493"/>
            <a:ext cx="9906000" cy="95410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i-FI" sz="2800" b="0" i="0" u="none" strike="noStrike" kern="10" cap="none" spc="0" normalizeH="0" baseline="0" noProof="0" dirty="0">
                <a:ln w="0"/>
                <a:solidFill>
                  <a:prstClr val="black"/>
                </a:solidFill>
                <a:effectLst/>
                <a:uLnTx/>
                <a:uFillTx/>
                <a:latin typeface="Impact" panose="020B0806030902050204" pitchFamily="34" charset="0"/>
                <a:ea typeface="+mn-ea"/>
                <a:cs typeface="+mn-cs"/>
              </a:rPr>
              <a:t>KETIKA KINERJA BERMASALAH,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i-FI" sz="2800" b="0" i="0" u="none" strike="noStrike" kern="10" cap="none" spc="0" normalizeH="0" baseline="0" noProof="0" dirty="0">
                <a:ln w="0"/>
                <a:solidFill>
                  <a:prstClr val="black"/>
                </a:solidFill>
                <a:effectLst/>
                <a:uLnTx/>
                <a:uFillTx/>
                <a:latin typeface="Gill Sans MT Condensed" pitchFamily="34" charset="0"/>
                <a:ea typeface="+mn-ea"/>
                <a:cs typeface="+mn-cs"/>
              </a:rPr>
              <a:t>EVALUASI KELEMAHAN PADA SISTEM (MASALAH PADA INPUT ? ATAU PROSES ?)</a:t>
            </a:r>
            <a:endParaRPr kumimoji="0" lang="en-US" sz="2800" b="0" i="0" u="none" strike="noStrike" kern="10" cap="none" spc="0" normalizeH="0" baseline="0" noProof="0" dirty="0">
              <a:ln w="0"/>
              <a:solidFill>
                <a:prstClr val="black"/>
              </a:solidFill>
              <a:effectLst/>
              <a:uLnTx/>
              <a:uFillTx/>
              <a:latin typeface="Gill Sans MT Condensed" pitchFamily="34" charset="0"/>
              <a:ea typeface="+mn-ea"/>
              <a:cs typeface="+mn-cs"/>
            </a:endParaRPr>
          </a:p>
        </p:txBody>
      </p:sp>
      <p:sp>
        <p:nvSpPr>
          <p:cNvPr id="47116" name="AutoShape 15"/>
          <p:cNvSpPr>
            <a:spLocks noChangeArrowheads="1"/>
          </p:cNvSpPr>
          <p:nvPr/>
        </p:nvSpPr>
        <p:spPr bwMode="auto">
          <a:xfrm>
            <a:off x="3080792" y="3429000"/>
            <a:ext cx="504987" cy="1080120"/>
          </a:xfrm>
          <a:prstGeom prst="upArrow">
            <a:avLst>
              <a:gd name="adj1" fmla="val 50000"/>
              <a:gd name="adj2" fmla="val 90523"/>
            </a:avLst>
          </a:prstGeom>
          <a:blipFill>
            <a:blip r:embed="rId7" cstate="print"/>
            <a:stretch>
              <a:fillRect/>
            </a:stretch>
          </a:blipFill>
          <a:ln w="9525">
            <a:solidFill>
              <a:schemeClr val="tx1"/>
            </a:solidFill>
            <a:miter lim="800000"/>
            <a:headEnd/>
            <a:tailEnd/>
          </a:ln>
        </p:spPr>
        <p:txBody>
          <a:bodyPr vert="eaVert"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val 20"/>
          <p:cNvSpPr>
            <a:spLocks noChangeArrowheads="1"/>
          </p:cNvSpPr>
          <p:nvPr/>
        </p:nvSpPr>
        <p:spPr bwMode="auto">
          <a:xfrm>
            <a:off x="3081440" y="4437931"/>
            <a:ext cx="506277" cy="503237"/>
          </a:xfrm>
          <a:prstGeom prst="ellipse">
            <a:avLst/>
          </a:prstGeom>
          <a:blipFill>
            <a:blip r:embed="rId4" cstate="print"/>
            <a:stretch>
              <a:fillRect/>
            </a:stretch>
          </a:bli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47117" name="AutoShape 16"/>
          <p:cNvSpPr>
            <a:spLocks noChangeArrowheads="1"/>
          </p:cNvSpPr>
          <p:nvPr/>
        </p:nvSpPr>
        <p:spPr bwMode="auto">
          <a:xfrm>
            <a:off x="1567368" y="3970435"/>
            <a:ext cx="504987" cy="1079323"/>
          </a:xfrm>
          <a:prstGeom prst="upArrow">
            <a:avLst>
              <a:gd name="adj1" fmla="val 50000"/>
              <a:gd name="adj2" fmla="val 46389"/>
            </a:avLst>
          </a:prstGeom>
          <a:blipFill>
            <a:blip r:embed="rId8" cstate="print"/>
            <a:stretch>
              <a:fillRect/>
            </a:stretch>
          </a:blipFill>
          <a:ln w="9525">
            <a:solidFill>
              <a:schemeClr val="tx1"/>
            </a:solidFill>
            <a:miter lim="800000"/>
            <a:headEnd/>
            <a:tailEnd/>
          </a:ln>
        </p:spPr>
        <p:txBody>
          <a:bodyPr vert="eaVert"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val 20"/>
          <p:cNvSpPr>
            <a:spLocks noChangeArrowheads="1"/>
          </p:cNvSpPr>
          <p:nvPr/>
        </p:nvSpPr>
        <p:spPr bwMode="auto">
          <a:xfrm>
            <a:off x="1568624" y="5049758"/>
            <a:ext cx="506277" cy="503237"/>
          </a:xfrm>
          <a:prstGeom prst="ellipse">
            <a:avLst/>
          </a:prstGeom>
          <a:blipFill>
            <a:blip r:embed="rId4" cstate="print"/>
            <a:stretch>
              <a:fillRect/>
            </a:stretch>
          </a:blip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3" name="Slide Number Placeholder 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2EC97DCB-88D8-4F0D-B3D0-FF9CFEADE51B}"/>
              </a:ext>
            </a:extLst>
          </p:cNvPr>
          <p:cNvSpPr>
            <a:spLocks noGrp="1"/>
          </p:cNvSpPr>
          <p:nvPr>
            <p:ph type="ftr" sz="quarter" idx="3"/>
          </p:nvPr>
        </p:nvSpPr>
        <p:spPr/>
        <p:txBody>
          <a:bodyPr/>
          <a:lstStyle/>
          <a:p>
            <a:r>
              <a:rPr lang="en-US"/>
              <a:t>IQA IATF 16949 1/Rev 04 © Copyright Sentral Sistem, Mar 2019</a:t>
            </a:r>
          </a:p>
        </p:txBody>
      </p:sp>
      <p:sp>
        <p:nvSpPr>
          <p:cNvPr id="68" name="AutoShape 14"/>
          <p:cNvSpPr>
            <a:spLocks noChangeArrowheads="1"/>
          </p:cNvSpPr>
          <p:nvPr/>
        </p:nvSpPr>
        <p:spPr bwMode="auto">
          <a:xfrm>
            <a:off x="2216696" y="4977750"/>
            <a:ext cx="4608512" cy="647700"/>
          </a:xfrm>
          <a:prstGeom prst="leftArrow">
            <a:avLst>
              <a:gd name="adj1" fmla="val 50000"/>
              <a:gd name="adj2" fmla="val 138167"/>
            </a:avLst>
          </a:prstGeom>
          <a:noFill/>
          <a:ln w="9525">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 Box 29"/>
          <p:cNvSpPr txBox="1">
            <a:spLocks noChangeArrowheads="1"/>
          </p:cNvSpPr>
          <p:nvPr/>
        </p:nvSpPr>
        <p:spPr bwMode="auto">
          <a:xfrm>
            <a:off x="6825208" y="3537590"/>
            <a:ext cx="2808312" cy="2123658"/>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Pelajari</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Sumber</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Masalah</a:t>
            </a:r>
            <a:endPar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ct val="5000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ct val="5000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ct val="5000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7475" marR="0" lvl="0" indent="-117475" algn="l" defTabSz="457200" rtl="0" eaLnBrk="1" fontAlgn="auto" latinLnBrk="0" hangingPunct="1">
              <a:lnSpc>
                <a:spcPct val="100000"/>
              </a:lnSpc>
              <a:spcBef>
                <a:spcPct val="50000"/>
              </a:spcBef>
              <a:spcAft>
                <a:spcPts val="0"/>
              </a:spcAft>
              <a:buClrTx/>
              <a:buSzTx/>
              <a:buFontTx/>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dikelola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17475" marR="0" lvl="0" indent="-117475" algn="l" defTabSz="457200" rtl="0" eaLnBrk="1" fontAlgn="auto" latinLnBrk="0" hangingPunct="1">
              <a:lnSpc>
                <a:spcPct val="100000"/>
              </a:lnSpc>
              <a:spcBef>
                <a:spcPct val="50000"/>
              </a:spcBef>
              <a:spcAft>
                <a:spcPts val="0"/>
              </a:spcAft>
              <a:buClrTx/>
              <a:buSzTx/>
              <a:buFontTx/>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mendapat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input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4" name="AutoShape 14"/>
          <p:cNvSpPr>
            <a:spLocks noChangeArrowheads="1"/>
          </p:cNvSpPr>
          <p:nvPr/>
        </p:nvSpPr>
        <p:spPr bwMode="auto">
          <a:xfrm>
            <a:off x="3728864" y="4365476"/>
            <a:ext cx="3096344" cy="647700"/>
          </a:xfrm>
          <a:prstGeom prst="leftArrow">
            <a:avLst>
              <a:gd name="adj1" fmla="val 50000"/>
              <a:gd name="adj2" fmla="val 121751"/>
            </a:avLst>
          </a:prstGeom>
          <a:noFill/>
          <a:ln w="9525">
            <a:solidFill>
              <a:schemeClr val="tx1"/>
            </a:solidFill>
            <a:miter lim="800000"/>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TextBox 74"/>
          <p:cNvSpPr txBox="1"/>
          <p:nvPr/>
        </p:nvSpPr>
        <p:spPr>
          <a:xfrm>
            <a:off x="1251401" y="5805264"/>
            <a:ext cx="7294368" cy="584775"/>
          </a:xfrm>
          <a:prstGeom prst="rect">
            <a:avLst/>
          </a:prstGeom>
          <a:solidFill>
            <a:schemeClr val="accent1">
              <a:lumMod val="20000"/>
              <a:lumOff val="80000"/>
            </a:schemeClr>
          </a:solidFill>
          <a:ln>
            <a:solidFill>
              <a:schemeClr val="tx1"/>
            </a:solid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PERBAIKAN TERHADAP SISTEM AKAN MENGHASILKAN PERBAIKAN YANG PERMANEN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OUTPUT AKAN STABIL WALAUPUN TERJADI PERGANTIAN ORANG</a:t>
            </a:r>
          </a:p>
        </p:txBody>
      </p:sp>
      <p:sp>
        <p:nvSpPr>
          <p:cNvPr id="76" name="TextBox 75"/>
          <p:cNvSpPr txBox="1"/>
          <p:nvPr/>
        </p:nvSpPr>
        <p:spPr>
          <a:xfrm>
            <a:off x="3584848" y="3284984"/>
            <a:ext cx="295232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dijalankan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standard ? Standard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kurang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Sistem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Kontrol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Pekerja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kompeten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25" name="Rectangle 24"/>
          <p:cNvSpPr/>
          <p:nvPr/>
        </p:nvSpPr>
        <p:spPr>
          <a:xfrm>
            <a:off x="0" y="0"/>
            <a:ext cx="3738331" cy="369332"/>
          </a:xfrm>
          <a:prstGeom prst="rect">
            <a:avLst/>
          </a:prstGeom>
          <a:solidFill>
            <a:schemeClr val="accent5"/>
          </a:solidFill>
          <a:ln>
            <a:solidFill>
              <a:schemeClr val="accent5"/>
            </a:solidFill>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Ukuran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efektifitas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KINERJA</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992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7111"/>
                                        </p:tgtEl>
                                        <p:attrNameLst>
                                          <p:attrName>style.visibility</p:attrName>
                                        </p:attrNameLst>
                                      </p:cBhvr>
                                      <p:to>
                                        <p:strVal val="visible"/>
                                      </p:to>
                                    </p:set>
                                    <p:animEffect transition="in" filter="wipe(left)">
                                      <p:cBhvr>
                                        <p:cTn id="12" dur="500"/>
                                        <p:tgtEl>
                                          <p:spTgt spid="471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112"/>
                                        </p:tgtEl>
                                        <p:attrNameLst>
                                          <p:attrName>style.visibility</p:attrName>
                                        </p:attrNameLst>
                                      </p:cBhvr>
                                      <p:to>
                                        <p:strVal val="visible"/>
                                      </p:to>
                                    </p:set>
                                    <p:animEffect transition="in" filter="fade">
                                      <p:cBhvr>
                                        <p:cTn id="15" dur="500"/>
                                        <p:tgtEl>
                                          <p:spTgt spid="4711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47107"/>
                                        </p:tgtEl>
                                        <p:attrNameLst>
                                          <p:attrName>style.visibility</p:attrName>
                                        </p:attrNameLst>
                                      </p:cBhvr>
                                      <p:to>
                                        <p:strVal val="visible"/>
                                      </p:to>
                                    </p:set>
                                    <p:animEffect transition="in" filter="wipe(left)">
                                      <p:cBhvr>
                                        <p:cTn id="19" dur="500"/>
                                        <p:tgtEl>
                                          <p:spTgt spid="47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113"/>
                                        </p:tgtEl>
                                        <p:attrNameLst>
                                          <p:attrName>style.visibility</p:attrName>
                                        </p:attrNameLst>
                                      </p:cBhvr>
                                      <p:to>
                                        <p:strVal val="visible"/>
                                      </p:to>
                                    </p:set>
                                    <p:animEffect transition="in" filter="fade">
                                      <p:cBhvr>
                                        <p:cTn id="22" dur="500"/>
                                        <p:tgtEl>
                                          <p:spTgt spid="47113"/>
                                        </p:tgtEl>
                                      </p:cBhvr>
                                    </p:animEffect>
                                  </p:childTnLst>
                                </p:cTn>
                              </p:par>
                            </p:childTnLst>
                          </p:cTn>
                        </p:par>
                        <p:par>
                          <p:cTn id="23" fill="hold">
                            <p:stCondLst>
                              <p:cond delay="1500"/>
                            </p:stCondLst>
                            <p:childTnLst>
                              <p:par>
                                <p:cTn id="24" presetID="22" presetClass="entr" presetSubtype="2"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500"/>
                                        <p:tgtEl>
                                          <p:spTgt spid="6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childTnLst>
                          </p:cTn>
                        </p:par>
                        <p:par>
                          <p:cTn id="30" fill="hold">
                            <p:stCondLst>
                              <p:cond delay="2000"/>
                            </p:stCondLst>
                            <p:childTnLst>
                              <p:par>
                                <p:cTn id="31" presetID="22" presetClass="entr" presetSubtype="2"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right)">
                                      <p:cBhvr>
                                        <p:cTn id="3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animBg="1"/>
      <p:bldP spid="47112" grpId="0"/>
      <p:bldP spid="47113" grpId="0"/>
      <p:bldP spid="47107" grpId="0" animBg="1"/>
      <p:bldP spid="2051" grpId="0"/>
      <p:bldP spid="68" grpId="0" animBg="1"/>
      <p:bldP spid="69" grpId="0"/>
      <p:bldP spid="7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2" name="Rectangle 16"/>
          <p:cNvSpPr>
            <a:spLocks noGrp="1" noChangeArrowheads="1"/>
          </p:cNvSpPr>
          <p:nvPr>
            <p:ph type="title"/>
          </p:nvPr>
        </p:nvSpPr>
        <p:spPr>
          <a:xfrm>
            <a:off x="380968" y="188640"/>
            <a:ext cx="8888286" cy="428628"/>
          </a:xfrm>
          <a:noFill/>
        </p:spPr>
        <p:txBody>
          <a:bodyPr lIns="87275" tIns="43637" rIns="87275" bIns="43637"/>
          <a:lstStyle/>
          <a:p>
            <a:pPr eaLnBrk="1" hangingPunct="1"/>
            <a:r>
              <a:rPr lang="en-US" sz="2400" dirty="0" err="1"/>
              <a:t>Perbandingan</a:t>
            </a:r>
            <a:r>
              <a:rPr lang="en-US" sz="2400" dirty="0"/>
              <a:t> Audit Compliance </a:t>
            </a:r>
            <a:r>
              <a:rPr lang="en-US" sz="2400" dirty="0" err="1"/>
              <a:t>vs</a:t>
            </a:r>
            <a:r>
              <a:rPr lang="en-US" sz="2400" dirty="0"/>
              <a:t> Audit Performance </a:t>
            </a:r>
          </a:p>
        </p:txBody>
      </p:sp>
      <p:sp>
        <p:nvSpPr>
          <p:cNvPr id="12" name="Slide Number Placeholder 11">
            <a:extLst>
              <a:ext uri="{FF2B5EF4-FFF2-40B4-BE49-F238E27FC236}">
                <a16:creationId xmlns:a16="http://schemas.microsoft.com/office/drawing/2014/main" id="{AE7EFCA8-9EF6-4CD4-88D7-4C168A7F6786}"/>
              </a:ext>
            </a:extLst>
          </p:cNvPr>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626EC8-178E-46CB-B5D2-75E4A6E28139}" type="slidenum">
              <a:rPr kumimoji="0" lang="en-US" sz="975"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975"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Pentagon 1"/>
          <p:cNvSpPr/>
          <p:nvPr/>
        </p:nvSpPr>
        <p:spPr>
          <a:xfrm>
            <a:off x="4736976" y="950803"/>
            <a:ext cx="2432720" cy="504056"/>
          </a:xfrm>
          <a:prstGeom prst="homePlate">
            <a:avLst/>
          </a:prstGeom>
          <a:solidFill>
            <a:schemeClr val="tx2">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itchFamily="34" charset="0"/>
                <a:ea typeface="+mn-ea"/>
                <a:cs typeface="+mn-cs"/>
              </a:rPr>
              <a:t>Performance Audit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Pentagon 5"/>
          <p:cNvSpPr/>
          <p:nvPr/>
        </p:nvSpPr>
        <p:spPr>
          <a:xfrm flipH="1">
            <a:off x="2000672" y="950803"/>
            <a:ext cx="2432720" cy="504056"/>
          </a:xfrm>
          <a:prstGeom prst="homePlate">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itchFamily="34" charset="0"/>
                <a:ea typeface="+mn-ea"/>
                <a:cs typeface="+mn-cs"/>
              </a:rPr>
              <a:t>Compliance Audit</a:t>
            </a:r>
          </a:p>
        </p:txBody>
      </p:sp>
      <p:sp>
        <p:nvSpPr>
          <p:cNvPr id="3" name="Rectangle 2"/>
          <p:cNvSpPr/>
          <p:nvPr/>
        </p:nvSpPr>
        <p:spPr>
          <a:xfrm>
            <a:off x="380968" y="1628800"/>
            <a:ext cx="4196440" cy="1421928"/>
          </a:xfrm>
          <a:prstGeom prst="rect">
            <a:avLst/>
          </a:prstGeom>
        </p:spPr>
        <p:txBody>
          <a:bodyPr wrap="square">
            <a:spAutoFit/>
          </a:bodyPr>
          <a:lstStyle/>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persyaratan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ISO 9001</a:t>
            </a:r>
            <a:r>
              <a:rPr kumimoji="0" lang="id-ID" sz="1600" b="0" i="0" u="none" strike="noStrike" kern="1200" cap="none" spc="0" normalizeH="0" baseline="0" noProof="0" dirty="0">
                <a:ln>
                  <a:noFill/>
                </a:ln>
                <a:solidFill>
                  <a:prstClr val="black"/>
                </a:solidFill>
                <a:effectLst/>
                <a:uLnTx/>
                <a:uFillTx/>
                <a:latin typeface="Calibri Light" panose="020F0302020204030204"/>
                <a:ea typeface="+mn-ea"/>
                <a:cs typeface="+mn-cs"/>
              </a:rPr>
              <a:t>/IATF 16949</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dijalankan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mn-cs"/>
              </a:rPr>
              <a:t>konsisten</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p:txBody>
      </p:sp>
      <p:sp>
        <p:nvSpPr>
          <p:cNvPr id="4" name="Rectangle 3"/>
          <p:cNvSpPr/>
          <p:nvPr/>
        </p:nvSpPr>
        <p:spPr>
          <a:xfrm>
            <a:off x="4647656" y="1622165"/>
            <a:ext cx="4985864" cy="2505301"/>
          </a:xfrm>
          <a:prstGeom prst="rect">
            <a:avLst/>
          </a:prstGeom>
        </p:spPr>
        <p:txBody>
          <a:bodyPr wrap="square">
            <a:spAutoFit/>
          </a:bodyPr>
          <a:lstStyle/>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persyaratan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ISO 9001</a:t>
            </a:r>
            <a:r>
              <a:rPr kumimoji="0" lang="id-ID" sz="1600" b="0" i="0" u="none" strike="noStrike" kern="1200" cap="none" spc="0" normalizeH="0" baseline="0" noProof="0" dirty="0">
                <a:ln>
                  <a:noFill/>
                </a:ln>
                <a:solidFill>
                  <a:prstClr val="black"/>
                </a:solidFill>
                <a:effectLst/>
                <a:uLnTx/>
                <a:uFillTx/>
                <a:latin typeface="Calibri" panose="020F0502020204030204"/>
                <a:ea typeface="+mn-ea"/>
                <a:cs typeface="+mn-cs"/>
              </a:rPr>
              <a:t>/IATF 16949</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dijalankan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konsisten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objectives/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tujuan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dibeli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bagus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standar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mutu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datang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tepat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mengcover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urgent?</a:t>
            </a:r>
          </a:p>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r</a:t>
            </a:r>
            <a:r>
              <a:rPr kumimoji="0" lang="id-ID" sz="1600" b="0" i="0" u="none" strike="noStrike" kern="1200" cap="none" spc="0" normalizeH="0" baseline="0" noProof="0" dirty="0">
                <a:ln>
                  <a:noFill/>
                </a:ln>
                <a:solidFill>
                  <a:srgbClr val="FF0000"/>
                </a:solidFill>
                <a:effectLst/>
                <a:uLnTx/>
                <a:uFillTx/>
                <a:latin typeface="Calibri" panose="020F0502020204030204"/>
                <a:ea typeface="+mn-ea"/>
                <a:cs typeface="+mn-cs"/>
              </a:rPr>
              <a:t>i</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siko</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dan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peluang</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dari</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di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identifikasi</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dan di review </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keefektifannya</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328604" y="4347151"/>
            <a:ext cx="4240220" cy="1914370"/>
          </a:xfrm>
          <a:prstGeom prst="rect">
            <a:avLst/>
          </a:prstGeom>
        </p:spPr>
        <p:txBody>
          <a:bodyPr wrap="square">
            <a:spAutoFit/>
          </a:bodyPr>
          <a:lstStyle/>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Jika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mengikuti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maka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dinyatakan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TIDAK TERJADI PENYIMPANGAN (Compliance)</a:t>
            </a:r>
          </a:p>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Jika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dijalankan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sesuai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berarti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TERJADI PENYIMPANGAN (nonconformity) </a:t>
            </a:r>
          </a:p>
        </p:txBody>
      </p:sp>
      <p:sp>
        <p:nvSpPr>
          <p:cNvPr id="9" name="Rectangle 8"/>
          <p:cNvSpPr/>
          <p:nvPr/>
        </p:nvSpPr>
        <p:spPr>
          <a:xfrm>
            <a:off x="4639072" y="4347151"/>
            <a:ext cx="4994448" cy="2062103"/>
          </a:xfrm>
          <a:prstGeom prst="rect">
            <a:avLst/>
          </a:prstGeom>
        </p:spPr>
        <p:txBody>
          <a:bodyPr wrap="square">
            <a:spAutoFit/>
          </a:bodyPr>
          <a:lstStyle/>
          <a:p>
            <a:pPr marL="0" marR="0" lvl="0" indent="0" algn="l" defTabSz="457200" rtl="0" eaLnBrk="1" fontAlgn="auto" latinLnBrk="0" hangingPunct="1">
              <a:lnSpc>
                <a:spcPct val="100000"/>
              </a:lnSpc>
              <a:spcBef>
                <a:spcPct val="20000"/>
              </a:spcBef>
              <a:spcAft>
                <a:spcPts val="0"/>
              </a:spcAft>
              <a:buClr>
                <a:srgbClr val="ED7D31"/>
              </a:buClr>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Jika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realisasi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produk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jasa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sering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terganggu</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karena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adanya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keterlambatan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dalam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Walaupun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sudah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mengikuti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akan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tetapi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objectives/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tujuannya</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tercapai</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maka</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dinyatakan</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“Ada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kelemahan</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pembelian</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Auditor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mencoba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mengidentifikasi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letak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kelemahan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pada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tersebut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seleksi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masih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kurang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baik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Dst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1" name="Straight Connector 10"/>
          <p:cNvCxnSpPr/>
          <p:nvPr/>
        </p:nvCxnSpPr>
        <p:spPr>
          <a:xfrm flipH="1">
            <a:off x="1424608" y="4293096"/>
            <a:ext cx="3017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736976" y="4293096"/>
            <a:ext cx="3017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600908" y="950803"/>
            <a:ext cx="0" cy="5405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933368" y="692696"/>
            <a:ext cx="3017520" cy="0"/>
          </a:xfrm>
          <a:prstGeom prst="line">
            <a:avLst/>
          </a:prstGeom>
        </p:spPr>
        <p:style>
          <a:lnRef idx="1">
            <a:schemeClr val="accent1"/>
          </a:lnRef>
          <a:fillRef idx="0">
            <a:schemeClr val="accent1"/>
          </a:fillRef>
          <a:effectRef idx="0">
            <a:schemeClr val="accent1"/>
          </a:effectRef>
          <a:fontRef idx="minor">
            <a:schemeClr val="tx1"/>
          </a:fontRef>
        </p:style>
      </p:cxnSp>
      <p:pic>
        <p:nvPicPr>
          <p:cNvPr id="29698" name="Picture 2" descr="http://p5cdn4static.sharpschool.com/UserFiles/Servers/Server_3132289/Image/TaxConnections-Picture-Audit-Magnifying-Glass-3-square.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7444" l="5889" r="97667">
                        <a14:foregroundMark x1="44333" y1="16778" x2="44333" y2="16778"/>
                      </a14:backgroundRemoval>
                    </a14:imgEffect>
                  </a14:imgLayer>
                </a14:imgProps>
              </a:ext>
              <a:ext uri="{28A0092B-C50C-407E-A947-70E740481C1C}">
                <a14:useLocalDpi xmlns:a14="http://schemas.microsoft.com/office/drawing/2010/main" val="0"/>
              </a:ext>
            </a:extLst>
          </a:blip>
          <a:srcRect/>
          <a:stretch>
            <a:fillRect/>
          </a:stretch>
        </p:blipFill>
        <p:spPr bwMode="auto">
          <a:xfrm>
            <a:off x="1226545" y="2582865"/>
            <a:ext cx="1926255" cy="1926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832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0"/>
            <a:ext cx="9906000" cy="1412776"/>
          </a:xfrm>
          <a:prstGeom prst="rect">
            <a:avLst/>
          </a:prstGeom>
          <a:solidFill>
            <a:schemeClr val="tx2">
              <a:lumMod val="20000"/>
              <a:lumOff val="80000"/>
            </a:schemeClr>
          </a:solidFill>
          <a:ln w="9525">
            <a:noFill/>
            <a:miter lim="800000"/>
            <a:headEnd/>
            <a:tailEnd/>
          </a:ln>
        </p:spPr>
        <p:txBody>
          <a:bodyPr anchor="ctr" anchorCtr="1"/>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Sistem Audit: Audit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Berdasarkan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Performa</a:t>
            </a:r>
            <a:b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Mengecek</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Kesesuaian</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600" b="0" i="0" u="sng"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ada</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4 </a:t>
            </a:r>
            <a:r>
              <a:rPr kumimoji="0" lang="id-ID" sz="1600" b="0" i="0" u="sng"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riteria</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Compliance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Pencapaian</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Objectives/ </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Tujuan</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sng" strike="noStrike" kern="1200" cap="none" spc="0" normalizeH="0" baseline="0" noProof="0" dirty="0" err="1">
                <a:ln>
                  <a:noFill/>
                </a:ln>
                <a:solidFill>
                  <a:prstClr val="black"/>
                </a:solidFill>
                <a:effectLst/>
                <a:uLnTx/>
                <a:uFillTx/>
                <a:latin typeface="Calibri" panose="020F0502020204030204"/>
                <a:ea typeface="+mn-ea"/>
                <a:cs typeface="+mn-cs"/>
              </a:rPr>
              <a:t>Prosedur</a:t>
            </a:r>
            <a:endPar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87093" name="Group 21"/>
          <p:cNvGraphicFramePr>
            <a:graphicFrameLocks noGrp="1"/>
          </p:cNvGraphicFramePr>
          <p:nvPr>
            <p:ph/>
            <p:extLst/>
          </p:nvPr>
        </p:nvGraphicFramePr>
        <p:xfrm>
          <a:off x="200470" y="1571612"/>
          <a:ext cx="9505057" cy="5025740"/>
        </p:xfrm>
        <a:graphic>
          <a:graphicData uri="http://schemas.openxmlformats.org/drawingml/2006/table">
            <a:tbl>
              <a:tblPr/>
              <a:tblGrid>
                <a:gridCol w="1544808">
                  <a:extLst>
                    <a:ext uri="{9D8B030D-6E8A-4147-A177-3AD203B41FA5}">
                      <a16:colId xmlns:a16="http://schemas.microsoft.com/office/drawing/2014/main" val="20000"/>
                    </a:ext>
                  </a:extLst>
                </a:gridCol>
                <a:gridCol w="3497595">
                  <a:extLst>
                    <a:ext uri="{9D8B030D-6E8A-4147-A177-3AD203B41FA5}">
                      <a16:colId xmlns:a16="http://schemas.microsoft.com/office/drawing/2014/main" val="20001"/>
                    </a:ext>
                  </a:extLst>
                </a:gridCol>
                <a:gridCol w="4462654">
                  <a:extLst>
                    <a:ext uri="{9D8B030D-6E8A-4147-A177-3AD203B41FA5}">
                      <a16:colId xmlns:a16="http://schemas.microsoft.com/office/drawing/2014/main" val="20002"/>
                    </a:ext>
                  </a:extLst>
                </a:gridCol>
              </a:tblGrid>
              <a:tr h="545259">
                <a:tc>
                  <a:txBody>
                    <a:bodyPr/>
                    <a:lstStyle/>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dirty="0" err="1">
                          <a:ln>
                            <a:noFill/>
                          </a:ln>
                          <a:solidFill>
                            <a:schemeClr val="tx1"/>
                          </a:solidFill>
                          <a:effectLst/>
                          <a:latin typeface="Century Gothic" pitchFamily="34" charset="0"/>
                        </a:rPr>
                        <a:t>Proses</a:t>
                      </a:r>
                      <a:endParaRPr kumimoji="0" lang="en-US" sz="1400" b="0" i="0" u="none" strike="noStrike" cap="none" normalizeH="0" baseline="0" dirty="0">
                        <a:ln>
                          <a:noFill/>
                        </a:ln>
                        <a:solidFill>
                          <a:schemeClr val="tx1"/>
                        </a:solidFill>
                        <a:effectLst/>
                        <a:latin typeface="Century Gothic" pitchFamily="34" charset="0"/>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dirty="0">
                          <a:ln>
                            <a:noFill/>
                          </a:ln>
                          <a:solidFill>
                            <a:schemeClr val="tx1"/>
                          </a:solidFill>
                          <a:effectLst/>
                          <a:latin typeface="Century Gothic" pitchFamily="34" charset="0"/>
                        </a:rPr>
                        <a:t>Audit </a:t>
                      </a:r>
                      <a:r>
                        <a:rPr kumimoji="0" lang="en-US" sz="1400" b="0" i="0" u="none" strike="noStrike" cap="none" normalizeH="0" baseline="0" dirty="0" err="1">
                          <a:ln>
                            <a:noFill/>
                          </a:ln>
                          <a:solidFill>
                            <a:schemeClr val="tx1"/>
                          </a:solidFill>
                          <a:effectLst/>
                          <a:latin typeface="Century Gothic" pitchFamily="34" charset="0"/>
                        </a:rPr>
                        <a:t>berdasarkan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performa</a:t>
                      </a:r>
                      <a:endParaRPr kumimoji="0" lang="en-US" sz="1400" b="0" i="0" u="none" strike="noStrike" cap="none" normalizeH="0" baseline="0" dirty="0">
                        <a:ln>
                          <a:noFill/>
                        </a:ln>
                        <a:solidFill>
                          <a:schemeClr val="tx1"/>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a:ln>
                            <a:noFill/>
                          </a:ln>
                          <a:solidFill>
                            <a:schemeClr val="tx1"/>
                          </a:solidFill>
                          <a:effectLst/>
                          <a:latin typeface="Century Gothic" pitchFamily="34" charset="0"/>
                        </a:rPr>
                        <a:t>Objectives terukur (ukuran keefektifan proses)</a:t>
                      </a: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2137">
                <a:tc>
                  <a:txBody>
                    <a:bodyPr/>
                    <a:lstStyle/>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dirty="0" err="1">
                          <a:ln>
                            <a:noFill/>
                          </a:ln>
                          <a:solidFill>
                            <a:schemeClr val="tx1"/>
                          </a:solidFill>
                          <a:effectLst/>
                          <a:latin typeface="Century Gothic" pitchFamily="34" charset="0"/>
                        </a:rPr>
                        <a:t>Pembelian</a:t>
                      </a:r>
                      <a:endParaRPr kumimoji="0" lang="en-US" sz="1400" b="0" i="0" u="none" strike="noStrike" cap="none" normalizeH="0" baseline="0" dirty="0">
                        <a:ln>
                          <a:noFill/>
                        </a:ln>
                        <a:solidFill>
                          <a:schemeClr val="tx1"/>
                        </a:solidFill>
                        <a:effectLst/>
                        <a:latin typeface="Century Gothic" pitchFamily="34" charset="0"/>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dirty="0" err="1">
                          <a:ln>
                            <a:noFill/>
                          </a:ln>
                          <a:solidFill>
                            <a:schemeClr val="tx1"/>
                          </a:solidFill>
                          <a:effectLst/>
                          <a:latin typeface="Century Gothic" pitchFamily="34" charset="0"/>
                        </a:rPr>
                        <a:t>Bukan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sekedar</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melihat</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prosedur</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dijalankan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atau</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tidak</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tapi</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melihat</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pencapaian</a:t>
                      </a:r>
                      <a:r>
                        <a:rPr kumimoji="0" lang="en-US" sz="1400" b="0" i="0" u="none" strike="noStrike" cap="none" normalizeH="0" baseline="0" dirty="0">
                          <a:ln>
                            <a:noFill/>
                          </a:ln>
                          <a:solidFill>
                            <a:schemeClr val="tx1"/>
                          </a:solidFill>
                          <a:effectLst/>
                          <a:latin typeface="Century Gothic" pitchFamily="34" charset="0"/>
                        </a:rPr>
                        <a:t> objectives </a:t>
                      </a:r>
                      <a:r>
                        <a:rPr kumimoji="0" lang="en-US" sz="1400" b="0" i="0" u="none" strike="noStrike" cap="none" normalizeH="0" baseline="0" dirty="0" err="1">
                          <a:ln>
                            <a:noFill/>
                          </a:ln>
                          <a:solidFill>
                            <a:schemeClr val="tx1"/>
                          </a:solidFill>
                          <a:effectLst/>
                          <a:latin typeface="Century Gothic" pitchFamily="34" charset="0"/>
                        </a:rPr>
                        <a:t>proses</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yaitu</a:t>
                      </a:r>
                      <a:r>
                        <a:rPr kumimoji="0" lang="en-US" sz="1400" b="0" i="0" u="none" strike="noStrike" cap="none" normalizeH="0" baseline="0" dirty="0">
                          <a:ln>
                            <a:noFill/>
                          </a:ln>
                          <a:solidFill>
                            <a:schemeClr val="tx1"/>
                          </a:solidFill>
                          <a:effectLst/>
                          <a:latin typeface="Century Gothic" pitchFamily="34" charset="0"/>
                        </a:rPr>
                        <a:t>:</a:t>
                      </a:r>
                    </a:p>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dirty="0">
                        <a:ln>
                          <a:noFill/>
                        </a:ln>
                        <a:solidFill>
                          <a:schemeClr val="tx1"/>
                        </a:solidFill>
                        <a:effectLst/>
                        <a:latin typeface="Century Gothic" pitchFamily="34" charset="0"/>
                      </a:endParaRPr>
                    </a:p>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1" i="0" u="sng" strike="noStrike" cap="none" normalizeH="0" baseline="0" dirty="0" err="1">
                          <a:ln>
                            <a:noFill/>
                          </a:ln>
                          <a:solidFill>
                            <a:schemeClr val="tx1"/>
                          </a:solidFill>
                          <a:effectLst/>
                          <a:latin typeface="Century Gothic" pitchFamily="34" charset="0"/>
                        </a:rPr>
                        <a:t>Mendapatkan</a:t>
                      </a:r>
                      <a:r>
                        <a:rPr kumimoji="0" lang="en-US" sz="1400" b="1" i="0" u="sng" strike="noStrike" cap="none" normalizeH="0" baseline="0" dirty="0">
                          <a:ln>
                            <a:noFill/>
                          </a:ln>
                          <a:solidFill>
                            <a:schemeClr val="tx1"/>
                          </a:solidFill>
                          <a:effectLst/>
                          <a:latin typeface="Century Gothic" pitchFamily="34" charset="0"/>
                        </a:rPr>
                        <a:t> supplier yang </a:t>
                      </a:r>
                      <a:r>
                        <a:rPr kumimoji="0" lang="en-US" sz="1400" b="1" i="0" u="sng" strike="noStrike" cap="none" normalizeH="0" baseline="0" dirty="0" err="1">
                          <a:ln>
                            <a:noFill/>
                          </a:ln>
                          <a:solidFill>
                            <a:schemeClr val="tx1"/>
                          </a:solidFill>
                          <a:effectLst/>
                          <a:latin typeface="Century Gothic" pitchFamily="34" charset="0"/>
                        </a:rPr>
                        <a:t>dapat</a:t>
                      </a:r>
                      <a:r>
                        <a:rPr kumimoji="0" lang="en-US" sz="1400" b="1" i="0" u="sng" strike="noStrike" cap="none" normalizeH="0" baseline="0" dirty="0">
                          <a:ln>
                            <a:noFill/>
                          </a:ln>
                          <a:solidFill>
                            <a:schemeClr val="tx1"/>
                          </a:solidFill>
                          <a:effectLst/>
                          <a:latin typeface="Century Gothic" pitchFamily="34" charset="0"/>
                        </a:rPr>
                        <a:t> men-supply </a:t>
                      </a:r>
                      <a:r>
                        <a:rPr kumimoji="0" lang="en-US" sz="1400" b="1" i="0" u="sng" strike="noStrike" cap="none" normalizeH="0" baseline="0" dirty="0" err="1">
                          <a:ln>
                            <a:noFill/>
                          </a:ln>
                          <a:solidFill>
                            <a:schemeClr val="tx1"/>
                          </a:solidFill>
                          <a:effectLst/>
                          <a:latin typeface="Century Gothic" pitchFamily="34" charset="0"/>
                        </a:rPr>
                        <a:t>produk</a:t>
                      </a:r>
                      <a:r>
                        <a:rPr kumimoji="0" lang="en-US" sz="1400" b="1" i="0" u="sng" strike="noStrike" cap="none" normalizeH="0" baseline="0" dirty="0">
                          <a:ln>
                            <a:noFill/>
                          </a:ln>
                          <a:solidFill>
                            <a:schemeClr val="tx1"/>
                          </a:solidFill>
                          <a:effectLst/>
                          <a:latin typeface="Century Gothic" pitchFamily="34" charset="0"/>
                        </a:rPr>
                        <a:t>/</a:t>
                      </a:r>
                      <a:r>
                        <a:rPr kumimoji="0" lang="en-US" sz="1400" b="1" i="0" u="sng" strike="noStrike" cap="none" normalizeH="0" baseline="0" dirty="0" err="1">
                          <a:ln>
                            <a:noFill/>
                          </a:ln>
                          <a:solidFill>
                            <a:schemeClr val="tx1"/>
                          </a:solidFill>
                          <a:effectLst/>
                          <a:latin typeface="Century Gothic" pitchFamily="34" charset="0"/>
                        </a:rPr>
                        <a:t>jasa</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sesuai</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standar</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mutu</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perusahaan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dan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dapat</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mengirim</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tepat</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waktu</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serta</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dengan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harga</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kompetitif</a:t>
                      </a:r>
                      <a:endParaRPr kumimoji="0" lang="en-US" sz="1400" b="1" i="0" u="sng" strike="noStrike" cap="none" normalizeH="0" baseline="0" dirty="0">
                        <a:ln>
                          <a:noFill/>
                        </a:ln>
                        <a:solidFill>
                          <a:schemeClr val="tx1"/>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sng" strike="noStrike" cap="none" normalizeH="0" baseline="0" dirty="0" err="1">
                          <a:ln>
                            <a:noFill/>
                          </a:ln>
                          <a:solidFill>
                            <a:schemeClr val="tx1"/>
                          </a:solidFill>
                          <a:effectLst/>
                          <a:latin typeface="Century Gothic" pitchFamily="34" charset="0"/>
                        </a:rPr>
                        <a:t>Ukuran</a:t>
                      </a:r>
                      <a:r>
                        <a:rPr kumimoji="0" lang="en-US" sz="1400" b="0" i="0" u="sng" strike="noStrike" cap="none" normalizeH="0" baseline="0" dirty="0">
                          <a:ln>
                            <a:noFill/>
                          </a:ln>
                          <a:solidFill>
                            <a:schemeClr val="tx1"/>
                          </a:solidFill>
                          <a:effectLst/>
                          <a:latin typeface="Century Gothic" pitchFamily="34" charset="0"/>
                        </a:rPr>
                        <a:t> </a:t>
                      </a:r>
                      <a:r>
                        <a:rPr kumimoji="0" lang="en-US" sz="1400" b="0" i="0" u="sng" strike="noStrike" cap="none" normalizeH="0" baseline="0" dirty="0" err="1">
                          <a:ln>
                            <a:noFill/>
                          </a:ln>
                          <a:solidFill>
                            <a:schemeClr val="tx1"/>
                          </a:solidFill>
                          <a:effectLst/>
                          <a:latin typeface="Century Gothic" pitchFamily="34" charset="0"/>
                        </a:rPr>
                        <a:t>keefektifan</a:t>
                      </a:r>
                      <a:r>
                        <a:rPr kumimoji="0" lang="en-US" sz="1400" b="0" i="0" u="sng" strike="noStrike" cap="none" normalizeH="0" baseline="0" dirty="0">
                          <a:ln>
                            <a:noFill/>
                          </a:ln>
                          <a:solidFill>
                            <a:schemeClr val="tx1"/>
                          </a:solidFill>
                          <a:effectLst/>
                          <a:latin typeface="Century Gothic" pitchFamily="34" charset="0"/>
                        </a:rPr>
                        <a:t> </a:t>
                      </a:r>
                      <a:r>
                        <a:rPr kumimoji="0" lang="en-US" sz="1400" b="0" i="0" u="sng" strike="noStrike" cap="none" normalizeH="0" baseline="0" dirty="0" err="1">
                          <a:ln>
                            <a:noFill/>
                          </a:ln>
                          <a:solidFill>
                            <a:schemeClr val="tx1"/>
                          </a:solidFill>
                          <a:effectLst/>
                          <a:latin typeface="Century Gothic" pitchFamily="34" charset="0"/>
                        </a:rPr>
                        <a:t>proses</a:t>
                      </a:r>
                      <a:r>
                        <a:rPr kumimoji="0" lang="en-US" sz="1400" b="0" i="0" u="sng" strike="noStrike" cap="none" normalizeH="0" baseline="0" dirty="0">
                          <a:ln>
                            <a:noFill/>
                          </a:ln>
                          <a:solidFill>
                            <a:schemeClr val="tx1"/>
                          </a:solidFill>
                          <a:effectLst/>
                          <a:latin typeface="Century Gothic" pitchFamily="34" charset="0"/>
                        </a:rPr>
                        <a:t> </a:t>
                      </a:r>
                      <a:r>
                        <a:rPr kumimoji="0" lang="en-US" sz="1400" b="0" i="0" u="sng" strike="noStrike" cap="none" normalizeH="0" baseline="0" dirty="0" err="1">
                          <a:ln>
                            <a:noFill/>
                          </a:ln>
                          <a:solidFill>
                            <a:schemeClr val="tx1"/>
                          </a:solidFill>
                          <a:effectLst/>
                          <a:latin typeface="Century Gothic" pitchFamily="34" charset="0"/>
                        </a:rPr>
                        <a:t>pembelian</a:t>
                      </a:r>
                      <a:endParaRPr kumimoji="0" lang="en-US" sz="1400" b="0" i="0" u="sng" strike="noStrike" cap="none" normalizeH="0" baseline="0" dirty="0">
                        <a:ln>
                          <a:noFill/>
                        </a:ln>
                        <a:solidFill>
                          <a:schemeClr val="tx1"/>
                        </a:solidFill>
                        <a:effectLst/>
                        <a:latin typeface="Century Gothic" pitchFamily="34" charset="0"/>
                      </a:endParaRPr>
                    </a:p>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dirty="0">
                          <a:ln>
                            <a:noFill/>
                          </a:ln>
                          <a:solidFill>
                            <a:schemeClr val="tx1"/>
                          </a:solidFill>
                          <a:effectLst/>
                          <a:latin typeface="Century Gothic" pitchFamily="34" charset="0"/>
                        </a:rPr>
                        <a:t>Reject supplier (</a:t>
                      </a:r>
                      <a:r>
                        <a:rPr kumimoji="0" lang="en-US" sz="1400" b="0" i="0" u="none" strike="noStrike" cap="none" normalizeH="0" baseline="0" dirty="0" err="1">
                          <a:ln>
                            <a:noFill/>
                          </a:ln>
                          <a:solidFill>
                            <a:schemeClr val="tx1"/>
                          </a:solidFill>
                          <a:effectLst/>
                          <a:latin typeface="Century Gothic" pitchFamily="34" charset="0"/>
                        </a:rPr>
                        <a:t>ditemukan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di</a:t>
                      </a:r>
                      <a:r>
                        <a:rPr kumimoji="0" lang="en-US" sz="1400" b="0" i="0" u="none" strike="noStrike" cap="none" normalizeH="0" baseline="0" dirty="0">
                          <a:ln>
                            <a:noFill/>
                          </a:ln>
                          <a:solidFill>
                            <a:schemeClr val="tx1"/>
                          </a:solidFill>
                          <a:effectLst/>
                          <a:latin typeface="Century Gothic" pitchFamily="34" charset="0"/>
                        </a:rPr>
                        <a:t> incoming </a:t>
                      </a:r>
                      <a:r>
                        <a:rPr kumimoji="0" lang="en-US" sz="1400" b="0" i="0" u="none" strike="noStrike" cap="none" normalizeH="0" baseline="0" dirty="0" err="1">
                          <a:ln>
                            <a:noFill/>
                          </a:ln>
                          <a:solidFill>
                            <a:schemeClr val="tx1"/>
                          </a:solidFill>
                          <a:effectLst/>
                          <a:latin typeface="Century Gothic" pitchFamily="34" charset="0"/>
                        </a:rPr>
                        <a:t>dan</a:t>
                      </a:r>
                      <a:r>
                        <a:rPr kumimoji="0" lang="en-US" sz="1400" b="0" i="0" u="none" strike="noStrike" cap="none" normalizeH="0" baseline="0" dirty="0">
                          <a:ln>
                            <a:noFill/>
                          </a:ln>
                          <a:solidFill>
                            <a:schemeClr val="tx1"/>
                          </a:solidFill>
                          <a:effectLst/>
                          <a:latin typeface="Century Gothic" pitchFamily="34" charset="0"/>
                        </a:rPr>
                        <a:t>/</a:t>
                      </a:r>
                      <a:r>
                        <a:rPr kumimoji="0" lang="en-US" sz="1400" b="0" i="0" u="none" strike="noStrike" cap="none" normalizeH="0" baseline="0" dirty="0" err="1">
                          <a:ln>
                            <a:noFill/>
                          </a:ln>
                          <a:solidFill>
                            <a:schemeClr val="tx1"/>
                          </a:solidFill>
                          <a:effectLst/>
                          <a:latin typeface="Century Gothic" pitchFamily="34" charset="0"/>
                        </a:rPr>
                        <a:t>atau</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realisasi</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produk</a:t>
                      </a:r>
                      <a:r>
                        <a:rPr kumimoji="0" lang="en-US" sz="1400" b="0" i="0" u="none" strike="noStrike" cap="none" normalizeH="0" baseline="0" dirty="0">
                          <a:ln>
                            <a:noFill/>
                          </a:ln>
                          <a:solidFill>
                            <a:schemeClr val="tx1"/>
                          </a:solidFill>
                          <a:effectLst/>
                          <a:latin typeface="Century Gothic" pitchFamily="34" charset="0"/>
                        </a:rPr>
                        <a:t>/</a:t>
                      </a:r>
                      <a:r>
                        <a:rPr kumimoji="0" lang="en-US" sz="1400" b="0" i="0" u="none" strike="noStrike" cap="none" normalizeH="0" baseline="0" dirty="0" err="1">
                          <a:ln>
                            <a:noFill/>
                          </a:ln>
                          <a:solidFill>
                            <a:schemeClr val="tx1"/>
                          </a:solidFill>
                          <a:effectLst/>
                          <a:latin typeface="Century Gothic" pitchFamily="34" charset="0"/>
                        </a:rPr>
                        <a:t>jasa</a:t>
                      </a:r>
                      <a:r>
                        <a:rPr kumimoji="0" lang="en-US" sz="1400" b="0" i="0" u="none" strike="noStrike" cap="none" normalizeH="0" baseline="0" dirty="0">
                          <a:ln>
                            <a:noFill/>
                          </a:ln>
                          <a:solidFill>
                            <a:schemeClr val="tx1"/>
                          </a:solidFill>
                          <a:effectLst/>
                          <a:latin typeface="Century Gothic" pitchFamily="34" charset="0"/>
                        </a:rPr>
                        <a:t>) &lt; 2%</a:t>
                      </a:r>
                    </a:p>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dirty="0" err="1">
                          <a:ln>
                            <a:noFill/>
                          </a:ln>
                          <a:solidFill>
                            <a:schemeClr val="tx1"/>
                          </a:solidFill>
                          <a:effectLst/>
                          <a:latin typeface="Century Gothic" pitchFamily="34" charset="0"/>
                        </a:rPr>
                        <a:t>Ketepatan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pengiriman</a:t>
                      </a:r>
                      <a:r>
                        <a:rPr kumimoji="0" lang="en-US" sz="1400" b="0" i="0" u="none" strike="noStrike" cap="none" normalizeH="0" baseline="0" dirty="0">
                          <a:ln>
                            <a:noFill/>
                          </a:ln>
                          <a:solidFill>
                            <a:schemeClr val="tx1"/>
                          </a:solidFill>
                          <a:effectLst/>
                          <a:latin typeface="Century Gothic" pitchFamily="34" charset="0"/>
                        </a:rPr>
                        <a:t> supplier 100%</a:t>
                      </a:r>
                    </a:p>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dirty="0" err="1">
                          <a:ln>
                            <a:noFill/>
                          </a:ln>
                          <a:solidFill>
                            <a:schemeClr val="tx1"/>
                          </a:solidFill>
                          <a:effectLst/>
                          <a:latin typeface="Century Gothic" pitchFamily="34" charset="0"/>
                        </a:rPr>
                        <a:t>Harga</a:t>
                      </a:r>
                      <a:r>
                        <a:rPr kumimoji="0" lang="en-US" sz="1400" b="0" i="0" u="none" strike="noStrike" cap="none" normalizeH="0" baseline="0" dirty="0">
                          <a:ln>
                            <a:noFill/>
                          </a:ln>
                          <a:solidFill>
                            <a:schemeClr val="tx1"/>
                          </a:solidFill>
                          <a:effectLst/>
                          <a:latin typeface="Century Gothic" pitchFamily="34" charset="0"/>
                        </a:rPr>
                        <a:t> </a:t>
                      </a:r>
                      <a:r>
                        <a:rPr kumimoji="0" lang="en-US" sz="1400" b="0" i="0" u="sng" strike="noStrike" cap="none" normalizeH="0" baseline="0" dirty="0">
                          <a:ln>
                            <a:noFill/>
                          </a:ln>
                          <a:solidFill>
                            <a:schemeClr val="tx1"/>
                          </a:solidFill>
                          <a:effectLst/>
                          <a:latin typeface="Century Gothic" pitchFamily="34" charset="0"/>
                        </a:rPr>
                        <a:t>&lt;</a:t>
                      </a:r>
                      <a:r>
                        <a:rPr kumimoji="0" lang="en-US" sz="1400" b="0" i="0" u="none" strike="noStrike" cap="none" normalizeH="0" baseline="0" dirty="0">
                          <a:ln>
                            <a:noFill/>
                          </a:ln>
                          <a:solidFill>
                            <a:schemeClr val="tx1"/>
                          </a:solidFill>
                          <a:effectLst/>
                          <a:latin typeface="Century Gothic" pitchFamily="34" charset="0"/>
                        </a:rPr>
                        <a:t> cost book</a:t>
                      </a: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48344">
                <a:tc>
                  <a:txBody>
                    <a:bodyPr/>
                    <a:lstStyle/>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dirty="0" err="1">
                          <a:ln>
                            <a:noFill/>
                          </a:ln>
                          <a:solidFill>
                            <a:schemeClr val="tx1"/>
                          </a:solidFill>
                          <a:effectLst/>
                          <a:latin typeface="Century Gothic" pitchFamily="34" charset="0"/>
                        </a:rPr>
                        <a:t>Pengendalian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dokumen</a:t>
                      </a:r>
                      <a:endParaRPr kumimoji="0" lang="en-US" sz="1400" b="0" i="0" u="none" strike="noStrike" cap="none" normalizeH="0" baseline="0" dirty="0">
                        <a:ln>
                          <a:noFill/>
                        </a:ln>
                        <a:solidFill>
                          <a:schemeClr val="tx1"/>
                        </a:solidFill>
                        <a:effectLst/>
                        <a:latin typeface="Century Gothic" pitchFamily="34" charset="0"/>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dirty="0" err="1">
                          <a:ln>
                            <a:noFill/>
                          </a:ln>
                          <a:solidFill>
                            <a:schemeClr val="tx1"/>
                          </a:solidFill>
                          <a:effectLst/>
                          <a:latin typeface="Century Gothic" pitchFamily="34" charset="0"/>
                        </a:rPr>
                        <a:t>Bukan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sekedar</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melihat</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prosedur</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pengendalian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dokumen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dijalankan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atau</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tidak</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tapi</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melihat</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pencapaian</a:t>
                      </a:r>
                      <a:r>
                        <a:rPr kumimoji="0" lang="en-US" sz="1400" b="0" i="0" u="none" strike="noStrike" cap="none" normalizeH="0" baseline="0" dirty="0">
                          <a:ln>
                            <a:noFill/>
                          </a:ln>
                          <a:solidFill>
                            <a:schemeClr val="tx1"/>
                          </a:solidFill>
                          <a:effectLst/>
                          <a:latin typeface="Century Gothic" pitchFamily="34" charset="0"/>
                        </a:rPr>
                        <a:t> objectives </a:t>
                      </a:r>
                      <a:r>
                        <a:rPr kumimoji="0" lang="en-US" sz="1400" b="0" i="0" u="none" strike="noStrike" cap="none" normalizeH="0" baseline="0" dirty="0" err="1">
                          <a:ln>
                            <a:noFill/>
                          </a:ln>
                          <a:solidFill>
                            <a:schemeClr val="tx1"/>
                          </a:solidFill>
                          <a:effectLst/>
                          <a:latin typeface="Century Gothic" pitchFamily="34" charset="0"/>
                        </a:rPr>
                        <a:t>proses</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yaitu</a:t>
                      </a:r>
                      <a:endParaRPr kumimoji="0" lang="en-US" sz="1400" b="0" i="0" u="none" strike="noStrike" cap="none" normalizeH="0" baseline="0" dirty="0">
                        <a:ln>
                          <a:noFill/>
                        </a:ln>
                        <a:solidFill>
                          <a:schemeClr val="tx1"/>
                        </a:solidFill>
                        <a:effectLst/>
                        <a:latin typeface="Century Gothic" pitchFamily="34" charset="0"/>
                      </a:endParaRPr>
                    </a:p>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dirty="0">
                        <a:ln>
                          <a:noFill/>
                        </a:ln>
                        <a:solidFill>
                          <a:schemeClr val="tx1"/>
                        </a:solidFill>
                        <a:effectLst/>
                        <a:latin typeface="Century Gothic" pitchFamily="34" charset="0"/>
                      </a:endParaRPr>
                    </a:p>
                    <a:p>
                      <a:pPr marL="0" marR="0" lvl="0" indent="0" algn="l" defTabSz="873125"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1" i="0" u="sng" strike="noStrike" cap="none" normalizeH="0" baseline="0" dirty="0" err="1">
                          <a:ln>
                            <a:noFill/>
                          </a:ln>
                          <a:solidFill>
                            <a:schemeClr val="tx1"/>
                          </a:solidFill>
                          <a:effectLst/>
                          <a:latin typeface="Century Gothic" pitchFamily="34" charset="0"/>
                        </a:rPr>
                        <a:t>Menjamin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dokumen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dan</a:t>
                      </a:r>
                      <a:r>
                        <a:rPr kumimoji="0" lang="en-US" sz="1400" b="1" i="0" u="sng" strike="noStrike" cap="none" normalizeH="0" baseline="0" dirty="0">
                          <a:ln>
                            <a:noFill/>
                          </a:ln>
                          <a:solidFill>
                            <a:schemeClr val="tx1"/>
                          </a:solidFill>
                          <a:effectLst/>
                          <a:latin typeface="Century Gothic" pitchFamily="34" charset="0"/>
                        </a:rPr>
                        <a:t> data </a:t>
                      </a:r>
                      <a:r>
                        <a:rPr kumimoji="0" lang="en-US" sz="1400" b="1" i="0" u="sng" strike="noStrike" cap="none" normalizeH="0" baseline="0" dirty="0" err="1">
                          <a:ln>
                            <a:noFill/>
                          </a:ln>
                          <a:solidFill>
                            <a:schemeClr val="tx1"/>
                          </a:solidFill>
                          <a:effectLst/>
                          <a:latin typeface="Century Gothic" pitchFamily="34" charset="0"/>
                        </a:rPr>
                        <a:t>perusahaan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terkontrol</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dengan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baik</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sehingga</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hanya</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dokumen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resmi</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dan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terbaru</a:t>
                      </a:r>
                      <a:r>
                        <a:rPr kumimoji="0" lang="en-US" sz="1400" b="1" i="0" u="sng" strike="noStrike" cap="none" normalizeH="0" baseline="0" dirty="0">
                          <a:ln>
                            <a:noFill/>
                          </a:ln>
                          <a:solidFill>
                            <a:schemeClr val="tx1"/>
                          </a:solidFill>
                          <a:effectLst/>
                          <a:latin typeface="Century Gothic" pitchFamily="34" charset="0"/>
                        </a:rPr>
                        <a:t> yang </a:t>
                      </a:r>
                      <a:r>
                        <a:rPr kumimoji="0" lang="en-US" sz="1400" b="1" i="0" u="sng" strike="noStrike" cap="none" normalizeH="0" baseline="0" dirty="0" err="1">
                          <a:ln>
                            <a:noFill/>
                          </a:ln>
                          <a:solidFill>
                            <a:schemeClr val="tx1"/>
                          </a:solidFill>
                          <a:effectLst/>
                          <a:latin typeface="Century Gothic" pitchFamily="34" charset="0"/>
                        </a:rPr>
                        <a:t>beredar</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dan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berada</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di</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lokasi</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dokumen</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tersebut</a:t>
                      </a:r>
                      <a:r>
                        <a:rPr kumimoji="0" lang="en-US" sz="1400" b="1" i="0" u="sng" strike="noStrike" cap="none" normalizeH="0" baseline="0" dirty="0">
                          <a:ln>
                            <a:noFill/>
                          </a:ln>
                          <a:solidFill>
                            <a:schemeClr val="tx1"/>
                          </a:solidFill>
                          <a:effectLst/>
                          <a:latin typeface="Century Gothic" pitchFamily="34" charset="0"/>
                        </a:rPr>
                        <a:t> </a:t>
                      </a:r>
                      <a:r>
                        <a:rPr kumimoji="0" lang="en-US" sz="1400" b="1" i="0" u="sng" strike="noStrike" cap="none" normalizeH="0" baseline="0" dirty="0" err="1">
                          <a:ln>
                            <a:noFill/>
                          </a:ln>
                          <a:solidFill>
                            <a:schemeClr val="tx1"/>
                          </a:solidFill>
                          <a:effectLst/>
                          <a:latin typeface="Century Gothic" pitchFamily="34" charset="0"/>
                        </a:rPr>
                        <a:t>digunakan</a:t>
                      </a:r>
                      <a:r>
                        <a:rPr kumimoji="0" lang="en-US" sz="1400" b="1" i="0" u="none" strike="noStrike" cap="none" normalizeH="0" baseline="0" dirty="0">
                          <a:ln>
                            <a:noFill/>
                          </a:ln>
                          <a:solidFill>
                            <a:schemeClr val="tx1"/>
                          </a:solidFill>
                          <a:effectLst/>
                          <a:latin typeface="Century Gothic" pitchFamily="34" charset="0"/>
                        </a:rPr>
                        <a:t>.  </a:t>
                      </a: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73125" rtl="0" eaLnBrk="1" fontAlgn="base" latinLnBrk="0" hangingPunct="1">
                        <a:lnSpc>
                          <a:spcPct val="100000"/>
                        </a:lnSpc>
                        <a:spcBef>
                          <a:spcPct val="20000"/>
                        </a:spcBef>
                        <a:spcAft>
                          <a:spcPct val="0"/>
                        </a:spcAft>
                        <a:buClr>
                          <a:schemeClr val="accent2"/>
                        </a:buClr>
                        <a:buSzTx/>
                        <a:buFontTx/>
                        <a:buNone/>
                        <a:tabLst/>
                      </a:pPr>
                      <a:r>
                        <a:rPr kumimoji="0" lang="en-US" sz="1400" b="0" i="0" u="none" strike="noStrike" cap="none" normalizeH="0" baseline="0" dirty="0" err="1">
                          <a:ln>
                            <a:noFill/>
                          </a:ln>
                          <a:solidFill>
                            <a:schemeClr val="tx1"/>
                          </a:solidFill>
                          <a:effectLst/>
                          <a:latin typeface="Century Gothic" pitchFamily="34" charset="0"/>
                        </a:rPr>
                        <a:t>Ukuran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keefektifan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proses</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pengendalian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dokumen</a:t>
                      </a:r>
                      <a:endParaRPr kumimoji="0" lang="en-US" sz="1400" b="0" i="0" u="none" strike="noStrike" cap="none" normalizeH="0" baseline="0" dirty="0">
                        <a:ln>
                          <a:noFill/>
                        </a:ln>
                        <a:solidFill>
                          <a:schemeClr val="tx1"/>
                        </a:solidFill>
                        <a:effectLst/>
                        <a:latin typeface="Century Gothic" pitchFamily="34" charset="0"/>
                      </a:endParaRPr>
                    </a:p>
                    <a:p>
                      <a:pPr marL="0" marR="0" lvl="0" indent="0" algn="l" defTabSz="873125" rtl="0" eaLnBrk="1" fontAlgn="base" latinLnBrk="0" hangingPunct="1">
                        <a:lnSpc>
                          <a:spcPct val="100000"/>
                        </a:lnSpc>
                        <a:spcBef>
                          <a:spcPct val="20000"/>
                        </a:spcBef>
                        <a:spcAft>
                          <a:spcPct val="0"/>
                        </a:spcAft>
                        <a:buClr>
                          <a:schemeClr val="accent2"/>
                        </a:buClr>
                        <a:buSzTx/>
                        <a:buFontTx/>
                        <a:buChar char="-"/>
                        <a:tabLst/>
                      </a:pPr>
                      <a:r>
                        <a:rPr kumimoji="0" lang="en-US" sz="1400" b="0" i="0" u="none" strike="noStrike" cap="none" normalizeH="0" baseline="0" dirty="0" err="1">
                          <a:ln>
                            <a:noFill/>
                          </a:ln>
                          <a:solidFill>
                            <a:schemeClr val="tx1"/>
                          </a:solidFill>
                          <a:effectLst/>
                          <a:latin typeface="Century Gothic" pitchFamily="34" charset="0"/>
                        </a:rPr>
                        <a:t>Hanya</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dokumen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resmi</a:t>
                      </a:r>
                      <a:r>
                        <a:rPr kumimoji="0" lang="en-US" sz="1400" b="0" i="0" u="none" strike="noStrike" cap="none" normalizeH="0" baseline="0" dirty="0">
                          <a:ln>
                            <a:noFill/>
                          </a:ln>
                          <a:solidFill>
                            <a:schemeClr val="tx1"/>
                          </a:solidFill>
                          <a:effectLst/>
                          <a:latin typeface="Century Gothic" pitchFamily="34" charset="0"/>
                        </a:rPr>
                        <a:t> (yang </a:t>
                      </a:r>
                      <a:r>
                        <a:rPr kumimoji="0" lang="en-US" sz="1400" b="0" i="0" u="none" strike="noStrike" cap="none" normalizeH="0" baseline="0" dirty="0" err="1">
                          <a:ln>
                            <a:noFill/>
                          </a:ln>
                          <a:solidFill>
                            <a:schemeClr val="tx1"/>
                          </a:solidFill>
                          <a:effectLst/>
                          <a:latin typeface="Century Gothic" pitchFamily="34" charset="0"/>
                        </a:rPr>
                        <a:t>sudah</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diapprove</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oleh</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orang</a:t>
                      </a:r>
                      <a:r>
                        <a:rPr kumimoji="0" lang="en-US" sz="1400" b="0" i="0" u="none" strike="noStrike" cap="none" normalizeH="0" baseline="0" dirty="0">
                          <a:ln>
                            <a:noFill/>
                          </a:ln>
                          <a:solidFill>
                            <a:schemeClr val="tx1"/>
                          </a:solidFill>
                          <a:effectLst/>
                          <a:latin typeface="Century Gothic" pitchFamily="34" charset="0"/>
                        </a:rPr>
                        <a:t> yang </a:t>
                      </a:r>
                      <a:r>
                        <a:rPr kumimoji="0" lang="en-US" sz="1400" b="0" i="0" u="none" strike="noStrike" cap="none" normalizeH="0" baseline="0" dirty="0" err="1">
                          <a:ln>
                            <a:noFill/>
                          </a:ln>
                          <a:solidFill>
                            <a:schemeClr val="tx1"/>
                          </a:solidFill>
                          <a:effectLst/>
                          <a:latin typeface="Century Gothic" pitchFamily="34" charset="0"/>
                        </a:rPr>
                        <a:t>berwewenang</a:t>
                      </a:r>
                      <a:r>
                        <a:rPr kumimoji="0" lang="en-US" sz="1400" b="0" i="0" u="none" strike="noStrike" cap="none" normalizeH="0" baseline="0" dirty="0">
                          <a:ln>
                            <a:noFill/>
                          </a:ln>
                          <a:solidFill>
                            <a:schemeClr val="tx1"/>
                          </a:solidFill>
                          <a:effectLst/>
                          <a:latin typeface="Century Gothic" pitchFamily="34" charset="0"/>
                        </a:rPr>
                        <a:t>) yang </a:t>
                      </a:r>
                      <a:r>
                        <a:rPr kumimoji="0" lang="en-US" sz="1400" b="0" i="0" u="none" strike="noStrike" cap="none" normalizeH="0" baseline="0" dirty="0" err="1">
                          <a:ln>
                            <a:noFill/>
                          </a:ln>
                          <a:solidFill>
                            <a:schemeClr val="tx1"/>
                          </a:solidFill>
                          <a:effectLst/>
                          <a:latin typeface="Century Gothic" pitchFamily="34" charset="0"/>
                        </a:rPr>
                        <a:t>beredar</a:t>
                      </a:r>
                      <a:r>
                        <a:rPr kumimoji="0" lang="en-US" sz="1400" b="0" i="0" u="none" strike="noStrike" cap="none" normalizeH="0" baseline="0" dirty="0">
                          <a:ln>
                            <a:noFill/>
                          </a:ln>
                          <a:solidFill>
                            <a:schemeClr val="tx1"/>
                          </a:solidFill>
                          <a:effectLst/>
                          <a:latin typeface="Century Gothic" pitchFamily="34" charset="0"/>
                        </a:rPr>
                        <a:t> </a:t>
                      </a:r>
                    </a:p>
                    <a:p>
                      <a:pPr marL="0" marR="0" lvl="0" indent="0" algn="l" defTabSz="873125" rtl="0" eaLnBrk="1" fontAlgn="base" latinLnBrk="0" hangingPunct="1">
                        <a:lnSpc>
                          <a:spcPct val="100000"/>
                        </a:lnSpc>
                        <a:spcBef>
                          <a:spcPct val="20000"/>
                        </a:spcBef>
                        <a:spcAft>
                          <a:spcPct val="0"/>
                        </a:spcAft>
                        <a:buClr>
                          <a:schemeClr val="accent2"/>
                        </a:buClr>
                        <a:buSzTx/>
                        <a:buFontTx/>
                        <a:buChar char="-"/>
                        <a:tabLst/>
                      </a:pPr>
                      <a:r>
                        <a:rPr kumimoji="0" lang="en-US" sz="1400" b="0" i="0" u="none" strike="noStrike" cap="none" normalizeH="0" baseline="0" dirty="0" err="1">
                          <a:ln>
                            <a:noFill/>
                          </a:ln>
                          <a:solidFill>
                            <a:schemeClr val="tx1"/>
                          </a:solidFill>
                          <a:effectLst/>
                          <a:latin typeface="Century Gothic" pitchFamily="34" charset="0"/>
                        </a:rPr>
                        <a:t>Dokumen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berada</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dilokasi</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dokumen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tersebut</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digunakan</a:t>
                      </a:r>
                      <a:endParaRPr kumimoji="0" lang="en-US" sz="1400" b="0" i="0" u="none" strike="noStrike" cap="none" normalizeH="0" baseline="0" dirty="0">
                        <a:ln>
                          <a:noFill/>
                        </a:ln>
                        <a:solidFill>
                          <a:schemeClr val="tx1"/>
                        </a:solidFill>
                        <a:effectLst/>
                        <a:latin typeface="Century Gothic" pitchFamily="34" charset="0"/>
                      </a:endParaRPr>
                    </a:p>
                    <a:p>
                      <a:pPr marL="0" marR="0" lvl="0" indent="0" algn="l" defTabSz="873125" rtl="0" eaLnBrk="1" fontAlgn="base" latinLnBrk="0" hangingPunct="1">
                        <a:lnSpc>
                          <a:spcPct val="100000"/>
                        </a:lnSpc>
                        <a:spcBef>
                          <a:spcPct val="20000"/>
                        </a:spcBef>
                        <a:spcAft>
                          <a:spcPct val="0"/>
                        </a:spcAft>
                        <a:buClr>
                          <a:schemeClr val="accent2"/>
                        </a:buClr>
                        <a:buSzTx/>
                        <a:buFontTx/>
                        <a:buChar char="-"/>
                        <a:tabLst/>
                      </a:pPr>
                      <a:r>
                        <a:rPr kumimoji="0" lang="en-US" sz="1400" b="0" i="0" u="none" strike="noStrike" cap="none" normalizeH="0" baseline="0" dirty="0" err="1">
                          <a:ln>
                            <a:noFill/>
                          </a:ln>
                          <a:solidFill>
                            <a:schemeClr val="tx1"/>
                          </a:solidFill>
                          <a:effectLst/>
                          <a:latin typeface="Century Gothic" pitchFamily="34" charset="0"/>
                        </a:rPr>
                        <a:t>Tidak</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ada</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dokumen</a:t>
                      </a:r>
                      <a:r>
                        <a:rPr kumimoji="0" lang="en-US" sz="1400" b="0" i="0" u="none" strike="noStrike" cap="none" normalizeH="0" baseline="0" dirty="0">
                          <a:ln>
                            <a:noFill/>
                          </a:ln>
                          <a:solidFill>
                            <a:schemeClr val="tx1"/>
                          </a:solidFill>
                          <a:effectLst/>
                          <a:latin typeface="Century Gothic" pitchFamily="34" charset="0"/>
                        </a:rPr>
                        <a:t> </a:t>
                      </a:r>
                      <a:r>
                        <a:rPr kumimoji="0" lang="en-US" sz="1400" b="0" i="0" u="none" strike="noStrike" cap="none" normalizeH="0" baseline="0" dirty="0" err="1">
                          <a:ln>
                            <a:noFill/>
                          </a:ln>
                          <a:solidFill>
                            <a:schemeClr val="tx1"/>
                          </a:solidFill>
                          <a:effectLst/>
                          <a:latin typeface="Century Gothic" pitchFamily="34" charset="0"/>
                        </a:rPr>
                        <a:t>kadaluarsa</a:t>
                      </a:r>
                      <a:r>
                        <a:rPr kumimoji="0" lang="en-US" sz="1400" b="0" i="0" u="none" strike="noStrike" cap="none" normalizeH="0" baseline="0" dirty="0">
                          <a:ln>
                            <a:noFill/>
                          </a:ln>
                          <a:solidFill>
                            <a:schemeClr val="tx1"/>
                          </a:solidFill>
                          <a:effectLst/>
                          <a:latin typeface="Century Gothic" pitchFamily="34" charset="0"/>
                        </a:rPr>
                        <a:t> yang </a:t>
                      </a:r>
                      <a:r>
                        <a:rPr kumimoji="0" lang="en-US" sz="1400" b="0" i="0" u="none" strike="noStrike" cap="none" normalizeH="0" baseline="0" dirty="0" err="1">
                          <a:ln>
                            <a:noFill/>
                          </a:ln>
                          <a:solidFill>
                            <a:schemeClr val="tx1"/>
                          </a:solidFill>
                          <a:effectLst/>
                          <a:latin typeface="Century Gothic" pitchFamily="34" charset="0"/>
                        </a:rPr>
                        <a:t>beredar</a:t>
                      </a:r>
                      <a:endParaRPr kumimoji="0" lang="en-US" sz="1400" b="0" i="0" u="none" strike="noStrike" cap="none" normalizeH="0" baseline="0" dirty="0">
                        <a:ln>
                          <a:noFill/>
                        </a:ln>
                        <a:solidFill>
                          <a:schemeClr val="tx1"/>
                        </a:solidFill>
                        <a:effectLst/>
                        <a:latin typeface="Century Gothic" pitchFamily="34" charset="0"/>
                      </a:endParaRPr>
                    </a:p>
                  </a:txBody>
                  <a:tcPr marL="91469" marR="914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Slide Number Placeholder 3">
            <a:extLst>
              <a:ext uri="{FF2B5EF4-FFF2-40B4-BE49-F238E27FC236}">
                <a16:creationId xmlns:a16="http://schemas.microsoft.com/office/drawing/2014/main" id="{77BE47BA-1A4E-40BC-81A1-CB466E74D202}"/>
              </a:ext>
            </a:extLst>
          </p:cNvPr>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D9D846-F3AF-4062-BCC8-B971ED57AC99}" type="slidenum">
              <a:rPr kumimoji="0" lang="id-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id-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70EC82BC-BD42-4CEA-93E7-95DC11FAFF7A}"/>
              </a:ext>
            </a:extLst>
          </p:cNvPr>
          <p:cNvSpPr>
            <a:spLocks noGrp="1"/>
          </p:cNvSpPr>
          <p:nvPr>
            <p:ph type="ftr" sz="quarter" idx="4294967295"/>
          </p:nvPr>
        </p:nvSpPr>
        <p:spPr>
          <a:xfrm>
            <a:off x="0" y="6413500"/>
            <a:ext cx="5475288" cy="366713"/>
          </a:xfrm>
        </p:spPr>
        <p:txBody>
          <a:bodyPr/>
          <a:lstStyle/>
          <a:p>
            <a:r>
              <a:rPr lang="pt-BR"/>
              <a:t>IQA IATF 16949 1/Rev 04 © Copyright Sentral Sistem, Mar 2019</a:t>
            </a:r>
            <a:endParaRPr lang="en-US" dirty="0"/>
          </a:p>
        </p:txBody>
      </p:sp>
      <p:cxnSp>
        <p:nvCxnSpPr>
          <p:cNvPr id="6" name="Straight Connector 5"/>
          <p:cNvCxnSpPr/>
          <p:nvPr/>
        </p:nvCxnSpPr>
        <p:spPr>
          <a:xfrm>
            <a:off x="0" y="1340768"/>
            <a:ext cx="9906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022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118828" y="290949"/>
            <a:ext cx="6227076" cy="1143000"/>
          </a:xfrm>
          <a:noFill/>
        </p:spPr>
        <p:txBody>
          <a:bodyPr>
            <a:normAutofit fontScale="90000"/>
          </a:bodyPr>
          <a:lstStyle/>
          <a:p>
            <a:pPr algn="l" eaLnBrk="1" hangingPunct="1"/>
            <a:r>
              <a:rPr lang="en-US" sz="4000" b="1" dirty="0" err="1"/>
              <a:t>Fungsi</a:t>
            </a:r>
            <a:r>
              <a:rPr lang="en-US" sz="4000" b="1" dirty="0"/>
              <a:t> Internal Quality Audit yang </a:t>
            </a:r>
            <a:r>
              <a:rPr lang="en-US" sz="4000" b="1" dirty="0" err="1"/>
              <a:t>baik</a:t>
            </a:r>
            <a:r>
              <a:rPr lang="en-US" sz="4000" b="1" dirty="0"/>
              <a:t> ! </a:t>
            </a:r>
          </a:p>
        </p:txBody>
      </p:sp>
      <p:sp>
        <p:nvSpPr>
          <p:cNvPr id="37891" name="Rectangle 3"/>
          <p:cNvSpPr>
            <a:spLocks noGrp="1" noChangeArrowheads="1"/>
          </p:cNvSpPr>
          <p:nvPr>
            <p:ph idx="1"/>
          </p:nvPr>
        </p:nvSpPr>
        <p:spPr>
          <a:xfrm>
            <a:off x="4118828" y="1844824"/>
            <a:ext cx="5695347" cy="5143512"/>
          </a:xfrm>
          <a:noFill/>
        </p:spPr>
        <p:txBody>
          <a:bodyPr/>
          <a:lstStyle/>
          <a:p>
            <a:pPr eaLnBrk="1" hangingPunct="1">
              <a:lnSpc>
                <a:spcPct val="90000"/>
              </a:lnSpc>
              <a:buFont typeface="Wingdings" pitchFamily="2" charset="2"/>
              <a:buNone/>
            </a:pPr>
            <a:endParaRPr lang="en-US" sz="900" b="1" dirty="0"/>
          </a:p>
          <a:p>
            <a:pPr eaLnBrk="1" hangingPunct="1">
              <a:lnSpc>
                <a:spcPct val="90000"/>
              </a:lnSpc>
              <a:buFont typeface="Wingdings" pitchFamily="2" charset="2"/>
              <a:buNone/>
            </a:pPr>
            <a:endParaRPr lang="en-US" sz="1200" b="1" dirty="0"/>
          </a:p>
          <a:p>
            <a:pPr marL="0" indent="0" eaLnBrk="1" hangingPunct="1">
              <a:lnSpc>
                <a:spcPct val="90000"/>
              </a:lnSpc>
              <a:buFont typeface="Wingdings" pitchFamily="2" charset="2"/>
              <a:buNone/>
            </a:pPr>
            <a:r>
              <a:rPr lang="en-US" sz="2800" b="1" dirty="0" err="1"/>
              <a:t>Bukan</a:t>
            </a:r>
            <a:r>
              <a:rPr lang="en-US" sz="2800" b="1" dirty="0"/>
              <a:t> </a:t>
            </a:r>
            <a:r>
              <a:rPr lang="en-US" sz="2800" b="1" dirty="0" err="1"/>
              <a:t>sekedar</a:t>
            </a:r>
            <a:r>
              <a:rPr lang="en-US" sz="2800" b="1" dirty="0"/>
              <a:t> </a:t>
            </a:r>
          </a:p>
          <a:p>
            <a:pPr marL="0" indent="0" eaLnBrk="1" hangingPunct="1">
              <a:lnSpc>
                <a:spcPct val="90000"/>
              </a:lnSpc>
              <a:buFont typeface="Wingdings" pitchFamily="2" charset="2"/>
              <a:buNone/>
            </a:pPr>
            <a:r>
              <a:rPr lang="en-US" sz="2800" b="1" dirty="0" err="1"/>
              <a:t>Memastikan</a:t>
            </a:r>
            <a:r>
              <a:rPr lang="en-US" sz="2800" b="1" dirty="0"/>
              <a:t> sistem </a:t>
            </a:r>
            <a:r>
              <a:rPr lang="en-US" sz="2800" b="1" dirty="0" err="1"/>
              <a:t>dijalankan</a:t>
            </a:r>
            <a:r>
              <a:rPr lang="en-US" sz="2800" b="1" dirty="0"/>
              <a:t> </a:t>
            </a:r>
            <a:r>
              <a:rPr lang="en-US" sz="2800" b="1" dirty="0" err="1"/>
              <a:t>sesuai</a:t>
            </a:r>
            <a:r>
              <a:rPr lang="en-US" sz="2800" b="1" dirty="0"/>
              <a:t> </a:t>
            </a:r>
            <a:r>
              <a:rPr lang="en-US" sz="2800" b="1" dirty="0" err="1"/>
              <a:t>aturan</a:t>
            </a:r>
            <a:r>
              <a:rPr lang="en-US" sz="2800" b="1" dirty="0"/>
              <a:t> (</a:t>
            </a:r>
            <a:r>
              <a:rPr lang="en-US" sz="2800" b="1" dirty="0" err="1"/>
              <a:t>prosedur</a:t>
            </a:r>
            <a:r>
              <a:rPr lang="en-US" sz="2800" b="1" dirty="0"/>
              <a:t>/</a:t>
            </a:r>
            <a:r>
              <a:rPr lang="en-US" sz="2800" b="1" dirty="0" err="1"/>
              <a:t>persyaratan</a:t>
            </a:r>
            <a:r>
              <a:rPr lang="en-US" sz="2800" b="1" dirty="0"/>
              <a:t> ISO 9001</a:t>
            </a:r>
            <a:r>
              <a:rPr lang="id-ID" sz="2800" b="1" dirty="0"/>
              <a:t>/IATF 16949</a:t>
            </a:r>
            <a:r>
              <a:rPr lang="en-US" sz="2800" b="1" dirty="0"/>
              <a:t>) </a:t>
            </a:r>
          </a:p>
          <a:p>
            <a:pPr marL="0" indent="0" eaLnBrk="1" hangingPunct="1">
              <a:lnSpc>
                <a:spcPct val="90000"/>
              </a:lnSpc>
              <a:buFont typeface="Wingdings" pitchFamily="2" charset="2"/>
              <a:buNone/>
            </a:pPr>
            <a:endParaRPr lang="en-US" sz="2800" b="1" dirty="0"/>
          </a:p>
          <a:p>
            <a:pPr marL="0" indent="0" eaLnBrk="1" hangingPunct="1">
              <a:lnSpc>
                <a:spcPct val="90000"/>
              </a:lnSpc>
              <a:buFont typeface="Wingdings" pitchFamily="2" charset="2"/>
              <a:buNone/>
            </a:pPr>
            <a:r>
              <a:rPr lang="en-US" sz="2800" b="1" dirty="0" err="1"/>
              <a:t>Tetapi</a:t>
            </a:r>
            <a:r>
              <a:rPr lang="en-US" sz="2800" b="1" dirty="0"/>
              <a:t> </a:t>
            </a:r>
            <a:r>
              <a:rPr lang="en-US" sz="2800" b="1" dirty="0" err="1"/>
              <a:t>dapat</a:t>
            </a:r>
            <a:endParaRPr lang="en-US" sz="2800" b="1" dirty="0"/>
          </a:p>
          <a:p>
            <a:pPr marL="0" indent="0" eaLnBrk="1" hangingPunct="1">
              <a:lnSpc>
                <a:spcPct val="90000"/>
              </a:lnSpc>
              <a:buFont typeface="Wingdings" pitchFamily="2" charset="2"/>
              <a:buNone/>
            </a:pPr>
            <a:r>
              <a:rPr lang="en-US" sz="2800" b="1" u="sng" dirty="0" err="1"/>
              <a:t>Membantu</a:t>
            </a:r>
            <a:r>
              <a:rPr lang="en-US" sz="2800" b="1" u="sng" dirty="0"/>
              <a:t> </a:t>
            </a:r>
            <a:r>
              <a:rPr lang="en-US" sz="2800" b="1" u="sng" dirty="0" err="1"/>
              <a:t>melihat</a:t>
            </a:r>
            <a:r>
              <a:rPr lang="en-US" sz="2800" b="1" u="sng" dirty="0"/>
              <a:t> </a:t>
            </a:r>
            <a:r>
              <a:rPr lang="en-US" sz="2800" b="1" u="sng" dirty="0" err="1"/>
              <a:t>kelemahan</a:t>
            </a:r>
            <a:r>
              <a:rPr lang="en-US" sz="2800" b="1" u="sng" dirty="0"/>
              <a:t> </a:t>
            </a:r>
            <a:r>
              <a:rPr lang="en-US" sz="2800" b="1" u="sng" dirty="0" err="1"/>
              <a:t>dari</a:t>
            </a:r>
            <a:r>
              <a:rPr lang="en-US" sz="2800" b="1" u="sng" dirty="0"/>
              <a:t> sistem </a:t>
            </a:r>
            <a:r>
              <a:rPr lang="en-US" sz="2800" b="1" u="sng" dirty="0" err="1"/>
              <a:t>manajemen</a:t>
            </a:r>
            <a:r>
              <a:rPr lang="en-US" sz="2800" b="1" u="sng" dirty="0"/>
              <a:t> </a:t>
            </a:r>
            <a:r>
              <a:rPr lang="en-US" sz="2800" b="1" u="sng" dirty="0" err="1"/>
              <a:t>mutu</a:t>
            </a:r>
            <a:r>
              <a:rPr lang="en-US" sz="2800" b="1" u="sng" dirty="0"/>
              <a:t>   </a:t>
            </a:r>
          </a:p>
        </p:txBody>
      </p:sp>
      <p:sp>
        <p:nvSpPr>
          <p:cNvPr id="4" name="Slide Number Placeholder 3">
            <a:extLst>
              <a:ext uri="{FF2B5EF4-FFF2-40B4-BE49-F238E27FC236}">
                <a16:creationId xmlns:a16="http://schemas.microsoft.com/office/drawing/2014/main" id="{F4C78B24-A7CC-4B9A-BD71-38E4EEF435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479658B-7F9C-4333-9499-869B8642C57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57CAECE5-309C-4CCB-A612-A0E89466C403}"/>
              </a:ext>
            </a:extLst>
          </p:cNvPr>
          <p:cNvSpPr>
            <a:spLocks noGrp="1"/>
          </p:cNvSpPr>
          <p:nvPr>
            <p:ph type="ftr" sz="quarter" idx="3"/>
          </p:nvPr>
        </p:nvSpPr>
        <p:spPr/>
        <p:txBody>
          <a:bodyPr/>
          <a:lstStyle/>
          <a:p>
            <a:r>
              <a:rPr lang="en-US"/>
              <a:t>IQA IATF 16949 1/Rev 04 © Copyright Sentral Sistem, Mar 2019</a:t>
            </a:r>
          </a:p>
        </p:txBody>
      </p:sp>
      <p:cxnSp>
        <p:nvCxnSpPr>
          <p:cNvPr id="3" name="Straight Connector 2"/>
          <p:cNvCxnSpPr/>
          <p:nvPr/>
        </p:nvCxnSpPr>
        <p:spPr>
          <a:xfrm flipH="1">
            <a:off x="1912359" y="1700808"/>
            <a:ext cx="452095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2" descr="http://www.thehindubusinessline.com/multimedia/dynamic/00948/bl12Acc-New-Snip_JP_948726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3824721" cy="682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322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89136E-2BFD-4A07-B5B7-D9F9A72C26E4}"/>
              </a:ext>
            </a:extLst>
          </p:cNvPr>
          <p:cNvPicPr>
            <a:picLocks noChangeAspect="1"/>
          </p:cNvPicPr>
          <p:nvPr/>
        </p:nvPicPr>
        <p:blipFill>
          <a:blip r:embed="rId2"/>
          <a:stretch>
            <a:fillRect/>
          </a:stretch>
        </p:blipFill>
        <p:spPr>
          <a:xfrm rot="5400000" flipH="1" flipV="1">
            <a:off x="-2590798" y="2590797"/>
            <a:ext cx="6857997" cy="1676399"/>
          </a:xfrm>
          <a:prstGeom prst="rect">
            <a:avLst/>
          </a:prstGeom>
        </p:spPr>
      </p:pic>
      <p:sp>
        <p:nvSpPr>
          <p:cNvPr id="2" name="Title 1">
            <a:extLst>
              <a:ext uri="{FF2B5EF4-FFF2-40B4-BE49-F238E27FC236}">
                <a16:creationId xmlns:a16="http://schemas.microsoft.com/office/drawing/2014/main" id="{4F8BA830-1400-8548-A415-414E2A8B1529}"/>
              </a:ext>
            </a:extLst>
          </p:cNvPr>
          <p:cNvSpPr>
            <a:spLocks noGrp="1"/>
          </p:cNvSpPr>
          <p:nvPr>
            <p:ph type="title"/>
          </p:nvPr>
        </p:nvSpPr>
        <p:spPr>
          <a:xfrm>
            <a:off x="1813616" y="304800"/>
            <a:ext cx="8191500" cy="1143000"/>
          </a:xfrm>
        </p:spPr>
        <p:txBody>
          <a:bodyPr>
            <a:normAutofit/>
          </a:bodyPr>
          <a:lstStyle/>
          <a:p>
            <a:r>
              <a:rPr lang="en-US" dirty="0"/>
              <a:t>PERUBAHAN ISO 19011:2018</a:t>
            </a:r>
          </a:p>
        </p:txBody>
      </p:sp>
      <p:sp>
        <p:nvSpPr>
          <p:cNvPr id="3" name="Content Placeholder 2">
            <a:extLst>
              <a:ext uri="{FF2B5EF4-FFF2-40B4-BE49-F238E27FC236}">
                <a16:creationId xmlns:a16="http://schemas.microsoft.com/office/drawing/2014/main" id="{F32B8301-57CB-6C4D-9756-B7858834EC16}"/>
              </a:ext>
            </a:extLst>
          </p:cNvPr>
          <p:cNvSpPr>
            <a:spLocks noGrp="1"/>
          </p:cNvSpPr>
          <p:nvPr>
            <p:ph idx="1"/>
          </p:nvPr>
        </p:nvSpPr>
        <p:spPr>
          <a:xfrm>
            <a:off x="1790701" y="1493839"/>
            <a:ext cx="7734299" cy="4983161"/>
          </a:xfrm>
        </p:spPr>
        <p:txBody>
          <a:bodyPr>
            <a:normAutofit fontScale="92500" lnSpcReduction="10000"/>
          </a:bodyPr>
          <a:lstStyle/>
          <a:p>
            <a:pPr marL="495285" indent="-495285">
              <a:buFont typeface="+mj-lt"/>
              <a:buAutoNum type="arabicPeriod" startAt="2"/>
            </a:pPr>
            <a:r>
              <a:rPr lang="en-US" sz="2167" dirty="0" err="1"/>
              <a:t>Optimalisasi</a:t>
            </a:r>
            <a:r>
              <a:rPr lang="en-US" sz="2167" dirty="0"/>
              <a:t> </a:t>
            </a:r>
            <a:r>
              <a:rPr lang="en-US" sz="2167" dirty="0" err="1"/>
              <a:t>sistem</a:t>
            </a:r>
            <a:r>
              <a:rPr lang="en-US" sz="2167" dirty="0"/>
              <a:t> audit </a:t>
            </a:r>
            <a:r>
              <a:rPr lang="en-US" sz="2167" dirty="0" err="1"/>
              <a:t>menyesuaikan</a:t>
            </a:r>
            <a:r>
              <a:rPr lang="en-US" sz="2167" dirty="0"/>
              <a:t> </a:t>
            </a:r>
            <a:r>
              <a:rPr lang="en-US" sz="2167" dirty="0" err="1"/>
              <a:t>dengan</a:t>
            </a:r>
            <a:r>
              <a:rPr lang="en-US" sz="2167" dirty="0"/>
              <a:t> </a:t>
            </a:r>
            <a:r>
              <a:rPr lang="en-US" sz="2167" dirty="0" err="1"/>
              <a:t>perkembangan</a:t>
            </a:r>
            <a:r>
              <a:rPr lang="en-US" sz="2167" dirty="0"/>
              <a:t> </a:t>
            </a:r>
            <a:r>
              <a:rPr lang="en-US" sz="2167" dirty="0" err="1"/>
              <a:t>kondisi</a:t>
            </a:r>
            <a:r>
              <a:rPr lang="en-US" sz="2167" dirty="0"/>
              <a:t> </a:t>
            </a:r>
            <a:r>
              <a:rPr lang="en-US" sz="2167" dirty="0" err="1"/>
              <a:t>saat</a:t>
            </a:r>
            <a:r>
              <a:rPr lang="en-US" sz="2167" dirty="0"/>
              <a:t> </a:t>
            </a:r>
            <a:r>
              <a:rPr lang="en-US" sz="2167" dirty="0" err="1"/>
              <a:t>ini</a:t>
            </a:r>
            <a:r>
              <a:rPr lang="en-US" sz="2167" dirty="0"/>
              <a:t>. PERUBAHAN UTAMA PADA ISO 19011:2018</a:t>
            </a:r>
          </a:p>
          <a:p>
            <a:pPr lvl="1"/>
            <a:r>
              <a:rPr lang="en-US" sz="2167" b="1" dirty="0" err="1"/>
              <a:t>Penambahan</a:t>
            </a:r>
            <a:r>
              <a:rPr lang="en-US" sz="2167" b="1" dirty="0"/>
              <a:t> </a:t>
            </a:r>
            <a:r>
              <a:rPr lang="en-US" sz="2167" b="1" dirty="0" err="1"/>
              <a:t>pendekatan</a:t>
            </a:r>
            <a:r>
              <a:rPr lang="en-US" sz="2167" b="1" dirty="0"/>
              <a:t> </a:t>
            </a:r>
            <a:r>
              <a:rPr lang="en-US" sz="2167" b="1" dirty="0" err="1"/>
              <a:t>risiko</a:t>
            </a:r>
            <a:r>
              <a:rPr lang="en-US" sz="2167" b="1" dirty="0"/>
              <a:t> </a:t>
            </a:r>
            <a:r>
              <a:rPr lang="en-US" sz="2167" b="1" dirty="0" err="1"/>
              <a:t>dalam</a:t>
            </a:r>
            <a:r>
              <a:rPr lang="en-US" sz="2167" b="1" dirty="0"/>
              <a:t> </a:t>
            </a:r>
            <a:r>
              <a:rPr lang="en-US" sz="2167" b="1" dirty="0" err="1"/>
              <a:t>prinsip</a:t>
            </a:r>
            <a:r>
              <a:rPr lang="en-US" sz="2167" b="1" dirty="0"/>
              <a:t> audit </a:t>
            </a:r>
          </a:p>
          <a:p>
            <a:pPr lvl="1"/>
            <a:r>
              <a:rPr lang="en-US" sz="2167" b="1" dirty="0" err="1"/>
              <a:t>Pengembangan</a:t>
            </a:r>
            <a:r>
              <a:rPr lang="en-US" sz="2167" b="1" dirty="0"/>
              <a:t> di </a:t>
            </a:r>
            <a:r>
              <a:rPr lang="en-US" sz="2167" b="1" dirty="0" err="1"/>
              <a:t>pedoman</a:t>
            </a:r>
            <a:r>
              <a:rPr lang="en-US" sz="2167" b="1" dirty="0"/>
              <a:t> </a:t>
            </a:r>
            <a:r>
              <a:rPr lang="en-US" sz="2167" b="1" dirty="0" err="1"/>
              <a:t>pengelolaan</a:t>
            </a:r>
            <a:r>
              <a:rPr lang="en-US" sz="2167" b="1" dirty="0"/>
              <a:t> program audit </a:t>
            </a:r>
          </a:p>
          <a:p>
            <a:pPr lvl="1"/>
            <a:r>
              <a:rPr lang="en-US" sz="2167" b="1" dirty="0" err="1"/>
              <a:t>Pengembangan</a:t>
            </a:r>
            <a:r>
              <a:rPr lang="en-US" sz="2167" b="1" dirty="0"/>
              <a:t> di </a:t>
            </a:r>
            <a:r>
              <a:rPr lang="en-US" sz="2167" b="1" dirty="0" err="1"/>
              <a:t>pedoman</a:t>
            </a:r>
            <a:r>
              <a:rPr lang="en-US" sz="2167" b="1" dirty="0"/>
              <a:t> </a:t>
            </a:r>
            <a:r>
              <a:rPr lang="en-US" sz="2167" b="1" dirty="0" err="1"/>
              <a:t>pelaksanaan</a:t>
            </a:r>
            <a:r>
              <a:rPr lang="en-US" sz="2167" b="1" dirty="0"/>
              <a:t> audit </a:t>
            </a:r>
            <a:r>
              <a:rPr lang="en-US" sz="2167" b="1" dirty="0" err="1"/>
              <a:t>khususnya</a:t>
            </a:r>
            <a:r>
              <a:rPr lang="en-US" sz="2167" b="1" dirty="0"/>
              <a:t> di </a:t>
            </a:r>
            <a:r>
              <a:rPr lang="en-US" sz="2167" b="1" dirty="0" err="1"/>
              <a:t>perencanaan</a:t>
            </a:r>
            <a:r>
              <a:rPr lang="en-US" sz="2167" b="1" dirty="0"/>
              <a:t> audit </a:t>
            </a:r>
          </a:p>
          <a:p>
            <a:pPr lvl="1"/>
            <a:r>
              <a:rPr lang="en-US" sz="2167" b="1" dirty="0" err="1"/>
              <a:t>Pengembangan</a:t>
            </a:r>
            <a:r>
              <a:rPr lang="en-US" sz="2167" b="1" dirty="0"/>
              <a:t> di </a:t>
            </a:r>
            <a:r>
              <a:rPr lang="en-US" sz="2167" b="1" dirty="0" err="1"/>
              <a:t>persyaratan</a:t>
            </a:r>
            <a:r>
              <a:rPr lang="en-US" sz="2167" b="1" dirty="0"/>
              <a:t> </a:t>
            </a:r>
            <a:r>
              <a:rPr lang="en-US" sz="2167" b="1" dirty="0" err="1"/>
              <a:t>kompetensi</a:t>
            </a:r>
            <a:r>
              <a:rPr lang="en-US" sz="2167" b="1" dirty="0"/>
              <a:t> general </a:t>
            </a:r>
            <a:r>
              <a:rPr lang="en-US" sz="2167" b="1" dirty="0" err="1"/>
              <a:t>untuk</a:t>
            </a:r>
            <a:r>
              <a:rPr lang="en-US" sz="2167" b="1" dirty="0"/>
              <a:t> auditor</a:t>
            </a:r>
          </a:p>
          <a:p>
            <a:pPr lvl="1"/>
            <a:r>
              <a:rPr lang="en-US" sz="2167" b="1" dirty="0" err="1"/>
              <a:t>Penyesuaian</a:t>
            </a:r>
            <a:r>
              <a:rPr lang="en-US" sz="2167" b="1" dirty="0"/>
              <a:t> di </a:t>
            </a:r>
            <a:r>
              <a:rPr lang="en-US" sz="2167" b="1" dirty="0" err="1"/>
              <a:t>terminologi</a:t>
            </a:r>
            <a:r>
              <a:rPr lang="en-US" sz="2167" b="1" dirty="0"/>
              <a:t> </a:t>
            </a:r>
            <a:r>
              <a:rPr lang="en-US" sz="2167" b="1" dirty="0" err="1"/>
              <a:t>merefleksikan</a:t>
            </a:r>
            <a:r>
              <a:rPr lang="en-US" sz="2167" b="1" dirty="0"/>
              <a:t> </a:t>
            </a:r>
            <a:r>
              <a:rPr lang="en-US" sz="2167" b="1" dirty="0" err="1"/>
              <a:t>ke</a:t>
            </a:r>
            <a:r>
              <a:rPr lang="en-US" sz="2167" b="1" dirty="0"/>
              <a:t> proses </a:t>
            </a:r>
            <a:r>
              <a:rPr lang="en-US" sz="2167" b="1" dirty="0" err="1"/>
              <a:t>bukan</a:t>
            </a:r>
            <a:r>
              <a:rPr lang="en-US" sz="2167" b="1" dirty="0"/>
              <a:t> </a:t>
            </a:r>
            <a:r>
              <a:rPr lang="en-US" sz="2167" b="1" dirty="0" err="1"/>
              <a:t>ke</a:t>
            </a:r>
            <a:r>
              <a:rPr lang="en-US" sz="2167" b="1" dirty="0"/>
              <a:t> object</a:t>
            </a:r>
          </a:p>
          <a:p>
            <a:pPr lvl="1"/>
            <a:r>
              <a:rPr lang="en-US" sz="2167" b="1" dirty="0" err="1"/>
              <a:t>Menghilangkan</a:t>
            </a:r>
            <a:r>
              <a:rPr lang="en-US" sz="2167" b="1" dirty="0"/>
              <a:t> annex A </a:t>
            </a:r>
            <a:r>
              <a:rPr lang="en-US" sz="2167" b="1" dirty="0" err="1"/>
              <a:t>terkait</a:t>
            </a:r>
            <a:r>
              <a:rPr lang="en-US" sz="2167" b="1" dirty="0"/>
              <a:t> </a:t>
            </a:r>
            <a:r>
              <a:rPr lang="en-US" sz="2167" b="1" dirty="0" err="1"/>
              <a:t>dengan</a:t>
            </a:r>
            <a:r>
              <a:rPr lang="en-US" sz="2167" b="1" dirty="0"/>
              <a:t> </a:t>
            </a:r>
            <a:r>
              <a:rPr lang="en-US" sz="2167" b="1" dirty="0" err="1"/>
              <a:t>persyaratan</a:t>
            </a:r>
            <a:r>
              <a:rPr lang="en-US" sz="2167" b="1" dirty="0"/>
              <a:t> </a:t>
            </a:r>
            <a:r>
              <a:rPr lang="en-US" sz="2167" b="1" dirty="0" err="1"/>
              <a:t>kompetensi</a:t>
            </a:r>
            <a:r>
              <a:rPr lang="en-US" sz="2167" b="1" dirty="0"/>
              <a:t> </a:t>
            </a:r>
            <a:r>
              <a:rPr lang="en-US" sz="2167" b="1" dirty="0" err="1"/>
              <a:t>untuk</a:t>
            </a:r>
            <a:r>
              <a:rPr lang="en-US" sz="2167" b="1" dirty="0"/>
              <a:t> </a:t>
            </a:r>
            <a:r>
              <a:rPr lang="en-US" sz="2167" b="1" dirty="0" err="1"/>
              <a:t>spesifik</a:t>
            </a:r>
            <a:r>
              <a:rPr lang="en-US" sz="2167" b="1" dirty="0"/>
              <a:t> </a:t>
            </a:r>
            <a:r>
              <a:rPr lang="en-US" sz="2167" b="1" dirty="0" err="1"/>
              <a:t>sistem</a:t>
            </a:r>
            <a:r>
              <a:rPr lang="en-US" sz="2167" b="1" dirty="0"/>
              <a:t> </a:t>
            </a:r>
            <a:r>
              <a:rPr lang="en-US" sz="2167" b="1" dirty="0" err="1"/>
              <a:t>manajemen</a:t>
            </a:r>
            <a:r>
              <a:rPr lang="en-US" sz="2167" b="1" dirty="0"/>
              <a:t>, </a:t>
            </a:r>
            <a:r>
              <a:rPr lang="en-US" sz="2167" dirty="0" err="1"/>
              <a:t>karena</a:t>
            </a:r>
            <a:r>
              <a:rPr lang="en-US" sz="2167" dirty="0"/>
              <a:t> </a:t>
            </a:r>
            <a:r>
              <a:rPr lang="en-US" sz="2167" dirty="0" err="1"/>
              <a:t>tidak</a:t>
            </a:r>
            <a:r>
              <a:rPr lang="en-US" sz="2167" dirty="0"/>
              <a:t> </a:t>
            </a:r>
            <a:r>
              <a:rPr lang="en-US" sz="2167" dirty="0" err="1"/>
              <a:t>praktis</a:t>
            </a:r>
            <a:r>
              <a:rPr lang="en-US" sz="2167" dirty="0"/>
              <a:t> </a:t>
            </a:r>
            <a:r>
              <a:rPr lang="en-US" sz="2167" dirty="0" err="1"/>
              <a:t>untuk</a:t>
            </a:r>
            <a:r>
              <a:rPr lang="en-US" sz="2167" dirty="0"/>
              <a:t> </a:t>
            </a:r>
            <a:r>
              <a:rPr lang="en-US" sz="2167" dirty="0" err="1"/>
              <a:t>menetapkan</a:t>
            </a:r>
            <a:r>
              <a:rPr lang="en-US" sz="2167" dirty="0"/>
              <a:t> </a:t>
            </a:r>
            <a:r>
              <a:rPr lang="en-US" sz="2167" dirty="0" err="1"/>
              <a:t>persyaratan</a:t>
            </a:r>
            <a:r>
              <a:rPr lang="en-US" sz="2167" dirty="0"/>
              <a:t> </a:t>
            </a:r>
            <a:r>
              <a:rPr lang="en-US" sz="2167" dirty="0" err="1"/>
              <a:t>kompetensi</a:t>
            </a:r>
            <a:r>
              <a:rPr lang="en-US" sz="2167" dirty="0"/>
              <a:t> </a:t>
            </a:r>
            <a:r>
              <a:rPr lang="en-US" sz="2167" dirty="0" err="1"/>
              <a:t>untuk</a:t>
            </a:r>
            <a:r>
              <a:rPr lang="en-US" sz="2167" dirty="0"/>
              <a:t> </a:t>
            </a:r>
            <a:r>
              <a:rPr lang="en-US" sz="2167" dirty="0" err="1"/>
              <a:t>semua</a:t>
            </a:r>
            <a:r>
              <a:rPr lang="en-US" sz="2167" dirty="0"/>
              <a:t> </a:t>
            </a:r>
            <a:r>
              <a:rPr lang="en-US" sz="2167" dirty="0" err="1"/>
              <a:t>disiplin</a:t>
            </a:r>
            <a:r>
              <a:rPr lang="en-US" sz="2167" dirty="0"/>
              <a:t> </a:t>
            </a:r>
            <a:r>
              <a:rPr lang="en-US" sz="2167" dirty="0" err="1"/>
              <a:t>ilmu</a:t>
            </a:r>
            <a:endParaRPr lang="en-US" sz="2167" dirty="0"/>
          </a:p>
          <a:p>
            <a:pPr lvl="1"/>
            <a:r>
              <a:rPr lang="en-US" sz="2167" b="1" dirty="0" err="1"/>
              <a:t>Pengembangan</a:t>
            </a:r>
            <a:r>
              <a:rPr lang="en-US" sz="2167" b="1" dirty="0"/>
              <a:t> Annex A </a:t>
            </a:r>
            <a:r>
              <a:rPr lang="en-US" sz="2167" dirty="0" err="1"/>
              <a:t>untuk</a:t>
            </a:r>
            <a:r>
              <a:rPr lang="en-US" sz="2167" dirty="0"/>
              <a:t> </a:t>
            </a:r>
            <a:r>
              <a:rPr lang="en-US" sz="2167" dirty="0" err="1"/>
              <a:t>menyediakan</a:t>
            </a:r>
            <a:r>
              <a:rPr lang="en-US" sz="2167" dirty="0"/>
              <a:t> </a:t>
            </a:r>
            <a:r>
              <a:rPr lang="en-US" sz="2167" b="1" dirty="0" err="1"/>
              <a:t>pedoman</a:t>
            </a:r>
            <a:r>
              <a:rPr lang="en-US" sz="2167" b="1" dirty="0"/>
              <a:t> audit </a:t>
            </a:r>
            <a:r>
              <a:rPr lang="en-US" sz="2167" b="1" dirty="0" err="1"/>
              <a:t>untuk</a:t>
            </a:r>
            <a:r>
              <a:rPr lang="en-US" sz="2167" b="1" dirty="0"/>
              <a:t> </a:t>
            </a:r>
            <a:r>
              <a:rPr lang="en-US" sz="2167" b="1" dirty="0" err="1"/>
              <a:t>konsep</a:t>
            </a:r>
            <a:r>
              <a:rPr lang="en-US" sz="2167" b="1" dirty="0"/>
              <a:t> </a:t>
            </a:r>
            <a:r>
              <a:rPr lang="en-US" sz="2167" b="1" dirty="0" err="1"/>
              <a:t>baru</a:t>
            </a:r>
            <a:r>
              <a:rPr lang="en-US" sz="2167" dirty="0"/>
              <a:t> </a:t>
            </a:r>
            <a:r>
              <a:rPr lang="en-US" sz="2167" dirty="0" err="1"/>
              <a:t>seperti</a:t>
            </a:r>
            <a:r>
              <a:rPr lang="en-US" sz="2167" dirty="0"/>
              <a:t> </a:t>
            </a:r>
            <a:r>
              <a:rPr lang="en-US" sz="2167" dirty="0" err="1"/>
              <a:t>konteks</a:t>
            </a:r>
            <a:r>
              <a:rPr lang="en-US" sz="2167" dirty="0"/>
              <a:t> </a:t>
            </a:r>
            <a:r>
              <a:rPr lang="en-US" sz="2167" dirty="0" err="1"/>
              <a:t>organisasi</a:t>
            </a:r>
            <a:r>
              <a:rPr lang="en-US" sz="2167" dirty="0"/>
              <a:t>, leadership </a:t>
            </a:r>
            <a:r>
              <a:rPr lang="en-US" sz="2167" dirty="0" err="1"/>
              <a:t>dan</a:t>
            </a:r>
            <a:r>
              <a:rPr lang="en-US" sz="2167" dirty="0"/>
              <a:t> </a:t>
            </a:r>
            <a:r>
              <a:rPr lang="en-US" sz="2167" dirty="0" err="1"/>
              <a:t>komitment</a:t>
            </a:r>
            <a:r>
              <a:rPr lang="en-US" sz="2167" dirty="0"/>
              <a:t>, virtual audit, </a:t>
            </a:r>
            <a:r>
              <a:rPr lang="en-US" sz="2167" dirty="0" err="1"/>
              <a:t>mata</a:t>
            </a:r>
            <a:r>
              <a:rPr lang="en-US" sz="2167" dirty="0"/>
              <a:t> </a:t>
            </a:r>
            <a:r>
              <a:rPr lang="en-US" sz="2167" dirty="0" err="1"/>
              <a:t>rantai</a:t>
            </a:r>
            <a:r>
              <a:rPr lang="en-US" sz="2167" dirty="0"/>
              <a:t> </a:t>
            </a:r>
            <a:r>
              <a:rPr lang="en-US" sz="2167" dirty="0" err="1"/>
              <a:t>pasokan</a:t>
            </a:r>
            <a:endParaRPr lang="en-US" sz="2167" dirty="0"/>
          </a:p>
          <a:p>
            <a:pPr lvl="1"/>
            <a:endParaRPr lang="en-US" sz="2167" dirty="0"/>
          </a:p>
        </p:txBody>
      </p:sp>
      <p:sp>
        <p:nvSpPr>
          <p:cNvPr id="4" name="Slide Number Placeholder 3">
            <a:extLst>
              <a:ext uri="{FF2B5EF4-FFF2-40B4-BE49-F238E27FC236}">
                <a16:creationId xmlns:a16="http://schemas.microsoft.com/office/drawing/2014/main" id="{A2874829-56D8-B849-81CC-822950A677A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F1B9679-F700-47A0-B6FE-D7E3F514F871}"/>
              </a:ext>
            </a:extLst>
          </p:cNvPr>
          <p:cNvSpPr>
            <a:spLocks noGrp="1"/>
          </p:cNvSpPr>
          <p:nvPr>
            <p:ph type="ftr" sz="quarter" idx="3"/>
          </p:nvPr>
        </p:nvSpPr>
        <p:spPr/>
        <p:txBody>
          <a:bodyPr/>
          <a:lstStyle/>
          <a:p>
            <a:r>
              <a:rPr lang="en-US"/>
              <a:t>IQA IATF 16949 1/Rev 04 © Copyright Sentral Sistem, Mar 2019</a:t>
            </a:r>
          </a:p>
        </p:txBody>
      </p:sp>
    </p:spTree>
    <p:extLst>
      <p:ext uri="{BB962C8B-B14F-4D97-AF65-F5344CB8AC3E}">
        <p14:creationId xmlns:p14="http://schemas.microsoft.com/office/powerpoint/2010/main" val="2757035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2720752" y="-24"/>
            <a:ext cx="6459173" cy="1357298"/>
          </a:xfrm>
          <a:noFill/>
        </p:spPr>
        <p:txBody>
          <a:bodyPr anchorCtr="1"/>
          <a:lstStyle/>
          <a:p>
            <a:pPr algn="ctr" eaLnBrk="1" hangingPunct="1">
              <a:defRPr/>
            </a:pPr>
            <a:r>
              <a:rPr lang="en-US" b="1" dirty="0" err="1">
                <a:solidFill>
                  <a:schemeClr val="accent6">
                    <a:lumMod val="50000"/>
                  </a:schemeClr>
                </a:solidFill>
              </a:rPr>
              <a:t>Tujuan</a:t>
            </a:r>
            <a:r>
              <a:rPr lang="en-US" b="1" dirty="0">
                <a:solidFill>
                  <a:schemeClr val="accent6">
                    <a:lumMod val="50000"/>
                  </a:schemeClr>
                </a:solidFill>
              </a:rPr>
              <a:t> Internal Audit</a:t>
            </a:r>
            <a:endParaRPr lang="en-GB" b="1" dirty="0">
              <a:solidFill>
                <a:schemeClr val="accent6">
                  <a:lumMod val="50000"/>
                </a:schemeClr>
              </a:solidFill>
            </a:endParaRPr>
          </a:p>
        </p:txBody>
      </p:sp>
      <p:sp>
        <p:nvSpPr>
          <p:cNvPr id="29699" name="Text Box 3"/>
          <p:cNvSpPr>
            <a:spLocks noGrp="1" noChangeArrowheads="1"/>
          </p:cNvSpPr>
          <p:nvPr>
            <p:ph type="body" sz="half" idx="1"/>
          </p:nvPr>
        </p:nvSpPr>
        <p:spPr>
          <a:xfrm>
            <a:off x="3525631" y="1285860"/>
            <a:ext cx="5963873" cy="4735510"/>
          </a:xfrm>
          <a:noFill/>
        </p:spPr>
        <p:txBody>
          <a:bodyPr/>
          <a:lstStyle/>
          <a:p>
            <a:pPr algn="just" eaLnBrk="1" hangingPunct="1">
              <a:spcBef>
                <a:spcPct val="50000"/>
              </a:spcBef>
              <a:buClr>
                <a:schemeClr val="tx1"/>
              </a:buClr>
            </a:pPr>
            <a:r>
              <a:rPr lang="en-US" sz="2000" dirty="0" err="1"/>
              <a:t>Untuk</a:t>
            </a:r>
            <a:r>
              <a:rPr lang="en-US" sz="2000" dirty="0"/>
              <a:t> </a:t>
            </a:r>
            <a:r>
              <a:rPr lang="en-US" sz="2000" dirty="0" err="1"/>
              <a:t>menentukan</a:t>
            </a:r>
            <a:r>
              <a:rPr lang="en-US" sz="2000" dirty="0"/>
              <a:t> </a:t>
            </a:r>
            <a:r>
              <a:rPr lang="en-US" sz="2000" dirty="0" err="1"/>
              <a:t>apakah</a:t>
            </a:r>
            <a:r>
              <a:rPr lang="en-US" sz="2000" dirty="0"/>
              <a:t> </a:t>
            </a:r>
            <a:r>
              <a:rPr lang="en-US" sz="2000" b="1" dirty="0"/>
              <a:t>Sistem </a:t>
            </a:r>
            <a:r>
              <a:rPr lang="en-US" sz="2000" b="1" dirty="0" err="1"/>
              <a:t>Manajemen</a:t>
            </a:r>
            <a:r>
              <a:rPr lang="en-US" sz="2000" b="1" dirty="0"/>
              <a:t> </a:t>
            </a:r>
            <a:r>
              <a:rPr lang="en-US" sz="2000" b="1" dirty="0" err="1"/>
              <a:t>Mutu</a:t>
            </a:r>
            <a:r>
              <a:rPr lang="en-US" sz="2000" b="1" dirty="0"/>
              <a:t> </a:t>
            </a:r>
            <a:r>
              <a:rPr lang="en-US" sz="2000" b="1" dirty="0" err="1"/>
              <a:t>perusahaan</a:t>
            </a:r>
            <a:r>
              <a:rPr lang="en-US" sz="2000" b="1" dirty="0"/>
              <a:t> </a:t>
            </a:r>
            <a:r>
              <a:rPr lang="en-US" sz="2000" b="1" dirty="0" err="1"/>
              <a:t>telah</a:t>
            </a:r>
            <a:r>
              <a:rPr lang="en-US" sz="2000" b="1" dirty="0"/>
              <a:t> </a:t>
            </a:r>
            <a:r>
              <a:rPr lang="en-US" sz="2000" b="1" dirty="0" err="1"/>
              <a:t>memenuhi</a:t>
            </a:r>
            <a:r>
              <a:rPr lang="en-US" sz="2000" b="1" dirty="0"/>
              <a:t> </a:t>
            </a:r>
            <a:r>
              <a:rPr lang="en-US" sz="2000" b="1" dirty="0" err="1"/>
              <a:t>persyaratan</a:t>
            </a:r>
            <a:r>
              <a:rPr lang="en-US" sz="2000" b="1" dirty="0"/>
              <a:t>  ISO 9001:2015, IATF 16949 : 2016 </a:t>
            </a:r>
            <a:r>
              <a:rPr lang="en-US" sz="2000" b="1" dirty="0" err="1"/>
              <a:t>dan</a:t>
            </a:r>
            <a:r>
              <a:rPr lang="en-US" sz="2000" b="1" dirty="0"/>
              <a:t> </a:t>
            </a:r>
            <a:r>
              <a:rPr lang="en-US" sz="2000" b="1" dirty="0" err="1"/>
              <a:t>persyaratan</a:t>
            </a:r>
            <a:r>
              <a:rPr lang="en-US" sz="2000" b="1" dirty="0"/>
              <a:t> </a:t>
            </a:r>
            <a:r>
              <a:rPr lang="en-US" sz="2000" b="1" dirty="0" err="1"/>
              <a:t>spesifik</a:t>
            </a:r>
            <a:r>
              <a:rPr lang="en-US" sz="2000" b="1" dirty="0"/>
              <a:t> </a:t>
            </a:r>
            <a:r>
              <a:rPr lang="en-US" sz="2000" b="1" dirty="0" err="1"/>
              <a:t>dari</a:t>
            </a:r>
            <a:r>
              <a:rPr lang="en-US" sz="2000" b="1" dirty="0"/>
              <a:t> Customer  </a:t>
            </a:r>
          </a:p>
          <a:p>
            <a:pPr algn="just" eaLnBrk="1" hangingPunct="1">
              <a:spcBef>
                <a:spcPct val="50000"/>
              </a:spcBef>
              <a:buClr>
                <a:schemeClr val="tx1"/>
              </a:buClr>
            </a:pPr>
            <a:r>
              <a:rPr lang="en-US" sz="2000" dirty="0" err="1"/>
              <a:t>Untuk</a:t>
            </a:r>
            <a:r>
              <a:rPr lang="en-US" sz="2000" dirty="0"/>
              <a:t> </a:t>
            </a:r>
            <a:r>
              <a:rPr lang="en-US" sz="2000" dirty="0" err="1"/>
              <a:t>memverifikasi</a:t>
            </a:r>
            <a:r>
              <a:rPr lang="en-US" sz="2000" dirty="0"/>
              <a:t> </a:t>
            </a:r>
            <a:r>
              <a:rPr lang="en-US" sz="2000" dirty="0" err="1"/>
              <a:t>apakah</a:t>
            </a:r>
            <a:r>
              <a:rPr lang="en-US" sz="2000" dirty="0"/>
              <a:t> </a:t>
            </a:r>
            <a:r>
              <a:rPr lang="en-US" sz="2000" b="1" dirty="0"/>
              <a:t>Sistem </a:t>
            </a:r>
            <a:r>
              <a:rPr lang="en-US" sz="2000" b="1" dirty="0" err="1"/>
              <a:t>Manajemen</a:t>
            </a:r>
            <a:r>
              <a:rPr lang="en-US" sz="2000" b="1" dirty="0"/>
              <a:t> </a:t>
            </a:r>
            <a:r>
              <a:rPr lang="en-US" sz="2000" b="1" dirty="0" err="1"/>
              <a:t>Mutu</a:t>
            </a:r>
            <a:r>
              <a:rPr lang="en-US" sz="2000" b="1" dirty="0"/>
              <a:t> </a:t>
            </a:r>
            <a:r>
              <a:rPr lang="en-US" sz="2000" b="1" dirty="0" err="1"/>
              <a:t>telah</a:t>
            </a:r>
            <a:r>
              <a:rPr lang="en-US" sz="2000" b="1" dirty="0"/>
              <a:t> </a:t>
            </a:r>
            <a:r>
              <a:rPr lang="en-US" sz="2000" b="1" dirty="0" err="1"/>
              <a:t>dilaksanakan</a:t>
            </a:r>
            <a:r>
              <a:rPr lang="en-US" sz="2000" dirty="0"/>
              <a:t> </a:t>
            </a:r>
            <a:r>
              <a:rPr lang="en-US" sz="2000" dirty="0" err="1"/>
              <a:t>oleh</a:t>
            </a:r>
            <a:r>
              <a:rPr lang="en-US" sz="2000" dirty="0"/>
              <a:t> </a:t>
            </a:r>
            <a:r>
              <a:rPr lang="en-US" sz="2000" dirty="0" err="1"/>
              <a:t>semua</a:t>
            </a:r>
            <a:r>
              <a:rPr lang="en-US" sz="2000" dirty="0"/>
              <a:t> </a:t>
            </a:r>
            <a:r>
              <a:rPr lang="en-US" sz="2000" dirty="0" err="1"/>
              <a:t>lapisan</a:t>
            </a:r>
            <a:r>
              <a:rPr lang="en-US" sz="2000" dirty="0"/>
              <a:t> </a:t>
            </a:r>
            <a:r>
              <a:rPr lang="en-US" sz="2000" dirty="0" err="1"/>
              <a:t>organisasi</a:t>
            </a:r>
            <a:r>
              <a:rPr lang="en-US" sz="2000" dirty="0"/>
              <a:t> </a:t>
            </a:r>
            <a:r>
              <a:rPr lang="en-US" sz="2000" dirty="0" err="1"/>
              <a:t>sesuai</a:t>
            </a:r>
            <a:r>
              <a:rPr lang="en-US" sz="2000" dirty="0"/>
              <a:t> </a:t>
            </a:r>
            <a:r>
              <a:rPr lang="en-US" sz="2000" dirty="0" err="1"/>
              <a:t>dengan</a:t>
            </a:r>
            <a:r>
              <a:rPr lang="en-US" sz="2000" dirty="0"/>
              <a:t> </a:t>
            </a:r>
            <a:r>
              <a:rPr lang="en-US" sz="2000" dirty="0" err="1"/>
              <a:t>kebijakan</a:t>
            </a:r>
            <a:r>
              <a:rPr lang="en-US" sz="2000" dirty="0"/>
              <a:t> yang </a:t>
            </a:r>
            <a:r>
              <a:rPr lang="en-US" sz="2000" dirty="0" err="1"/>
              <a:t>telah</a:t>
            </a:r>
            <a:r>
              <a:rPr lang="en-US" sz="2000" dirty="0"/>
              <a:t> </a:t>
            </a:r>
            <a:r>
              <a:rPr lang="en-US" sz="2000" dirty="0" err="1"/>
              <a:t>ditetapkan</a:t>
            </a:r>
            <a:r>
              <a:rPr lang="en-US" sz="2000" dirty="0"/>
              <a:t>.</a:t>
            </a:r>
          </a:p>
          <a:p>
            <a:pPr algn="just">
              <a:lnSpc>
                <a:spcPct val="80000"/>
              </a:lnSpc>
              <a:spcBef>
                <a:spcPct val="50000"/>
              </a:spcBef>
              <a:buClr>
                <a:schemeClr val="tx1"/>
              </a:buClr>
              <a:buFont typeface="Arial" pitchFamily="34" charset="0"/>
              <a:buChar char="•"/>
            </a:pPr>
            <a:r>
              <a:rPr lang="en-US" sz="2000" dirty="0" err="1"/>
              <a:t>Untuk</a:t>
            </a:r>
            <a:r>
              <a:rPr lang="en-US" sz="2000" dirty="0"/>
              <a:t> </a:t>
            </a:r>
            <a:r>
              <a:rPr lang="en-US" sz="2000" b="1" dirty="0" err="1"/>
              <a:t>mengidentifikasi</a:t>
            </a:r>
            <a:r>
              <a:rPr lang="en-US" sz="2000" b="1" dirty="0"/>
              <a:t> </a:t>
            </a:r>
            <a:r>
              <a:rPr lang="en-US" sz="2000" b="1" dirty="0" err="1"/>
              <a:t>ketidaksesuaian</a:t>
            </a:r>
            <a:r>
              <a:rPr lang="en-US" sz="2000" b="1" dirty="0"/>
              <a:t> </a:t>
            </a:r>
            <a:r>
              <a:rPr lang="en-US" sz="2000" b="1" dirty="0" err="1"/>
              <a:t>dan</a:t>
            </a:r>
            <a:r>
              <a:rPr lang="en-US" sz="2000" b="1" dirty="0"/>
              <a:t> </a:t>
            </a:r>
            <a:r>
              <a:rPr lang="en-US" sz="2000" b="1" dirty="0" err="1"/>
              <a:t>kesesuaian</a:t>
            </a:r>
            <a:r>
              <a:rPr lang="en-US" sz="2000" b="1" dirty="0"/>
              <a:t> </a:t>
            </a:r>
            <a:r>
              <a:rPr lang="en-US" sz="2000" dirty="0" err="1"/>
              <a:t>terhadap</a:t>
            </a:r>
            <a:r>
              <a:rPr lang="en-US" sz="2000" dirty="0"/>
              <a:t> </a:t>
            </a:r>
            <a:r>
              <a:rPr lang="en-US" sz="2000" dirty="0" err="1"/>
              <a:t>persyaratan</a:t>
            </a:r>
            <a:r>
              <a:rPr lang="en-US" sz="2000" dirty="0"/>
              <a:t> </a:t>
            </a:r>
            <a:r>
              <a:rPr lang="en-US" sz="2000" dirty="0" err="1"/>
              <a:t>sistem</a:t>
            </a:r>
            <a:r>
              <a:rPr lang="en-US" sz="2000" dirty="0"/>
              <a:t> </a:t>
            </a:r>
            <a:r>
              <a:rPr lang="en-US" sz="2000" dirty="0" err="1"/>
              <a:t>manajemen</a:t>
            </a:r>
            <a:r>
              <a:rPr lang="en-US" sz="2000" dirty="0"/>
              <a:t> </a:t>
            </a:r>
            <a:r>
              <a:rPr lang="en-US" sz="2000" dirty="0" err="1"/>
              <a:t>mutu</a:t>
            </a:r>
            <a:r>
              <a:rPr lang="en-US" sz="2000" dirty="0"/>
              <a:t> </a:t>
            </a:r>
          </a:p>
          <a:p>
            <a:pPr algn="just">
              <a:lnSpc>
                <a:spcPct val="80000"/>
              </a:lnSpc>
              <a:spcBef>
                <a:spcPct val="50000"/>
              </a:spcBef>
              <a:buClr>
                <a:schemeClr val="tx1"/>
              </a:buClr>
              <a:buFont typeface="Arial" pitchFamily="34" charset="0"/>
              <a:buChar char="•"/>
            </a:pPr>
            <a:r>
              <a:rPr lang="en-US" sz="2000" dirty="0" err="1"/>
              <a:t>Untuk</a:t>
            </a:r>
            <a:r>
              <a:rPr lang="en-US" sz="2000" dirty="0"/>
              <a:t> </a:t>
            </a:r>
            <a:r>
              <a:rPr lang="en-US" sz="2000" dirty="0" err="1"/>
              <a:t>mengevaluasi</a:t>
            </a:r>
            <a:r>
              <a:rPr lang="en-US" sz="2000" dirty="0"/>
              <a:t> </a:t>
            </a:r>
            <a:r>
              <a:rPr lang="en-US" sz="2000" b="1" dirty="0" err="1"/>
              <a:t>keefektifan</a:t>
            </a:r>
            <a:r>
              <a:rPr lang="en-US" sz="2000" b="1" dirty="0"/>
              <a:t> </a:t>
            </a:r>
            <a:r>
              <a:rPr lang="en-US" sz="2000" b="1" dirty="0" err="1"/>
              <a:t>dari</a:t>
            </a:r>
            <a:r>
              <a:rPr lang="en-US" sz="2000" b="1" dirty="0"/>
              <a:t> </a:t>
            </a:r>
            <a:r>
              <a:rPr lang="en-US" sz="2000" b="1" dirty="0" err="1"/>
              <a:t>sistem</a:t>
            </a:r>
            <a:r>
              <a:rPr lang="en-US" sz="2000" b="1" dirty="0"/>
              <a:t> </a:t>
            </a:r>
            <a:r>
              <a:rPr lang="en-US" sz="2000" b="1" dirty="0" err="1"/>
              <a:t>manajemen</a:t>
            </a:r>
            <a:r>
              <a:rPr lang="en-US" sz="2000" b="1" dirty="0"/>
              <a:t> </a:t>
            </a:r>
            <a:r>
              <a:rPr lang="en-US" sz="2000" b="1" dirty="0" err="1"/>
              <a:t>mutu</a:t>
            </a:r>
            <a:r>
              <a:rPr lang="en-US" sz="2000" dirty="0"/>
              <a:t> </a:t>
            </a:r>
            <a:r>
              <a:rPr lang="en-US" sz="2000" dirty="0" err="1"/>
              <a:t>dalam</a:t>
            </a:r>
            <a:r>
              <a:rPr lang="en-US" sz="2000" dirty="0"/>
              <a:t> </a:t>
            </a:r>
            <a:r>
              <a:rPr lang="en-US" sz="2000" dirty="0" err="1"/>
              <a:t>rangka</a:t>
            </a:r>
            <a:r>
              <a:rPr lang="en-US" sz="2000" dirty="0"/>
              <a:t> </a:t>
            </a:r>
            <a:r>
              <a:rPr lang="en-US" sz="2000" dirty="0" err="1"/>
              <a:t>memenuhi</a:t>
            </a:r>
            <a:r>
              <a:rPr lang="en-US" sz="2000" dirty="0"/>
              <a:t> </a:t>
            </a:r>
            <a:r>
              <a:rPr lang="en-US" sz="2000" dirty="0" err="1"/>
              <a:t>persyaratan</a:t>
            </a:r>
            <a:r>
              <a:rPr lang="en-US" sz="2000" dirty="0"/>
              <a:t> </a:t>
            </a:r>
            <a:r>
              <a:rPr lang="en-US" sz="2000" dirty="0" err="1"/>
              <a:t>mutu</a:t>
            </a:r>
            <a:r>
              <a:rPr lang="en-US" sz="2000" dirty="0"/>
              <a:t>,  </a:t>
            </a:r>
            <a:r>
              <a:rPr lang="en-US" sz="2000" dirty="0" err="1"/>
              <a:t>pencapaian</a:t>
            </a:r>
            <a:r>
              <a:rPr lang="en-US" sz="2000" dirty="0"/>
              <a:t> target </a:t>
            </a:r>
            <a:r>
              <a:rPr lang="en-US" sz="2000" dirty="0" err="1"/>
              <a:t>manajemen</a:t>
            </a:r>
            <a:r>
              <a:rPr lang="en-US" sz="2000" dirty="0"/>
              <a:t>, </a:t>
            </a:r>
            <a:r>
              <a:rPr lang="en-US" sz="2000" dirty="0" err="1"/>
              <a:t>persyaratan</a:t>
            </a:r>
            <a:r>
              <a:rPr lang="en-US" sz="2000" dirty="0"/>
              <a:t> </a:t>
            </a:r>
            <a:r>
              <a:rPr lang="en-US" sz="2000" dirty="0" err="1"/>
              <a:t>pelanggan</a:t>
            </a:r>
            <a:r>
              <a:rPr lang="en-US" sz="2000" dirty="0"/>
              <a:t>.</a:t>
            </a:r>
          </a:p>
          <a:p>
            <a:pPr algn="just">
              <a:lnSpc>
                <a:spcPct val="80000"/>
              </a:lnSpc>
              <a:spcBef>
                <a:spcPct val="50000"/>
              </a:spcBef>
              <a:buClr>
                <a:schemeClr val="tx1"/>
              </a:buClr>
              <a:buFont typeface="Arial" pitchFamily="34" charset="0"/>
              <a:buChar char="•"/>
            </a:pPr>
            <a:r>
              <a:rPr lang="en-US" sz="2000" dirty="0" err="1"/>
              <a:t>Untuk</a:t>
            </a:r>
            <a:r>
              <a:rPr lang="en-US" sz="2000" dirty="0"/>
              <a:t> </a:t>
            </a:r>
            <a:r>
              <a:rPr lang="en-US" sz="2000" dirty="0" err="1"/>
              <a:t>mengidentifikasi</a:t>
            </a:r>
            <a:r>
              <a:rPr lang="en-US" sz="2000" dirty="0"/>
              <a:t> </a:t>
            </a:r>
            <a:r>
              <a:rPr lang="en-US" sz="2000" b="1" dirty="0" err="1"/>
              <a:t>peluang</a:t>
            </a:r>
            <a:r>
              <a:rPr lang="en-US" sz="2000" b="1" dirty="0"/>
              <a:t> </a:t>
            </a:r>
            <a:r>
              <a:rPr lang="en-US" sz="2000" b="1" dirty="0" err="1"/>
              <a:t>peningkatan</a:t>
            </a:r>
            <a:r>
              <a:rPr lang="en-US" sz="2000" b="1" dirty="0"/>
              <a:t> </a:t>
            </a:r>
            <a:r>
              <a:rPr lang="en-US" sz="2000" b="1" dirty="0" err="1"/>
              <a:t>dan</a:t>
            </a:r>
            <a:r>
              <a:rPr lang="en-US" sz="2000" b="1" dirty="0"/>
              <a:t> </a:t>
            </a:r>
            <a:r>
              <a:rPr lang="en-US" sz="2000" b="1" dirty="0" err="1"/>
              <a:t>perbaikan</a:t>
            </a:r>
            <a:r>
              <a:rPr lang="en-US" sz="2000" dirty="0"/>
              <a:t> yang </a:t>
            </a:r>
            <a:r>
              <a:rPr lang="en-US" sz="2000" dirty="0" err="1"/>
              <a:t>diperlukan</a:t>
            </a:r>
            <a:r>
              <a:rPr lang="en-US" sz="2000" dirty="0"/>
              <a:t>.</a:t>
            </a:r>
          </a:p>
          <a:p>
            <a:pPr algn="just" eaLnBrk="1" hangingPunct="1">
              <a:spcBef>
                <a:spcPct val="50000"/>
              </a:spcBef>
              <a:buClr>
                <a:schemeClr val="tx1"/>
              </a:buClr>
            </a:pPr>
            <a:endParaRPr lang="en-US" sz="2000" dirty="0"/>
          </a:p>
        </p:txBody>
      </p:sp>
      <p:sp>
        <p:nvSpPr>
          <p:cNvPr id="29700" name="Text Box 20"/>
          <p:cNvSpPr txBox="1">
            <a:spLocks noChangeArrowheads="1"/>
          </p:cNvSpPr>
          <p:nvPr/>
        </p:nvSpPr>
        <p:spPr bwMode="auto">
          <a:xfrm>
            <a:off x="3512271" y="3470320"/>
            <a:ext cx="5977233" cy="3024187"/>
          </a:xfrm>
          <a:prstGeom prst="rect">
            <a:avLst/>
          </a:prstGeom>
          <a:noFill/>
          <a:ln w="9525">
            <a:noFill/>
            <a:miter lim="800000"/>
            <a:headEnd/>
            <a:tailEnd/>
          </a:ln>
        </p:spPr>
        <p:txBody>
          <a:bodyPr/>
          <a:lstStyle/>
          <a:p>
            <a:pPr marL="342900" indent="-342900" algn="just">
              <a:lnSpc>
                <a:spcPct val="80000"/>
              </a:lnSpc>
              <a:spcBef>
                <a:spcPct val="50000"/>
              </a:spcBef>
              <a:buClr>
                <a:schemeClr val="tx1"/>
              </a:buClr>
              <a:buFont typeface="Arial" pitchFamily="34" charset="0"/>
              <a:buChar char="•"/>
            </a:pPr>
            <a:endParaRPr lang="en-US" sz="2000" b="0" dirty="0">
              <a:latin typeface="+mn-lt"/>
            </a:endParaRPr>
          </a:p>
        </p:txBody>
      </p:sp>
      <p:sp>
        <p:nvSpPr>
          <p:cNvPr id="8" name="Slide Number Placeholder 7"/>
          <p:cNvSpPr>
            <a:spLocks noGrp="1"/>
          </p:cNvSpPr>
          <p:nvPr>
            <p:ph type="sldNum" sz="quarter" idx="11"/>
          </p:nvPr>
        </p:nvSpPr>
        <p:spPr>
          <a:xfrm>
            <a:off x="7099300" y="6350023"/>
            <a:ext cx="2311400" cy="365125"/>
          </a:xfrm>
        </p:spPr>
        <p:txBody>
          <a:bodyPr/>
          <a:lstStyle/>
          <a:p>
            <a:pPr>
              <a:defRPr/>
            </a:pPr>
            <a:fld id="{05AFAB11-F620-41BB-9FD1-51BD9D46CF74}" type="slidenum">
              <a:rPr lang="id-ID" smtClean="0"/>
              <a:pPr>
                <a:defRPr/>
              </a:pPr>
              <a:t>3</a:t>
            </a:fld>
            <a:endParaRPr lang="id-ID" dirty="0"/>
          </a:p>
        </p:txBody>
      </p:sp>
      <p:cxnSp>
        <p:nvCxnSpPr>
          <p:cNvPr id="3" name="Straight Connector 2"/>
          <p:cNvCxnSpPr/>
          <p:nvPr/>
        </p:nvCxnSpPr>
        <p:spPr>
          <a:xfrm>
            <a:off x="5385048" y="1142984"/>
            <a:ext cx="4520952" cy="0"/>
          </a:xfrm>
          <a:prstGeom prst="line">
            <a:avLst/>
          </a:prstGeom>
        </p:spPr>
        <p:style>
          <a:lnRef idx="1">
            <a:schemeClr val="accent1"/>
          </a:lnRef>
          <a:fillRef idx="0">
            <a:schemeClr val="accent1"/>
          </a:fillRef>
          <a:effectRef idx="0">
            <a:schemeClr val="accent1"/>
          </a:effectRef>
          <a:fontRef idx="minor">
            <a:schemeClr val="tx1"/>
          </a:fontRef>
        </p:style>
      </p:cxnSp>
      <p:pic>
        <p:nvPicPr>
          <p:cNvPr id="27650" name="Picture 2" descr="https://wapenk.files.wordpress.com/2012/11/pergi.jpg?w=80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37272"/>
          <a:stretch/>
        </p:blipFill>
        <p:spPr bwMode="auto">
          <a:xfrm>
            <a:off x="-10687" y="-19169"/>
            <a:ext cx="3235495" cy="687716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3136175" y="0"/>
            <a:ext cx="0"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7B27ADA-0C30-440C-96C1-16F2ABC61BA4}"/>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38752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6B7779-744F-477C-853F-516D663BF188}" type="slidenum">
              <a:rPr kumimoji="0" lang="id-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id-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0FC25E7-1836-48D9-9A27-BED12BBD76BB}"/>
              </a:ext>
            </a:extLst>
          </p:cNvPr>
          <p:cNvSpPr>
            <a:spLocks noGrp="1"/>
          </p:cNvSpPr>
          <p:nvPr>
            <p:ph type="ftr" sz="quarter" idx="3"/>
          </p:nvPr>
        </p:nvSpPr>
        <p:spPr>
          <a:xfrm>
            <a:off x="1532429" y="6248400"/>
            <a:ext cx="6372680" cy="45720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IQA IATF 16949 1/Rev 04 © Copyright Sentral Sistem, Mar 2019</a:t>
            </a:r>
            <a:endParaRPr kumimoji="0" lang="id-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833620" y="-36242"/>
            <a:ext cx="7721737" cy="89255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0" cap="none" spc="720" normalizeH="0" baseline="0" noProof="0" dirty="0">
                <a:ln w="9525">
                  <a:noFill/>
                  <a:round/>
                  <a:headEnd/>
                  <a:tailEnd/>
                </a:ln>
                <a:solidFill>
                  <a:prstClr val="black"/>
                </a:solidFill>
                <a:effectLst/>
                <a:uLnTx/>
                <a:uFillTx/>
                <a:latin typeface="Berlin Sans FB Demi" panose="020E0802020502020306" pitchFamily="34" charset="0"/>
                <a:ea typeface="+mn-ea"/>
                <a:cs typeface="+mn-cs"/>
              </a:rPr>
              <a:t>ISO 19011-2018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0" cap="none" spc="720" normalizeH="0" baseline="0" noProof="0" dirty="0" err="1">
                <a:ln w="9525">
                  <a:noFill/>
                  <a:round/>
                  <a:headEnd/>
                  <a:tailEnd/>
                </a:ln>
                <a:solidFill>
                  <a:prstClr val="black"/>
                </a:solidFill>
                <a:effectLst/>
                <a:uLnTx/>
                <a:uFillTx/>
                <a:latin typeface="Berlin Sans FB Demi" panose="020E0802020502020306" pitchFamily="34" charset="0"/>
                <a:ea typeface="+mn-ea"/>
                <a:cs typeface="+mn-cs"/>
              </a:rPr>
              <a:t>Pasal</a:t>
            </a:r>
            <a:r>
              <a:rPr kumimoji="0" lang="en-US" sz="2200" b="0" i="0" u="none" strike="noStrike" kern="10" cap="none" spc="720" normalizeH="0" baseline="0" noProof="0" dirty="0">
                <a:ln w="9525">
                  <a:noFill/>
                  <a:round/>
                  <a:headEnd/>
                  <a:tailEnd/>
                </a:ln>
                <a:solidFill>
                  <a:prstClr val="black"/>
                </a:solidFill>
                <a:effectLst/>
                <a:uLnTx/>
                <a:uFillTx/>
                <a:latin typeface="Berlin Sans FB Demi" panose="020E0802020502020306" pitchFamily="34" charset="0"/>
                <a:ea typeface="+mn-ea"/>
                <a:cs typeface="+mn-cs"/>
              </a:rPr>
              <a:t> 4 : </a:t>
            </a:r>
            <a:r>
              <a:rPr kumimoji="0" lang="en-US" sz="2200" b="0" i="0" u="none" strike="noStrike" kern="10" cap="none" spc="720" normalizeH="0" baseline="0" noProof="0" dirty="0" err="1">
                <a:ln w="9525">
                  <a:noFill/>
                  <a:round/>
                  <a:headEnd/>
                  <a:tailEnd/>
                </a:ln>
                <a:solidFill>
                  <a:prstClr val="black"/>
                </a:solidFill>
                <a:effectLst/>
                <a:uLnTx/>
                <a:uFillTx/>
                <a:latin typeface="Berlin Sans FB Demi" panose="020E0802020502020306" pitchFamily="34" charset="0"/>
                <a:ea typeface="+mn-ea"/>
                <a:cs typeface="+mn-cs"/>
              </a:rPr>
              <a:t>Prinsip-Prinsip</a:t>
            </a:r>
            <a:r>
              <a:rPr kumimoji="0" lang="en-US" sz="2200" b="0" i="0" u="none" strike="noStrike" kern="10" cap="none" spc="720" normalizeH="0" baseline="0" noProof="0" dirty="0">
                <a:ln w="9525">
                  <a:noFill/>
                  <a:round/>
                  <a:headEnd/>
                  <a:tailEnd/>
                </a:ln>
                <a:solidFill>
                  <a:prstClr val="black"/>
                </a:solidFill>
                <a:effectLst/>
                <a:uLnTx/>
                <a:uFillTx/>
                <a:latin typeface="Berlin Sans FB Demi" panose="020E0802020502020306" pitchFamily="34" charset="0"/>
                <a:ea typeface="+mn-ea"/>
                <a:cs typeface="+mn-cs"/>
              </a:rPr>
              <a:t> Audit</a:t>
            </a:r>
          </a:p>
        </p:txBody>
      </p:sp>
      <p:pic>
        <p:nvPicPr>
          <p:cNvPr id="7" name="Picture 6"/>
          <p:cNvPicPr>
            <a:picLocks noChangeAspect="1"/>
          </p:cNvPicPr>
          <p:nvPr/>
        </p:nvPicPr>
        <p:blipFill rotWithShape="1">
          <a:blip r:embed="rId2"/>
          <a:srcRect l="28920" r="-1"/>
          <a:stretch/>
        </p:blipFill>
        <p:spPr>
          <a:xfrm>
            <a:off x="44246" y="-36242"/>
            <a:ext cx="3252570" cy="6584277"/>
          </a:xfrm>
          <a:prstGeom prst="rect">
            <a:avLst/>
          </a:prstGeom>
        </p:spPr>
      </p:pic>
      <p:sp>
        <p:nvSpPr>
          <p:cNvPr id="9" name="Text Box 2"/>
          <p:cNvSpPr txBox="1">
            <a:spLocks noChangeArrowheads="1"/>
          </p:cNvSpPr>
          <p:nvPr/>
        </p:nvSpPr>
        <p:spPr bwMode="auto">
          <a:xfrm>
            <a:off x="2199815" y="839008"/>
            <a:ext cx="7721737" cy="5878532"/>
          </a:xfrm>
          <a:prstGeom prst="rect">
            <a:avLst/>
          </a:prstGeom>
          <a:noFill/>
          <a:ln w="9525">
            <a:noFill/>
            <a:miter lim="800000"/>
            <a:headEnd/>
            <a:tailEnd/>
          </a:ln>
        </p:spPr>
        <p:txBody>
          <a:bodyPr wrap="square">
            <a:spAutoFit/>
          </a:bodyPr>
          <a:lstStyle/>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a.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Memegang</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Etika</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Dasar</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profesionalisme</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antara</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lain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Kepercayaan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Integritas</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Memegang</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Kerahasiaan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Kebijaksanaan</a:t>
            </a:r>
            <a:endPar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b.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Kejujuran</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dalam</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Penyampaian</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Kewajiban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untuk</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melaporkan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yang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sebenarnya</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tepat</a:t>
            </a:r>
            <a:endPar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c.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Rahasia</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id-ID"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enjaga</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kerah</a:t>
            </a:r>
            <a:r>
              <a:rPr kumimoji="0" lang="id-ID"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sia</a:t>
            </a:r>
            <a:r>
              <a:rPr kumimoji="0" lang="id-ID"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n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informasi</a:t>
            </a:r>
            <a:endPar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d.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Memegang</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Nilai-nilai</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Profesionalisme</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 </a:t>
            </a: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Menerapkan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ketepatan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dalam</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pengambilan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keputusan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pada</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pelaksanaan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audit</a:t>
            </a: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e.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Independen</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Objektif</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terhindar</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dari</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konflik</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kepentingan</a:t>
            </a:r>
            <a:endPar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f.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Bukti</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berdasarkan</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0"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Fakta</a:t>
            </a:r>
            <a:r>
              <a:rPr kumimoji="0" lang="en-US" sz="16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 : </a:t>
            </a: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Metoda</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rasional</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untuk</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mencapai</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kesimpulan</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audit yang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dapat</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dipercaya</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dalam</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proses</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audit yang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sistematis</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Bukti</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Audit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dapat</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600" b="1" i="1"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diverifikasi</a:t>
            </a:r>
            <a:endPar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1" u="sng" strike="noStrike" kern="1200" cap="none" spc="0" normalizeH="0" baseline="0" noProof="0" dirty="0">
                <a:ln>
                  <a:noFill/>
                </a:ln>
                <a:solidFill>
                  <a:prstClr val="black"/>
                </a:solidFill>
                <a:effectLst/>
                <a:uLnTx/>
                <a:uFillTx/>
                <a:latin typeface="Calibri" panose="020F0502020204030204" pitchFamily="34" charset="0"/>
                <a:ea typeface="+mn-ea"/>
                <a:cs typeface="+mn-cs"/>
              </a:rPr>
              <a:t>g. </a:t>
            </a:r>
            <a:r>
              <a:rPr kumimoji="0" lang="en-US" sz="1600" b="1" i="1"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Pendekatan</a:t>
            </a:r>
            <a:r>
              <a:rPr kumimoji="0" lang="en-US" sz="1600" b="1" i="1" u="sng" strike="noStrike" kern="1200" cap="none" spc="0" normalizeH="0" baseline="0" noProof="0" dirty="0">
                <a:ln>
                  <a:noFill/>
                </a:ln>
                <a:solidFill>
                  <a:prstClr val="black"/>
                </a:solidFill>
                <a:effectLst/>
                <a:uLnTx/>
                <a:uFillTx/>
                <a:latin typeface="Calibri" panose="020F0502020204030204" pitchFamily="34" charset="0"/>
                <a:ea typeface="+mn-ea"/>
                <a:cs typeface="+mn-cs"/>
              </a:rPr>
              <a:t> R</a:t>
            </a:r>
            <a:r>
              <a:rPr kumimoji="0" lang="id-ID" sz="1600" b="1" i="1" u="sng" strike="noStrike" kern="1200" cap="none" spc="0" normalizeH="0" baseline="0" noProof="0" dirty="0">
                <a:ln>
                  <a:noFill/>
                </a:ln>
                <a:solidFill>
                  <a:prstClr val="black"/>
                </a:solidFill>
                <a:effectLst/>
                <a:uLnTx/>
                <a:uFillTx/>
                <a:latin typeface="Calibri" panose="020F0502020204030204" pitchFamily="34" charset="0"/>
                <a:ea typeface="+mn-ea"/>
                <a:cs typeface="+mn-cs"/>
              </a:rPr>
              <a:t>i</a:t>
            </a:r>
            <a:r>
              <a:rPr kumimoji="0" lang="en-US" sz="1600" b="1" i="1" u="sng" strike="noStrike" kern="1200" cap="none" spc="0" normalizeH="0" baseline="0" noProof="0" dirty="0" err="1">
                <a:ln>
                  <a:noFill/>
                </a:ln>
                <a:solidFill>
                  <a:prstClr val="black"/>
                </a:solidFill>
                <a:effectLst/>
                <a:uLnTx/>
                <a:uFillTx/>
                <a:latin typeface="Calibri" panose="020F0502020204030204" pitchFamily="34" charset="0"/>
                <a:ea typeface="+mn-ea"/>
                <a:cs typeface="+mn-cs"/>
              </a:rPr>
              <a:t>siko</a:t>
            </a:r>
            <a:r>
              <a:rPr kumimoji="0" lang="en-US" sz="1600" b="1" i="1"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50000"/>
              </a:spcBef>
              <a:spcAft>
                <a:spcPts val="0"/>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	</a:t>
            </a:r>
            <a:r>
              <a:rPr kumimoji="0" lang="id-ID"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Melakukan audit dengan mempertimbangkan risiko dan peluang, audit fokus tehadap hal-hal yang signifikan terhadap pencapaian tujuan audit</a:t>
            </a:r>
            <a:endParaRPr kumimoji="0" lang="en-US" sz="1600" b="1" i="1" u="none" strike="noStrike" kern="1200" cap="none" spc="0" normalizeH="0" baseline="0" noProof="0" dirty="0">
              <a:ln>
                <a:noFill/>
              </a:ln>
              <a:solidFill>
                <a:srgbClr val="FF0000"/>
              </a:solidFill>
              <a:effectLst/>
              <a:uLnTx/>
              <a:uFillTx/>
              <a:latin typeface="Calibri" panose="020F0502020204030204" pitchFamily="34" charset="0"/>
              <a:ea typeface="+mn-ea"/>
              <a:cs typeface="+mn-cs"/>
            </a:endParaRPr>
          </a:p>
        </p:txBody>
      </p:sp>
      <p:sp>
        <p:nvSpPr>
          <p:cNvPr id="8" name="Explosion: 14 Points 7">
            <a:extLst>
              <a:ext uri="{FF2B5EF4-FFF2-40B4-BE49-F238E27FC236}">
                <a16:creationId xmlns:a16="http://schemas.microsoft.com/office/drawing/2014/main" id="{D7C67C49-AF19-412A-B414-76997B2F7A64}"/>
              </a:ext>
            </a:extLst>
          </p:cNvPr>
          <p:cNvSpPr/>
          <p:nvPr/>
        </p:nvSpPr>
        <p:spPr>
          <a:xfrm>
            <a:off x="4305300" y="5645426"/>
            <a:ext cx="1295400" cy="468862"/>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NEW</a:t>
            </a:r>
            <a:endParaRPr kumimoji="0" lang="en-ID"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043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87F023-4A4C-5B4E-A273-8EF909875FC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D7FB3159-7396-4C60-983E-71CAB27473C8}"/>
              </a:ext>
            </a:extLst>
          </p:cNvPr>
          <p:cNvSpPr>
            <a:spLocks noGrp="1"/>
          </p:cNvSpPr>
          <p:nvPr>
            <p:ph type="ftr" sz="quarter" idx="3"/>
          </p:nvPr>
        </p:nvSpPr>
        <p:spPr/>
        <p:txBody>
          <a:bodyPr/>
          <a:lstStyle/>
          <a:p>
            <a:r>
              <a:rPr lang="en-US"/>
              <a:t>IQA IATF 16949 1/Rev 04 © Copyright Sentral Sistem, Mar 2019</a:t>
            </a:r>
          </a:p>
        </p:txBody>
      </p:sp>
      <p:graphicFrame>
        <p:nvGraphicFramePr>
          <p:cNvPr id="7" name="Table 6">
            <a:extLst>
              <a:ext uri="{FF2B5EF4-FFF2-40B4-BE49-F238E27FC236}">
                <a16:creationId xmlns:a16="http://schemas.microsoft.com/office/drawing/2014/main" id="{F8D435A5-FB15-CF4A-9416-E97E16CF38A3}"/>
              </a:ext>
            </a:extLst>
          </p:cNvPr>
          <p:cNvGraphicFramePr>
            <a:graphicFrameLocks noGrp="1"/>
          </p:cNvGraphicFramePr>
          <p:nvPr>
            <p:extLst/>
          </p:nvPr>
        </p:nvGraphicFramePr>
        <p:xfrm>
          <a:off x="615586" y="64788"/>
          <a:ext cx="7474314" cy="6773528"/>
        </p:xfrm>
        <a:graphic>
          <a:graphicData uri="http://schemas.openxmlformats.org/drawingml/2006/table">
            <a:tbl>
              <a:tblPr firstRow="1" bandRow="1">
                <a:tableStyleId>{C083E6E3-FA7D-4D7B-A595-EF9225AFEA82}</a:tableStyleId>
              </a:tblPr>
              <a:tblGrid>
                <a:gridCol w="1921649">
                  <a:extLst>
                    <a:ext uri="{9D8B030D-6E8A-4147-A177-3AD203B41FA5}">
                      <a16:colId xmlns:a16="http://schemas.microsoft.com/office/drawing/2014/main" val="2841130551"/>
                    </a:ext>
                  </a:extLst>
                </a:gridCol>
                <a:gridCol w="1816100">
                  <a:extLst>
                    <a:ext uri="{9D8B030D-6E8A-4147-A177-3AD203B41FA5}">
                      <a16:colId xmlns:a16="http://schemas.microsoft.com/office/drawing/2014/main" val="3087544828"/>
                    </a:ext>
                  </a:extLst>
                </a:gridCol>
                <a:gridCol w="1733550">
                  <a:extLst>
                    <a:ext uri="{9D8B030D-6E8A-4147-A177-3AD203B41FA5}">
                      <a16:colId xmlns:a16="http://schemas.microsoft.com/office/drawing/2014/main" val="3838047044"/>
                    </a:ext>
                  </a:extLst>
                </a:gridCol>
                <a:gridCol w="2003015">
                  <a:extLst>
                    <a:ext uri="{9D8B030D-6E8A-4147-A177-3AD203B41FA5}">
                      <a16:colId xmlns:a16="http://schemas.microsoft.com/office/drawing/2014/main" val="1080431983"/>
                    </a:ext>
                  </a:extLst>
                </a:gridCol>
              </a:tblGrid>
              <a:tr h="421005">
                <a:tc>
                  <a:txBody>
                    <a:bodyPr/>
                    <a:lstStyle/>
                    <a:p>
                      <a:pPr algn="ctr"/>
                      <a:r>
                        <a:rPr lang="en-US" sz="2100" dirty="0"/>
                        <a:t>PLAN</a:t>
                      </a:r>
                    </a:p>
                  </a:txBody>
                  <a:tcPr marL="99060" marR="99060" marT="49530" marB="49530" anchor="ctr">
                    <a:lnL w="3175" cap="flat" cmpd="sng" algn="ctr">
                      <a:solidFill>
                        <a:schemeClr val="tx1"/>
                      </a:solidFill>
                      <a:prstDash val="sysDot"/>
                      <a:round/>
                      <a:headEnd type="none" w="med" len="med"/>
                      <a:tailEnd type="none" w="med" len="med"/>
                    </a:lnL>
                    <a:lnT w="3175" cap="flat" cmpd="sng" algn="ctr">
                      <a:solidFill>
                        <a:schemeClr val="tx1"/>
                      </a:solidFill>
                      <a:prstDash val="sysDot"/>
                      <a:round/>
                      <a:headEnd type="none" w="med" len="med"/>
                      <a:tailEnd type="none" w="med" len="med"/>
                    </a:lnT>
                  </a:tcPr>
                </a:tc>
                <a:tc>
                  <a:txBody>
                    <a:bodyPr/>
                    <a:lstStyle/>
                    <a:p>
                      <a:pPr algn="ctr"/>
                      <a:r>
                        <a:rPr lang="en-US" sz="2100" dirty="0"/>
                        <a:t>DO</a:t>
                      </a:r>
                    </a:p>
                  </a:txBody>
                  <a:tcPr marL="99060" marR="99060" marT="49530" marB="49530" anchor="ctr">
                    <a:lnT w="3175" cap="flat" cmpd="sng" algn="ctr">
                      <a:solidFill>
                        <a:schemeClr val="tx1"/>
                      </a:solidFill>
                      <a:prstDash val="sysDot"/>
                      <a:round/>
                      <a:headEnd type="none" w="med" len="med"/>
                      <a:tailEnd type="none" w="med" len="med"/>
                    </a:lnT>
                  </a:tcPr>
                </a:tc>
                <a:tc>
                  <a:txBody>
                    <a:bodyPr/>
                    <a:lstStyle/>
                    <a:p>
                      <a:pPr algn="ctr"/>
                      <a:r>
                        <a:rPr lang="en-US" sz="2100" dirty="0"/>
                        <a:t>CHECK</a:t>
                      </a:r>
                    </a:p>
                  </a:txBody>
                  <a:tcPr marL="99060" marR="99060" marT="49530" marB="49530" anchor="ctr">
                    <a:lnT w="3175" cap="flat" cmpd="sng" algn="ctr">
                      <a:solidFill>
                        <a:schemeClr val="tx1"/>
                      </a:solidFill>
                      <a:prstDash val="sysDot"/>
                      <a:round/>
                      <a:headEnd type="none" w="med" len="med"/>
                      <a:tailEnd type="none" w="med" len="med"/>
                    </a:lnT>
                  </a:tcPr>
                </a:tc>
                <a:tc>
                  <a:txBody>
                    <a:bodyPr/>
                    <a:lstStyle/>
                    <a:p>
                      <a:pPr algn="ctr"/>
                      <a:r>
                        <a:rPr lang="en-US" sz="2100" dirty="0"/>
                        <a:t>ACT</a:t>
                      </a:r>
                    </a:p>
                  </a:txBody>
                  <a:tcPr marL="99060" marR="99060" marT="49530" marB="49530" anchor="ctr">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891041346"/>
                  </a:ext>
                </a:extLst>
              </a:tr>
              <a:tr h="6352523">
                <a:tc>
                  <a:txBody>
                    <a:bodyPr/>
                    <a:lstStyle/>
                    <a:p>
                      <a:endParaRPr lang="en-US" sz="2100" dirty="0"/>
                    </a:p>
                  </a:txBody>
                  <a:tcPr marL="99060" marR="99060" marT="49530" marB="495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B w="3175" cap="flat" cmpd="sng" algn="ctr">
                      <a:solidFill>
                        <a:schemeClr val="tx1"/>
                      </a:solidFill>
                      <a:prstDash val="sysDot"/>
                      <a:round/>
                      <a:headEnd type="none" w="med" len="med"/>
                      <a:tailEnd type="none" w="med" len="med"/>
                    </a:lnB>
                    <a:solidFill>
                      <a:schemeClr val="bg1">
                        <a:alpha val="20000"/>
                      </a:schemeClr>
                    </a:solidFill>
                  </a:tcPr>
                </a:tc>
                <a:tc>
                  <a:txBody>
                    <a:bodyPr/>
                    <a:lstStyle/>
                    <a:p>
                      <a:endParaRPr lang="en-US" sz="2100" dirty="0"/>
                    </a:p>
                  </a:txBody>
                  <a:tcPr marL="99060" marR="99060" marT="49530" marB="495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B w="3175" cap="flat" cmpd="sng" algn="ctr">
                      <a:solidFill>
                        <a:schemeClr val="tx1"/>
                      </a:solidFill>
                      <a:prstDash val="sysDot"/>
                      <a:round/>
                      <a:headEnd type="none" w="med" len="med"/>
                      <a:tailEnd type="none" w="med" len="med"/>
                    </a:lnB>
                    <a:solidFill>
                      <a:schemeClr val="bg1">
                        <a:alpha val="20000"/>
                      </a:schemeClr>
                    </a:solidFill>
                  </a:tcPr>
                </a:tc>
                <a:tc>
                  <a:txBody>
                    <a:bodyPr/>
                    <a:lstStyle/>
                    <a:p>
                      <a:endParaRPr lang="en-US" sz="2100" dirty="0"/>
                    </a:p>
                  </a:txBody>
                  <a:tcPr marL="99060" marR="99060" marT="49530" marB="495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B w="3175" cap="flat" cmpd="sng" algn="ctr">
                      <a:solidFill>
                        <a:schemeClr val="tx1"/>
                      </a:solidFill>
                      <a:prstDash val="sysDot"/>
                      <a:round/>
                      <a:headEnd type="none" w="med" len="med"/>
                      <a:tailEnd type="none" w="med" len="med"/>
                    </a:lnB>
                    <a:solidFill>
                      <a:schemeClr val="bg1">
                        <a:alpha val="20000"/>
                      </a:schemeClr>
                    </a:solidFill>
                  </a:tcPr>
                </a:tc>
                <a:tc>
                  <a:txBody>
                    <a:bodyPr/>
                    <a:lstStyle/>
                    <a:p>
                      <a:endParaRPr lang="en-US" sz="2100" dirty="0"/>
                    </a:p>
                  </a:txBody>
                  <a:tcPr marL="99060" marR="99060" marT="49530" marB="495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B w="3175" cap="flat" cmpd="sng" algn="ctr">
                      <a:solidFill>
                        <a:schemeClr val="tx1"/>
                      </a:solidFill>
                      <a:prstDash val="sysDot"/>
                      <a:round/>
                      <a:headEnd type="none" w="med" len="med"/>
                      <a:tailEnd type="none" w="med" len="med"/>
                    </a:lnB>
                    <a:solidFill>
                      <a:schemeClr val="bg1">
                        <a:alpha val="20000"/>
                      </a:schemeClr>
                    </a:solidFill>
                  </a:tcPr>
                </a:tc>
                <a:extLst>
                  <a:ext uri="{0D108BD9-81ED-4DB2-BD59-A6C34878D82A}">
                    <a16:rowId xmlns:a16="http://schemas.microsoft.com/office/drawing/2014/main" val="570082885"/>
                  </a:ext>
                </a:extLst>
              </a:tr>
            </a:tbl>
          </a:graphicData>
        </a:graphic>
      </p:graphicFrame>
      <p:sp>
        <p:nvSpPr>
          <p:cNvPr id="8" name="Rectangle 7">
            <a:extLst>
              <a:ext uri="{FF2B5EF4-FFF2-40B4-BE49-F238E27FC236}">
                <a16:creationId xmlns:a16="http://schemas.microsoft.com/office/drawing/2014/main" id="{6C4B799F-9798-2C4F-AB32-7300F0279EC3}"/>
              </a:ext>
            </a:extLst>
          </p:cNvPr>
          <p:cNvSpPr/>
          <p:nvPr/>
        </p:nvSpPr>
        <p:spPr>
          <a:xfrm>
            <a:off x="882106" y="573902"/>
            <a:ext cx="1429294" cy="75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5.2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Menetapkan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Sasaran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Program Audit</a:t>
            </a:r>
          </a:p>
        </p:txBody>
      </p:sp>
      <p:sp>
        <p:nvSpPr>
          <p:cNvPr id="9" name="Rectangle 8">
            <a:extLst>
              <a:ext uri="{FF2B5EF4-FFF2-40B4-BE49-F238E27FC236}">
                <a16:creationId xmlns:a16="http://schemas.microsoft.com/office/drawing/2014/main" id="{55906C07-E3DE-FD4B-856B-FBF3DA639AAF}"/>
              </a:ext>
            </a:extLst>
          </p:cNvPr>
          <p:cNvSpPr/>
          <p:nvPr/>
        </p:nvSpPr>
        <p:spPr>
          <a:xfrm>
            <a:off x="808990" y="1554714"/>
            <a:ext cx="1584960" cy="9178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5.3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Menetapkan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dan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Mengevaluasi</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Resiko</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dan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Peluang</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Program Audit</a:t>
            </a:r>
          </a:p>
        </p:txBody>
      </p:sp>
      <p:sp>
        <p:nvSpPr>
          <p:cNvPr id="10" name="Rectangle 9">
            <a:extLst>
              <a:ext uri="{FF2B5EF4-FFF2-40B4-BE49-F238E27FC236}">
                <a16:creationId xmlns:a16="http://schemas.microsoft.com/office/drawing/2014/main" id="{60F0DD63-4A50-CC40-AB8A-47DF9007AA53}"/>
              </a:ext>
            </a:extLst>
          </p:cNvPr>
          <p:cNvSpPr/>
          <p:nvPr/>
        </p:nvSpPr>
        <p:spPr>
          <a:xfrm>
            <a:off x="825500" y="2703684"/>
            <a:ext cx="1568450" cy="5943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5.4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Menetapkan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program audit</a:t>
            </a:r>
          </a:p>
        </p:txBody>
      </p:sp>
      <p:sp>
        <p:nvSpPr>
          <p:cNvPr id="11" name="Rectangle 10">
            <a:extLst>
              <a:ext uri="{FF2B5EF4-FFF2-40B4-BE49-F238E27FC236}">
                <a16:creationId xmlns:a16="http://schemas.microsoft.com/office/drawing/2014/main" id="{FF8DF7A2-2084-7E43-ACD1-670C668A3D42}"/>
              </a:ext>
            </a:extLst>
          </p:cNvPr>
          <p:cNvSpPr/>
          <p:nvPr/>
        </p:nvSpPr>
        <p:spPr>
          <a:xfrm>
            <a:off x="2780756" y="3215501"/>
            <a:ext cx="1429294" cy="5967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5.5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Pelaksanaan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Program Audit</a:t>
            </a:r>
          </a:p>
        </p:txBody>
      </p:sp>
      <p:sp>
        <p:nvSpPr>
          <p:cNvPr id="12" name="Rectangle 11">
            <a:extLst>
              <a:ext uri="{FF2B5EF4-FFF2-40B4-BE49-F238E27FC236}">
                <a16:creationId xmlns:a16="http://schemas.microsoft.com/office/drawing/2014/main" id="{61AD75C1-60D1-5C4B-9F09-54181236816D}"/>
              </a:ext>
            </a:extLst>
          </p:cNvPr>
          <p:cNvSpPr/>
          <p:nvPr/>
        </p:nvSpPr>
        <p:spPr>
          <a:xfrm>
            <a:off x="4540250" y="3215502"/>
            <a:ext cx="1429294" cy="6300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5.6 Monitor Program Audit</a:t>
            </a:r>
          </a:p>
        </p:txBody>
      </p:sp>
      <p:sp>
        <p:nvSpPr>
          <p:cNvPr id="13" name="Rectangle 12">
            <a:extLst>
              <a:ext uri="{FF2B5EF4-FFF2-40B4-BE49-F238E27FC236}">
                <a16:creationId xmlns:a16="http://schemas.microsoft.com/office/drawing/2014/main" id="{B98AAFDB-8BBF-4F45-AEED-6D1AB19D78BB}"/>
              </a:ext>
            </a:extLst>
          </p:cNvPr>
          <p:cNvSpPr/>
          <p:nvPr/>
        </p:nvSpPr>
        <p:spPr>
          <a:xfrm>
            <a:off x="6412956" y="1779130"/>
            <a:ext cx="1429294" cy="806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5.7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Meninjau</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dan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Meningkatkan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Program Audit</a:t>
            </a:r>
          </a:p>
        </p:txBody>
      </p:sp>
      <p:sp>
        <p:nvSpPr>
          <p:cNvPr id="14" name="Rectangle 13">
            <a:extLst>
              <a:ext uri="{FF2B5EF4-FFF2-40B4-BE49-F238E27FC236}">
                <a16:creationId xmlns:a16="http://schemas.microsoft.com/office/drawing/2014/main" id="{4500C6BB-0D27-464B-8674-B5C305D2F28B}"/>
              </a:ext>
            </a:extLst>
          </p:cNvPr>
          <p:cNvSpPr/>
          <p:nvPr/>
        </p:nvSpPr>
        <p:spPr>
          <a:xfrm>
            <a:off x="910408" y="4149501"/>
            <a:ext cx="1429294" cy="5778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6.2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Inisiasi</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Audit</a:t>
            </a:r>
          </a:p>
        </p:txBody>
      </p:sp>
      <p:sp>
        <p:nvSpPr>
          <p:cNvPr id="15" name="Rectangle 14">
            <a:extLst>
              <a:ext uri="{FF2B5EF4-FFF2-40B4-BE49-F238E27FC236}">
                <a16:creationId xmlns:a16="http://schemas.microsoft.com/office/drawing/2014/main" id="{BEA0FD50-82E2-184C-9926-8C16752171A4}"/>
              </a:ext>
            </a:extLst>
          </p:cNvPr>
          <p:cNvSpPr/>
          <p:nvPr/>
        </p:nvSpPr>
        <p:spPr>
          <a:xfrm>
            <a:off x="908050" y="4996570"/>
            <a:ext cx="1429294" cy="627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6.3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Persiapan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Aktifitas</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Audit</a:t>
            </a:r>
          </a:p>
        </p:txBody>
      </p:sp>
      <p:sp>
        <p:nvSpPr>
          <p:cNvPr id="16" name="Rectangle 15">
            <a:extLst>
              <a:ext uri="{FF2B5EF4-FFF2-40B4-BE49-F238E27FC236}">
                <a16:creationId xmlns:a16="http://schemas.microsoft.com/office/drawing/2014/main" id="{6F19CD6C-F9C7-2E4F-9681-734E61052BC5}"/>
              </a:ext>
            </a:extLst>
          </p:cNvPr>
          <p:cNvSpPr/>
          <p:nvPr/>
        </p:nvSpPr>
        <p:spPr>
          <a:xfrm>
            <a:off x="2645137" y="4963210"/>
            <a:ext cx="1429294" cy="6603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6.4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Pelaksanaan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Aktifitas</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Audit</a:t>
            </a:r>
          </a:p>
        </p:txBody>
      </p:sp>
      <p:sp>
        <p:nvSpPr>
          <p:cNvPr id="17" name="Rectangle 16">
            <a:extLst>
              <a:ext uri="{FF2B5EF4-FFF2-40B4-BE49-F238E27FC236}">
                <a16:creationId xmlns:a16="http://schemas.microsoft.com/office/drawing/2014/main" id="{5B9E59AA-121C-B94A-9373-AF5AF72FF5F7}"/>
              </a:ext>
            </a:extLst>
          </p:cNvPr>
          <p:cNvSpPr/>
          <p:nvPr/>
        </p:nvSpPr>
        <p:spPr>
          <a:xfrm>
            <a:off x="2645137" y="5883502"/>
            <a:ext cx="1429294" cy="806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6.5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Persiapan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dan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Distribusi</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Laporan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Audit</a:t>
            </a:r>
          </a:p>
        </p:txBody>
      </p:sp>
      <p:sp>
        <p:nvSpPr>
          <p:cNvPr id="18" name="Rectangle 17">
            <a:extLst>
              <a:ext uri="{FF2B5EF4-FFF2-40B4-BE49-F238E27FC236}">
                <a16:creationId xmlns:a16="http://schemas.microsoft.com/office/drawing/2014/main" id="{CC163868-2AB3-F74B-AC84-F0E5A3D40AF9}"/>
              </a:ext>
            </a:extLst>
          </p:cNvPr>
          <p:cNvSpPr/>
          <p:nvPr/>
        </p:nvSpPr>
        <p:spPr>
          <a:xfrm>
            <a:off x="4514306" y="5867774"/>
            <a:ext cx="1429294" cy="8066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6.6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Penyelesaian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Audit</a:t>
            </a:r>
          </a:p>
        </p:txBody>
      </p:sp>
      <p:sp>
        <p:nvSpPr>
          <p:cNvPr id="19" name="Rectangle 18">
            <a:extLst>
              <a:ext uri="{FF2B5EF4-FFF2-40B4-BE49-F238E27FC236}">
                <a16:creationId xmlns:a16="http://schemas.microsoft.com/office/drawing/2014/main" id="{38A9E477-EA2C-B74E-9ADC-C6D731F984D9}"/>
              </a:ext>
            </a:extLst>
          </p:cNvPr>
          <p:cNvSpPr/>
          <p:nvPr/>
        </p:nvSpPr>
        <p:spPr>
          <a:xfrm>
            <a:off x="6336154" y="4779348"/>
            <a:ext cx="1429294" cy="806631"/>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6.7 </a:t>
            </a:r>
            <a:r>
              <a:rPr kumimoji="0" lang="en-US" sz="1300" b="0" i="0" u="none" strike="noStrike" kern="1200" cap="none" spc="0" normalizeH="0" baseline="0" noProof="0" dirty="0" err="1">
                <a:ln>
                  <a:noFill/>
                </a:ln>
                <a:solidFill>
                  <a:prstClr val="black"/>
                </a:solidFill>
                <a:effectLst/>
                <a:uLnTx/>
                <a:uFillTx/>
                <a:latin typeface="Calibri" panose="020F0502020204030204"/>
                <a:ea typeface="+mn-ea"/>
                <a:cs typeface="+mn-cs"/>
              </a:rPr>
              <a:t>Pelaksanaan</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Follow up Audit</a:t>
            </a:r>
          </a:p>
        </p:txBody>
      </p:sp>
      <p:cxnSp>
        <p:nvCxnSpPr>
          <p:cNvPr id="20" name="Straight Arrow Connector 19">
            <a:extLst>
              <a:ext uri="{FF2B5EF4-FFF2-40B4-BE49-F238E27FC236}">
                <a16:creationId xmlns:a16="http://schemas.microsoft.com/office/drawing/2014/main" id="{39825900-DD53-2949-A8FE-3EFBE7906D27}"/>
              </a:ext>
            </a:extLst>
          </p:cNvPr>
          <p:cNvCxnSpPr>
            <a:cxnSpLocks/>
            <a:stCxn id="8" idx="2"/>
            <a:endCxn id="9" idx="0"/>
          </p:cNvCxnSpPr>
          <p:nvPr/>
        </p:nvCxnSpPr>
        <p:spPr>
          <a:xfrm>
            <a:off x="1596753" y="1329777"/>
            <a:ext cx="4717" cy="2249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0CD91CDF-52F6-464D-9C63-DF16B2E55281}"/>
              </a:ext>
            </a:extLst>
          </p:cNvPr>
          <p:cNvCxnSpPr>
            <a:cxnSpLocks/>
            <a:stCxn id="9" idx="2"/>
            <a:endCxn id="10" idx="0"/>
          </p:cNvCxnSpPr>
          <p:nvPr/>
        </p:nvCxnSpPr>
        <p:spPr>
          <a:xfrm>
            <a:off x="1601470" y="2472551"/>
            <a:ext cx="8255" cy="2311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nector: Elbow 21">
            <a:extLst>
              <a:ext uri="{FF2B5EF4-FFF2-40B4-BE49-F238E27FC236}">
                <a16:creationId xmlns:a16="http://schemas.microsoft.com/office/drawing/2014/main" id="{0B7D5912-CC82-234D-A5B7-973E230089D7}"/>
              </a:ext>
            </a:extLst>
          </p:cNvPr>
          <p:cNvCxnSpPr>
            <a:cxnSpLocks/>
            <a:stCxn id="10" idx="2"/>
            <a:endCxn id="11" idx="1"/>
          </p:cNvCxnSpPr>
          <p:nvPr/>
        </p:nvCxnSpPr>
        <p:spPr>
          <a:xfrm rot="16200000" flipH="1">
            <a:off x="2087337" y="2820440"/>
            <a:ext cx="215810" cy="117103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7567A4CC-1F01-EF4F-8897-73EADD1C79E3}"/>
              </a:ext>
            </a:extLst>
          </p:cNvPr>
          <p:cNvCxnSpPr>
            <a:cxnSpLocks/>
            <a:stCxn id="11" idx="3"/>
            <a:endCxn id="12" idx="1"/>
          </p:cNvCxnSpPr>
          <p:nvPr/>
        </p:nvCxnSpPr>
        <p:spPr>
          <a:xfrm>
            <a:off x="4210050" y="3513861"/>
            <a:ext cx="330200" cy="166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or: Elbow 26">
            <a:extLst>
              <a:ext uri="{FF2B5EF4-FFF2-40B4-BE49-F238E27FC236}">
                <a16:creationId xmlns:a16="http://schemas.microsoft.com/office/drawing/2014/main" id="{C37DE2BB-C027-C144-B11D-F6E6660EEE94}"/>
              </a:ext>
            </a:extLst>
          </p:cNvPr>
          <p:cNvCxnSpPr>
            <a:cxnSpLocks/>
            <a:stCxn id="12" idx="3"/>
            <a:endCxn id="13" idx="2"/>
          </p:cNvCxnSpPr>
          <p:nvPr/>
        </p:nvCxnSpPr>
        <p:spPr>
          <a:xfrm flipV="1">
            <a:off x="5969543" y="2585761"/>
            <a:ext cx="1158060" cy="94477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nector: Elbow 28">
            <a:extLst>
              <a:ext uri="{FF2B5EF4-FFF2-40B4-BE49-F238E27FC236}">
                <a16:creationId xmlns:a16="http://schemas.microsoft.com/office/drawing/2014/main" id="{CE878D40-F63B-CC49-A5CD-A21CB1665342}"/>
              </a:ext>
            </a:extLst>
          </p:cNvPr>
          <p:cNvCxnSpPr>
            <a:cxnSpLocks/>
            <a:stCxn id="13" idx="0"/>
            <a:endCxn id="8" idx="3"/>
          </p:cNvCxnSpPr>
          <p:nvPr/>
        </p:nvCxnSpPr>
        <p:spPr>
          <a:xfrm rot="16200000" flipV="1">
            <a:off x="4305857" y="-1042616"/>
            <a:ext cx="827291" cy="481620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7E345EC5-1F86-6344-AF71-4C250F234AA4}"/>
              </a:ext>
            </a:extLst>
          </p:cNvPr>
          <p:cNvCxnSpPr>
            <a:cxnSpLocks/>
          </p:cNvCxnSpPr>
          <p:nvPr/>
        </p:nvCxnSpPr>
        <p:spPr>
          <a:xfrm>
            <a:off x="660400" y="3984400"/>
            <a:ext cx="90805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AFFE94E5-DFEE-A144-8872-7BDB77DBABF7}"/>
              </a:ext>
            </a:extLst>
          </p:cNvPr>
          <p:cNvCxnSpPr>
            <a:cxnSpLocks/>
            <a:stCxn id="14" idx="2"/>
            <a:endCxn id="15" idx="0"/>
          </p:cNvCxnSpPr>
          <p:nvPr/>
        </p:nvCxnSpPr>
        <p:spPr>
          <a:xfrm flipH="1">
            <a:off x="1622698" y="4727354"/>
            <a:ext cx="2358" cy="269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E86ED48-F35B-2540-B492-5C22E12F666C}"/>
              </a:ext>
            </a:extLst>
          </p:cNvPr>
          <p:cNvCxnSpPr>
            <a:cxnSpLocks/>
            <a:stCxn id="16" idx="2"/>
            <a:endCxn id="17" idx="0"/>
          </p:cNvCxnSpPr>
          <p:nvPr/>
        </p:nvCxnSpPr>
        <p:spPr>
          <a:xfrm>
            <a:off x="3359784" y="5623608"/>
            <a:ext cx="0" cy="2598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52E1D5D-DE2F-9A47-815B-6C9F24522C9B}"/>
              </a:ext>
            </a:extLst>
          </p:cNvPr>
          <p:cNvCxnSpPr>
            <a:cxnSpLocks/>
            <a:endCxn id="16" idx="1"/>
          </p:cNvCxnSpPr>
          <p:nvPr/>
        </p:nvCxnSpPr>
        <p:spPr>
          <a:xfrm>
            <a:off x="2337344" y="5293409"/>
            <a:ext cx="3077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DEC2C85F-6EB5-914A-AA64-D9687F9F05AD}"/>
              </a:ext>
            </a:extLst>
          </p:cNvPr>
          <p:cNvCxnSpPr>
            <a:cxnSpLocks/>
            <a:endCxn id="18" idx="1"/>
          </p:cNvCxnSpPr>
          <p:nvPr/>
        </p:nvCxnSpPr>
        <p:spPr>
          <a:xfrm>
            <a:off x="4074431" y="6271089"/>
            <a:ext cx="4398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Connector: Elbow 50">
            <a:extLst>
              <a:ext uri="{FF2B5EF4-FFF2-40B4-BE49-F238E27FC236}">
                <a16:creationId xmlns:a16="http://schemas.microsoft.com/office/drawing/2014/main" id="{1B8E91F2-B67A-7F43-A462-3388A82642EA}"/>
              </a:ext>
            </a:extLst>
          </p:cNvPr>
          <p:cNvCxnSpPr>
            <a:stCxn id="18" idx="3"/>
            <a:endCxn id="19" idx="2"/>
          </p:cNvCxnSpPr>
          <p:nvPr/>
        </p:nvCxnSpPr>
        <p:spPr>
          <a:xfrm flipV="1">
            <a:off x="5943600" y="5585978"/>
            <a:ext cx="1107201" cy="685111"/>
          </a:xfrm>
          <a:prstGeom prst="bentConnector2">
            <a:avLst/>
          </a:prstGeom>
          <a:ln>
            <a:prstDash val="dash"/>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A643602F-FF7F-6D41-A160-8FC10B36DC6D}"/>
              </a:ext>
            </a:extLst>
          </p:cNvPr>
          <p:cNvCxnSpPr>
            <a:cxnSpLocks/>
          </p:cNvCxnSpPr>
          <p:nvPr/>
        </p:nvCxnSpPr>
        <p:spPr>
          <a:xfrm flipV="1">
            <a:off x="5118100" y="3793351"/>
            <a:ext cx="0" cy="2090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Connector: Elbow 54">
            <a:extLst>
              <a:ext uri="{FF2B5EF4-FFF2-40B4-BE49-F238E27FC236}">
                <a16:creationId xmlns:a16="http://schemas.microsoft.com/office/drawing/2014/main" id="{7F89DE2B-B32B-3747-85AC-9AF39F15AACD}"/>
              </a:ext>
            </a:extLst>
          </p:cNvPr>
          <p:cNvCxnSpPr>
            <a:cxnSpLocks/>
            <a:stCxn id="19" idx="0"/>
          </p:cNvCxnSpPr>
          <p:nvPr/>
        </p:nvCxnSpPr>
        <p:spPr>
          <a:xfrm rot="16200000" flipV="1">
            <a:off x="5797622" y="3526168"/>
            <a:ext cx="591790" cy="1914569"/>
          </a:xfrm>
          <a:prstGeom prst="bentConnector2">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75" name="TextBox 74">
            <a:extLst>
              <a:ext uri="{FF2B5EF4-FFF2-40B4-BE49-F238E27FC236}">
                <a16:creationId xmlns:a16="http://schemas.microsoft.com/office/drawing/2014/main" id="{A1A7D6F9-897C-1047-A5E8-D2A75FB592A8}"/>
              </a:ext>
            </a:extLst>
          </p:cNvPr>
          <p:cNvSpPr txBox="1"/>
          <p:nvPr/>
        </p:nvSpPr>
        <p:spPr>
          <a:xfrm>
            <a:off x="8255000" y="1329777"/>
            <a:ext cx="15684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Penyusunan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Program Audit</a:t>
            </a:r>
          </a:p>
        </p:txBody>
      </p:sp>
      <p:sp>
        <p:nvSpPr>
          <p:cNvPr id="76" name="TextBox 75">
            <a:extLst>
              <a:ext uri="{FF2B5EF4-FFF2-40B4-BE49-F238E27FC236}">
                <a16:creationId xmlns:a16="http://schemas.microsoft.com/office/drawing/2014/main" id="{3A81A102-6493-724C-83A0-8082EC4CF3BF}"/>
              </a:ext>
            </a:extLst>
          </p:cNvPr>
          <p:cNvSpPr txBox="1"/>
          <p:nvPr/>
        </p:nvSpPr>
        <p:spPr>
          <a:xfrm>
            <a:off x="8250723" y="4682527"/>
            <a:ext cx="156845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Pelaksanaan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Program Audit</a:t>
            </a:r>
          </a:p>
        </p:txBody>
      </p:sp>
      <p:cxnSp>
        <p:nvCxnSpPr>
          <p:cNvPr id="3" name="Elbow Connector 2">
            <a:extLst>
              <a:ext uri="{FF2B5EF4-FFF2-40B4-BE49-F238E27FC236}">
                <a16:creationId xmlns:a16="http://schemas.microsoft.com/office/drawing/2014/main" id="{B88207D4-5F66-1144-A204-1D8A3B1B1DDA}"/>
              </a:ext>
            </a:extLst>
          </p:cNvPr>
          <p:cNvCxnSpPr>
            <a:stCxn id="11" idx="2"/>
            <a:endCxn id="14" idx="0"/>
          </p:cNvCxnSpPr>
          <p:nvPr/>
        </p:nvCxnSpPr>
        <p:spPr>
          <a:xfrm rot="5400000">
            <a:off x="2391589" y="3045687"/>
            <a:ext cx="337280" cy="187034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818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0B267D-57CC-894C-A6F5-C71359D64FEA}"/>
              </a:ext>
            </a:extLst>
          </p:cNvPr>
          <p:cNvSpPr>
            <a:spLocks noGrp="1"/>
          </p:cNvSpPr>
          <p:nvPr>
            <p:ph type="title"/>
          </p:nvPr>
        </p:nvSpPr>
        <p:spPr>
          <a:xfrm>
            <a:off x="681038" y="132904"/>
            <a:ext cx="8543925" cy="1193716"/>
          </a:xfrm>
          <a:prstGeom prst="rect">
            <a:avLst/>
          </a:prstGeom>
        </p:spPr>
        <p:style>
          <a:lnRef idx="2">
            <a:schemeClr val="dk1"/>
          </a:lnRef>
          <a:fillRef idx="1">
            <a:schemeClr val="lt1"/>
          </a:fillRef>
          <a:effectRef idx="0">
            <a:schemeClr val="dk1"/>
          </a:effectRef>
          <a:fontRef idx="minor">
            <a:schemeClr val="dk1"/>
          </a:fontRef>
        </p:style>
        <p:txBody>
          <a:bodyPr rtlCol="0" anchor="ctr">
            <a:normAutofit/>
          </a:bodyPr>
          <a:lstStyle/>
          <a:p>
            <a:pPr algn="ctr"/>
            <a:r>
              <a:rPr lang="en-US" sz="2600" dirty="0"/>
              <a:t>5.3 </a:t>
            </a:r>
            <a:r>
              <a:rPr lang="en-US" sz="2600" dirty="0" err="1"/>
              <a:t>Menetapkan</a:t>
            </a:r>
            <a:r>
              <a:rPr lang="en-US" sz="2600" dirty="0"/>
              <a:t> dan </a:t>
            </a:r>
            <a:r>
              <a:rPr lang="en-US" sz="2600" dirty="0" err="1"/>
              <a:t>Mengevaluasi</a:t>
            </a:r>
            <a:r>
              <a:rPr lang="en-US" sz="2600" dirty="0"/>
              <a:t> </a:t>
            </a:r>
            <a:r>
              <a:rPr lang="en-US" sz="2600" dirty="0" err="1"/>
              <a:t>Risiko</a:t>
            </a:r>
            <a:r>
              <a:rPr lang="en-US" sz="2600" dirty="0"/>
              <a:t> dan </a:t>
            </a:r>
            <a:r>
              <a:rPr lang="en-US" sz="2600" dirty="0" err="1"/>
              <a:t>Peluang</a:t>
            </a:r>
            <a:r>
              <a:rPr lang="en-US" sz="2600" dirty="0"/>
              <a:t> </a:t>
            </a:r>
            <a:br>
              <a:rPr lang="en-US" sz="2600" dirty="0"/>
            </a:br>
            <a:r>
              <a:rPr lang="en-US" sz="2600" dirty="0" err="1"/>
              <a:t>dari</a:t>
            </a:r>
            <a:r>
              <a:rPr lang="en-US" sz="2600" dirty="0"/>
              <a:t> Program Audit </a:t>
            </a:r>
            <a:r>
              <a:rPr lang="en-US" sz="2600" u="sng" dirty="0">
                <a:solidFill>
                  <a:srgbClr val="FF0000"/>
                </a:solidFill>
              </a:rPr>
              <a:t>(NEW, ISO 19011:2018)</a:t>
            </a:r>
          </a:p>
        </p:txBody>
      </p:sp>
      <p:sp>
        <p:nvSpPr>
          <p:cNvPr id="3" name="Content Placeholder 2">
            <a:extLst>
              <a:ext uri="{FF2B5EF4-FFF2-40B4-BE49-F238E27FC236}">
                <a16:creationId xmlns:a16="http://schemas.microsoft.com/office/drawing/2014/main" id="{AE1A277A-EF8A-9F46-9285-031A5B4E0544}"/>
              </a:ext>
            </a:extLst>
          </p:cNvPr>
          <p:cNvSpPr>
            <a:spLocks noGrp="1"/>
          </p:cNvSpPr>
          <p:nvPr>
            <p:ph idx="1"/>
          </p:nvPr>
        </p:nvSpPr>
        <p:spPr>
          <a:xfrm>
            <a:off x="495300" y="1447800"/>
            <a:ext cx="8915400" cy="5152496"/>
          </a:xfrm>
        </p:spPr>
        <p:txBody>
          <a:bodyPr>
            <a:normAutofit lnSpcReduction="10000"/>
          </a:bodyPr>
          <a:lstStyle/>
          <a:p>
            <a:pPr marL="0" indent="0">
              <a:buNone/>
            </a:pPr>
            <a:r>
              <a:rPr lang="en-US" sz="1950" dirty="0" err="1"/>
              <a:t>Penetapan</a:t>
            </a:r>
            <a:r>
              <a:rPr lang="en-US" sz="1950" dirty="0"/>
              <a:t> </a:t>
            </a:r>
            <a:r>
              <a:rPr lang="en-US" sz="1950" dirty="0" err="1"/>
              <a:t>Risiko</a:t>
            </a:r>
            <a:r>
              <a:rPr lang="en-US" sz="1950" dirty="0"/>
              <a:t> </a:t>
            </a:r>
            <a:r>
              <a:rPr lang="en-US" sz="1950" dirty="0" err="1"/>
              <a:t>dan</a:t>
            </a:r>
            <a:r>
              <a:rPr lang="en-US" sz="1950" dirty="0"/>
              <a:t> </a:t>
            </a:r>
            <a:r>
              <a:rPr lang="en-US" sz="1950" dirty="0" err="1"/>
              <a:t>Peluang</a:t>
            </a:r>
            <a:r>
              <a:rPr lang="en-US" sz="1950" dirty="0"/>
              <a:t> yang </a:t>
            </a:r>
            <a:r>
              <a:rPr lang="en-US" sz="1950" dirty="0" err="1"/>
              <a:t>bisa</a:t>
            </a:r>
            <a:r>
              <a:rPr lang="en-US" sz="1950" dirty="0"/>
              <a:t> </a:t>
            </a:r>
            <a:r>
              <a:rPr lang="en-US" sz="1950" dirty="0" err="1"/>
              <a:t>berdampak</a:t>
            </a:r>
            <a:r>
              <a:rPr lang="en-US" sz="1950" dirty="0"/>
              <a:t> </a:t>
            </a:r>
            <a:r>
              <a:rPr lang="en-US" sz="1950" dirty="0" err="1"/>
              <a:t>pada</a:t>
            </a:r>
            <a:r>
              <a:rPr lang="en-US" sz="1950" dirty="0"/>
              <a:t> </a:t>
            </a:r>
            <a:r>
              <a:rPr lang="en-US" sz="1950" dirty="0" err="1"/>
              <a:t>pencapaian</a:t>
            </a:r>
            <a:r>
              <a:rPr lang="en-US" sz="1950" dirty="0"/>
              <a:t> </a:t>
            </a:r>
            <a:r>
              <a:rPr lang="en-US" sz="1950" dirty="0" err="1"/>
              <a:t>sasaran</a:t>
            </a:r>
            <a:r>
              <a:rPr lang="en-US" sz="1950" dirty="0"/>
              <a:t> audit</a:t>
            </a:r>
          </a:p>
          <a:p>
            <a:pPr marL="0" indent="0">
              <a:buNone/>
            </a:pPr>
            <a:endParaRPr lang="en-US" sz="1950" dirty="0"/>
          </a:p>
          <a:p>
            <a:pPr>
              <a:buFont typeface="+mj-lt"/>
              <a:buAutoNum type="arabicPeriod"/>
            </a:pPr>
            <a:r>
              <a:rPr lang="en-US" sz="1950" dirty="0" err="1"/>
              <a:t>Risiko</a:t>
            </a:r>
            <a:r>
              <a:rPr lang="en-US" sz="1950" dirty="0"/>
              <a:t> </a:t>
            </a:r>
            <a:r>
              <a:rPr lang="en-US" sz="1950" dirty="0" err="1"/>
              <a:t>terkait</a:t>
            </a:r>
            <a:r>
              <a:rPr lang="en-US" sz="1950" dirty="0"/>
              <a:t> </a:t>
            </a:r>
            <a:r>
              <a:rPr lang="en-US" sz="1950" dirty="0" err="1"/>
              <a:t>dengan</a:t>
            </a:r>
            <a:r>
              <a:rPr lang="en-US" sz="1950" dirty="0"/>
              <a:t> </a:t>
            </a:r>
          </a:p>
          <a:p>
            <a:pPr marL="866748" lvl="1" indent="-371464">
              <a:buFont typeface="+mj-lt"/>
              <a:buAutoNum type="alphaLcParenR"/>
            </a:pPr>
            <a:r>
              <a:rPr lang="en-US" sz="1517" dirty="0" err="1"/>
              <a:t>Perencanaan</a:t>
            </a:r>
            <a:r>
              <a:rPr lang="en-US" sz="1517" dirty="0"/>
              <a:t>, </a:t>
            </a:r>
            <a:r>
              <a:rPr lang="en-US" sz="1517" dirty="0" err="1"/>
              <a:t>permasalahan</a:t>
            </a:r>
            <a:r>
              <a:rPr lang="en-US" sz="1517" dirty="0"/>
              <a:t> di </a:t>
            </a:r>
            <a:r>
              <a:rPr lang="en-US" sz="1517" dirty="0" err="1"/>
              <a:t>perencanaan</a:t>
            </a:r>
            <a:r>
              <a:rPr lang="en-US" sz="1517" dirty="0"/>
              <a:t>, scope, </a:t>
            </a:r>
            <a:r>
              <a:rPr lang="en-US" sz="1517" dirty="0" err="1"/>
              <a:t>jumlah</a:t>
            </a:r>
            <a:r>
              <a:rPr lang="en-US" sz="1517" dirty="0"/>
              <a:t>, </a:t>
            </a:r>
            <a:r>
              <a:rPr lang="en-US" sz="1517" dirty="0" err="1"/>
              <a:t>durasi</a:t>
            </a:r>
            <a:r>
              <a:rPr lang="en-US" sz="1517" dirty="0"/>
              <a:t>, </a:t>
            </a:r>
            <a:r>
              <a:rPr lang="en-US" sz="1517" dirty="0" err="1"/>
              <a:t>waktu</a:t>
            </a:r>
            <a:r>
              <a:rPr lang="en-US" sz="1517" dirty="0"/>
              <a:t>, </a:t>
            </a:r>
            <a:r>
              <a:rPr lang="en-US" sz="1517" dirty="0" err="1"/>
              <a:t>lokasi</a:t>
            </a:r>
            <a:r>
              <a:rPr lang="en-US" sz="1517" dirty="0"/>
              <a:t> schedule audit</a:t>
            </a:r>
          </a:p>
          <a:p>
            <a:pPr marL="866748" lvl="1" indent="-371464">
              <a:buFont typeface="+mj-lt"/>
              <a:buAutoNum type="alphaLcParenR"/>
            </a:pPr>
            <a:r>
              <a:rPr lang="en-US" sz="1517" dirty="0" err="1"/>
              <a:t>Sumber</a:t>
            </a:r>
            <a:r>
              <a:rPr lang="en-US" sz="1517" dirty="0"/>
              <a:t> </a:t>
            </a:r>
            <a:r>
              <a:rPr lang="en-US" sz="1517" dirty="0" err="1"/>
              <a:t>daya</a:t>
            </a:r>
            <a:r>
              <a:rPr lang="en-US" sz="1517" dirty="0"/>
              <a:t>, </a:t>
            </a:r>
            <a:r>
              <a:rPr lang="en-US" sz="1517" dirty="0" err="1"/>
              <a:t>waktu</a:t>
            </a:r>
            <a:r>
              <a:rPr lang="en-US" sz="1517" dirty="0"/>
              <a:t> yang </a:t>
            </a:r>
            <a:r>
              <a:rPr lang="en-US" sz="1517" dirty="0" err="1"/>
              <a:t>tidak</a:t>
            </a:r>
            <a:r>
              <a:rPr lang="en-US" sz="1517" dirty="0"/>
              <a:t> </a:t>
            </a:r>
            <a:r>
              <a:rPr lang="en-US" sz="1517" dirty="0" err="1"/>
              <a:t>cukup</a:t>
            </a:r>
            <a:r>
              <a:rPr lang="en-US" sz="1517" dirty="0"/>
              <a:t>, </a:t>
            </a:r>
            <a:r>
              <a:rPr lang="en-US" sz="1517" dirty="0" err="1"/>
              <a:t>peralatan</a:t>
            </a:r>
            <a:r>
              <a:rPr lang="en-US" sz="1517" dirty="0"/>
              <a:t> </a:t>
            </a:r>
            <a:r>
              <a:rPr lang="en-US" sz="1517" dirty="0" err="1"/>
              <a:t>dan</a:t>
            </a:r>
            <a:r>
              <a:rPr lang="en-US" sz="1517" dirty="0"/>
              <a:t>/ </a:t>
            </a:r>
            <a:r>
              <a:rPr lang="en-US" sz="1517" dirty="0" err="1"/>
              <a:t>atau</a:t>
            </a:r>
            <a:r>
              <a:rPr lang="en-US" sz="1517" dirty="0"/>
              <a:t> </a:t>
            </a:r>
            <a:r>
              <a:rPr lang="en-US" sz="1517" dirty="0" err="1"/>
              <a:t>pelatihan</a:t>
            </a:r>
            <a:r>
              <a:rPr lang="en-US" sz="1517" dirty="0"/>
              <a:t> </a:t>
            </a:r>
            <a:r>
              <a:rPr lang="en-US" sz="1517" dirty="0" err="1"/>
              <a:t>untuk</a:t>
            </a:r>
            <a:r>
              <a:rPr lang="en-US" sz="1517" dirty="0"/>
              <a:t> </a:t>
            </a:r>
            <a:r>
              <a:rPr lang="en-US" sz="1517" dirty="0" err="1"/>
              <a:t>pengembangan</a:t>
            </a:r>
            <a:r>
              <a:rPr lang="en-US" sz="1517" dirty="0"/>
              <a:t> </a:t>
            </a:r>
            <a:r>
              <a:rPr lang="en-US" sz="1517" dirty="0" err="1"/>
              <a:t>pogram</a:t>
            </a:r>
            <a:r>
              <a:rPr lang="en-US" sz="1517" dirty="0"/>
              <a:t> audit </a:t>
            </a:r>
            <a:r>
              <a:rPr lang="en-US" sz="1517" dirty="0" err="1"/>
              <a:t>atau</a:t>
            </a:r>
            <a:r>
              <a:rPr lang="en-US" sz="1517" dirty="0"/>
              <a:t> </a:t>
            </a:r>
            <a:r>
              <a:rPr lang="en-US" sz="1517" dirty="0" err="1"/>
              <a:t>pelaksanaan</a:t>
            </a:r>
            <a:r>
              <a:rPr lang="en-US" sz="1517" dirty="0"/>
              <a:t> audit</a:t>
            </a:r>
          </a:p>
          <a:p>
            <a:pPr marL="866748" lvl="1" indent="-371464">
              <a:buFont typeface="+mj-lt"/>
              <a:buAutoNum type="alphaLcParenR"/>
            </a:pPr>
            <a:r>
              <a:rPr lang="en-US" sz="1517" dirty="0" err="1"/>
              <a:t>Pemilihan</a:t>
            </a:r>
            <a:r>
              <a:rPr lang="en-US" sz="1517" dirty="0"/>
              <a:t> team audit, </a:t>
            </a:r>
            <a:r>
              <a:rPr lang="en-US" sz="1517" dirty="0" err="1"/>
              <a:t>ketidakcukupan</a:t>
            </a:r>
            <a:r>
              <a:rPr lang="en-US" sz="1517" dirty="0"/>
              <a:t> </a:t>
            </a:r>
            <a:r>
              <a:rPr lang="en-US" sz="1517" dirty="0" err="1"/>
              <a:t>kompetensi</a:t>
            </a:r>
            <a:r>
              <a:rPr lang="en-US" sz="1517" dirty="0"/>
              <a:t> </a:t>
            </a:r>
          </a:p>
          <a:p>
            <a:pPr marL="866748" lvl="1" indent="-371464">
              <a:buFont typeface="+mj-lt"/>
              <a:buAutoNum type="alphaLcParenR"/>
            </a:pPr>
            <a:r>
              <a:rPr lang="en-US" sz="1517" dirty="0" err="1"/>
              <a:t>Komunikasi</a:t>
            </a:r>
            <a:r>
              <a:rPr lang="en-US" sz="1517" dirty="0"/>
              <a:t>, </a:t>
            </a:r>
            <a:r>
              <a:rPr lang="en-US" sz="1517" dirty="0" err="1"/>
              <a:t>ketidakefektifan</a:t>
            </a:r>
            <a:r>
              <a:rPr lang="en-US" sz="1517" dirty="0"/>
              <a:t> </a:t>
            </a:r>
            <a:r>
              <a:rPr lang="en-US" sz="1517" dirty="0" err="1"/>
              <a:t>komunikasi</a:t>
            </a:r>
            <a:r>
              <a:rPr lang="en-US" sz="1517" dirty="0"/>
              <a:t> proses </a:t>
            </a:r>
            <a:r>
              <a:rPr lang="en-US" sz="1517" dirty="0" err="1"/>
              <a:t>komunikasi</a:t>
            </a:r>
            <a:endParaRPr lang="en-US" sz="1517" dirty="0"/>
          </a:p>
          <a:p>
            <a:pPr marL="866748" lvl="1" indent="-371464">
              <a:buFont typeface="+mj-lt"/>
              <a:buAutoNum type="alphaLcParenR"/>
            </a:pPr>
            <a:r>
              <a:rPr lang="en-US" sz="1517" dirty="0" err="1"/>
              <a:t>Pelaksanaan</a:t>
            </a:r>
            <a:r>
              <a:rPr lang="en-US" sz="1517" dirty="0"/>
              <a:t>, </a:t>
            </a:r>
            <a:r>
              <a:rPr lang="en-US" sz="1517" dirty="0" err="1"/>
              <a:t>ketidakefektifan</a:t>
            </a:r>
            <a:r>
              <a:rPr lang="en-US" sz="1517" dirty="0"/>
              <a:t> </a:t>
            </a:r>
            <a:r>
              <a:rPr lang="en-US" sz="1517" dirty="0" err="1"/>
              <a:t>koordinasi</a:t>
            </a:r>
            <a:r>
              <a:rPr lang="en-US" sz="1517" dirty="0"/>
              <a:t> </a:t>
            </a:r>
            <a:r>
              <a:rPr lang="en-US" sz="1517" dirty="0" err="1"/>
              <a:t>didalam</a:t>
            </a:r>
            <a:r>
              <a:rPr lang="en-US" sz="1517" dirty="0"/>
              <a:t> program audit, </a:t>
            </a:r>
            <a:r>
              <a:rPr lang="en-US" sz="1517" dirty="0" err="1"/>
              <a:t>kerahasiaan</a:t>
            </a:r>
            <a:endParaRPr lang="en-US" sz="1517" dirty="0"/>
          </a:p>
          <a:p>
            <a:pPr marL="866748" lvl="1" indent="-371464">
              <a:buFont typeface="+mj-lt"/>
              <a:buAutoNum type="alphaLcParenR"/>
            </a:pPr>
            <a:r>
              <a:rPr lang="en-US" sz="1517" dirty="0" err="1"/>
              <a:t>Pengendalian</a:t>
            </a:r>
            <a:r>
              <a:rPr lang="en-US" sz="1517" dirty="0"/>
              <a:t> </a:t>
            </a:r>
            <a:r>
              <a:rPr lang="en-US" sz="1517" dirty="0" err="1"/>
              <a:t>informasi</a:t>
            </a:r>
            <a:r>
              <a:rPr lang="en-US" sz="1517" dirty="0"/>
              <a:t> yang </a:t>
            </a:r>
            <a:r>
              <a:rPr lang="en-US" sz="1517" dirty="0" err="1"/>
              <a:t>terdokumentasi</a:t>
            </a:r>
            <a:r>
              <a:rPr lang="en-US" sz="1517" dirty="0"/>
              <a:t> (documented information), </a:t>
            </a:r>
            <a:r>
              <a:rPr lang="en-US" sz="1517" dirty="0" err="1"/>
              <a:t>kegagalan</a:t>
            </a:r>
            <a:r>
              <a:rPr lang="en-US" sz="1517" dirty="0"/>
              <a:t> </a:t>
            </a:r>
            <a:r>
              <a:rPr lang="en-US" sz="1517" dirty="0" err="1"/>
              <a:t>dalam</a:t>
            </a:r>
            <a:r>
              <a:rPr lang="en-US" sz="1517" dirty="0"/>
              <a:t> </a:t>
            </a:r>
            <a:r>
              <a:rPr lang="en-US" sz="1517" dirty="0" err="1"/>
              <a:t>memproteksi</a:t>
            </a:r>
            <a:r>
              <a:rPr lang="en-US" sz="1517" dirty="0"/>
              <a:t> </a:t>
            </a:r>
            <a:r>
              <a:rPr lang="en-US" sz="1517" dirty="0" err="1"/>
              <a:t>catatan</a:t>
            </a:r>
            <a:r>
              <a:rPr lang="en-US" sz="1517" dirty="0"/>
              <a:t> audit</a:t>
            </a:r>
          </a:p>
          <a:p>
            <a:pPr marL="866748" lvl="1" indent="-371464">
              <a:buFont typeface="+mj-lt"/>
              <a:buAutoNum type="alphaLcParenR"/>
            </a:pPr>
            <a:r>
              <a:rPr lang="en-US" sz="1517" dirty="0" err="1"/>
              <a:t>Memantau</a:t>
            </a:r>
            <a:r>
              <a:rPr lang="en-US" sz="1517" dirty="0"/>
              <a:t>, </a:t>
            </a:r>
            <a:r>
              <a:rPr lang="en-US" sz="1517" dirty="0" err="1"/>
              <a:t>mereview</a:t>
            </a:r>
            <a:r>
              <a:rPr lang="en-US" sz="1517" dirty="0"/>
              <a:t>, </a:t>
            </a:r>
            <a:r>
              <a:rPr lang="en-US" sz="1517" dirty="0" err="1"/>
              <a:t>dan</a:t>
            </a:r>
            <a:r>
              <a:rPr lang="en-US" sz="1517" dirty="0"/>
              <a:t> </a:t>
            </a:r>
            <a:r>
              <a:rPr lang="en-US" sz="1517" dirty="0" err="1"/>
              <a:t>peningkatan</a:t>
            </a:r>
            <a:r>
              <a:rPr lang="en-US" sz="1517" dirty="0"/>
              <a:t> program audit, </a:t>
            </a:r>
          </a:p>
          <a:p>
            <a:pPr marL="866748" lvl="1" indent="-371464">
              <a:buFont typeface="+mj-lt"/>
              <a:buAutoNum type="alphaLcParenR"/>
            </a:pPr>
            <a:r>
              <a:rPr lang="en-US" sz="1517" dirty="0" err="1"/>
              <a:t>Ketersediaan</a:t>
            </a:r>
            <a:r>
              <a:rPr lang="en-US" sz="1517" dirty="0"/>
              <a:t> </a:t>
            </a:r>
            <a:r>
              <a:rPr lang="en-US" sz="1517" dirty="0" err="1"/>
              <a:t>dan</a:t>
            </a:r>
            <a:r>
              <a:rPr lang="en-US" sz="1517" dirty="0"/>
              <a:t> </a:t>
            </a:r>
            <a:r>
              <a:rPr lang="en-US" sz="1517" dirty="0" err="1"/>
              <a:t>kerjasama</a:t>
            </a:r>
            <a:r>
              <a:rPr lang="en-US" sz="1517" dirty="0"/>
              <a:t> auditee, </a:t>
            </a:r>
            <a:r>
              <a:rPr lang="en-US" sz="1517" dirty="0" err="1"/>
              <a:t>ketersediaan</a:t>
            </a:r>
            <a:r>
              <a:rPr lang="en-US" sz="1517" dirty="0"/>
              <a:t> </a:t>
            </a:r>
            <a:r>
              <a:rPr lang="en-US" sz="1517" dirty="0" err="1"/>
              <a:t>bukti</a:t>
            </a:r>
            <a:r>
              <a:rPr lang="en-US" sz="1517" dirty="0"/>
              <a:t> </a:t>
            </a:r>
            <a:r>
              <a:rPr lang="en-US" sz="1517" dirty="0" err="1"/>
              <a:t>untuk</a:t>
            </a:r>
            <a:r>
              <a:rPr lang="en-US" sz="1517" dirty="0"/>
              <a:t> </a:t>
            </a:r>
            <a:r>
              <a:rPr lang="en-US" sz="1517" dirty="0" err="1"/>
              <a:t>diperiksa</a:t>
            </a:r>
            <a:endParaRPr lang="en-US" sz="1517" dirty="0"/>
          </a:p>
          <a:p>
            <a:pPr marL="866748" lvl="1" indent="-371464">
              <a:buFont typeface="+mj-lt"/>
              <a:buAutoNum type="alphaLcParenR"/>
            </a:pPr>
            <a:endParaRPr lang="en-US" sz="1517" dirty="0"/>
          </a:p>
          <a:p>
            <a:pPr marL="433374">
              <a:buFont typeface="+mj-lt"/>
              <a:buAutoNum type="arabicPeriod"/>
            </a:pPr>
            <a:r>
              <a:rPr lang="id-ID" sz="1950" dirty="0"/>
              <a:t>Peluang</a:t>
            </a:r>
            <a:r>
              <a:rPr lang="en-US" sz="1950" dirty="0"/>
              <a:t> </a:t>
            </a:r>
            <a:r>
              <a:rPr lang="en-US" sz="1950" dirty="0" err="1"/>
              <a:t>untuk</a:t>
            </a:r>
            <a:r>
              <a:rPr lang="en-US" sz="1950" dirty="0"/>
              <a:t> </a:t>
            </a:r>
            <a:r>
              <a:rPr lang="en-US" sz="1950" dirty="0" err="1"/>
              <a:t>meningkatkan</a:t>
            </a:r>
            <a:r>
              <a:rPr lang="en-US" sz="1950" dirty="0"/>
              <a:t> program audit  </a:t>
            </a:r>
          </a:p>
          <a:p>
            <a:pPr marL="928659" lvl="1" indent="-371464">
              <a:buFont typeface="+mj-lt"/>
              <a:buAutoNum type="alphaLcParenR"/>
            </a:pPr>
            <a:r>
              <a:rPr lang="en-US" sz="1517" dirty="0" err="1"/>
              <a:t>Pelaksanaan</a:t>
            </a:r>
            <a:r>
              <a:rPr lang="en-US" sz="1517" dirty="0"/>
              <a:t> multiple audit</a:t>
            </a:r>
          </a:p>
          <a:p>
            <a:pPr marL="928659" lvl="1" indent="-371464">
              <a:buFont typeface="+mj-lt"/>
              <a:buAutoNum type="alphaLcParenR"/>
            </a:pPr>
            <a:r>
              <a:rPr lang="en-US" sz="1517" dirty="0" err="1"/>
              <a:t>Minimalisasi</a:t>
            </a:r>
            <a:r>
              <a:rPr lang="en-US" sz="1517" dirty="0"/>
              <a:t> </a:t>
            </a:r>
            <a:r>
              <a:rPr lang="en-US" sz="1517" dirty="0" err="1"/>
              <a:t>waktu</a:t>
            </a:r>
            <a:r>
              <a:rPr lang="en-US" sz="1517" dirty="0"/>
              <a:t> </a:t>
            </a:r>
            <a:r>
              <a:rPr lang="en-US" sz="1517" dirty="0" err="1"/>
              <a:t>dan</a:t>
            </a:r>
            <a:r>
              <a:rPr lang="en-US" sz="1517" dirty="0"/>
              <a:t> </a:t>
            </a:r>
            <a:r>
              <a:rPr lang="en-US" sz="1517" dirty="0" err="1"/>
              <a:t>perjalanan</a:t>
            </a:r>
            <a:endParaRPr lang="en-US" sz="1517" dirty="0"/>
          </a:p>
          <a:p>
            <a:pPr marL="928659" lvl="1" indent="-371464">
              <a:buFont typeface="+mj-lt"/>
              <a:buAutoNum type="alphaLcParenR"/>
            </a:pPr>
            <a:r>
              <a:rPr lang="en-US" sz="1517" dirty="0" err="1"/>
              <a:t>Penyesuaian</a:t>
            </a:r>
            <a:r>
              <a:rPr lang="en-US" sz="1517" dirty="0"/>
              <a:t> level </a:t>
            </a:r>
            <a:r>
              <a:rPr lang="en-US" sz="1517" dirty="0" err="1"/>
              <a:t>kompetensi</a:t>
            </a:r>
            <a:r>
              <a:rPr lang="en-US" sz="1517" dirty="0"/>
              <a:t> team audit </a:t>
            </a:r>
            <a:r>
              <a:rPr lang="en-US" sz="1517" dirty="0" err="1"/>
              <a:t>sesuai</a:t>
            </a:r>
            <a:r>
              <a:rPr lang="en-US" sz="1517" dirty="0"/>
              <a:t> level </a:t>
            </a:r>
            <a:r>
              <a:rPr lang="en-US" sz="1517" dirty="0" err="1"/>
              <a:t>sasaran</a:t>
            </a:r>
            <a:r>
              <a:rPr lang="en-US" sz="1517" dirty="0"/>
              <a:t> </a:t>
            </a:r>
            <a:r>
              <a:rPr lang="en-US" sz="1517" dirty="0" err="1"/>
              <a:t>dari</a:t>
            </a:r>
            <a:r>
              <a:rPr lang="en-US" sz="1517" dirty="0"/>
              <a:t> audit</a:t>
            </a:r>
          </a:p>
          <a:p>
            <a:pPr marL="928659" lvl="1" indent="-371464">
              <a:buFont typeface="+mj-lt"/>
              <a:buAutoNum type="alphaLcParenR"/>
            </a:pPr>
            <a:r>
              <a:rPr lang="en-US" sz="1517" dirty="0" err="1"/>
              <a:t>Penyesuaian</a:t>
            </a:r>
            <a:r>
              <a:rPr lang="en-US" sz="1517" dirty="0"/>
              <a:t> </a:t>
            </a:r>
            <a:r>
              <a:rPr lang="en-US" sz="1517" dirty="0" err="1"/>
              <a:t>tanggal</a:t>
            </a:r>
            <a:r>
              <a:rPr lang="en-US" sz="1517" dirty="0"/>
              <a:t> audit </a:t>
            </a:r>
            <a:r>
              <a:rPr lang="en-US" sz="1517" dirty="0" err="1"/>
              <a:t>dengan</a:t>
            </a:r>
            <a:r>
              <a:rPr lang="en-US" sz="1517" dirty="0"/>
              <a:t> </a:t>
            </a:r>
            <a:r>
              <a:rPr lang="en-US" sz="1517" dirty="0" err="1"/>
              <a:t>keberadaan</a:t>
            </a:r>
            <a:r>
              <a:rPr lang="en-US" sz="1517" dirty="0"/>
              <a:t> staff </a:t>
            </a:r>
            <a:r>
              <a:rPr lang="en-US" sz="1517" dirty="0" err="1"/>
              <a:t>kunci</a:t>
            </a:r>
            <a:r>
              <a:rPr lang="en-US" sz="1517" dirty="0"/>
              <a:t> auditee</a:t>
            </a:r>
          </a:p>
          <a:p>
            <a:pPr marL="928659" lvl="1" indent="-371464">
              <a:buFont typeface="+mj-lt"/>
              <a:buAutoNum type="alphaLcParenR"/>
            </a:pPr>
            <a:endParaRPr lang="en-US" sz="1517" dirty="0"/>
          </a:p>
        </p:txBody>
      </p:sp>
      <p:sp>
        <p:nvSpPr>
          <p:cNvPr id="5" name="Slide Number Placeholder 4">
            <a:extLst>
              <a:ext uri="{FF2B5EF4-FFF2-40B4-BE49-F238E27FC236}">
                <a16:creationId xmlns:a16="http://schemas.microsoft.com/office/drawing/2014/main" id="{9F10CA36-C831-4C4A-A756-2B2DD8C014B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EBAF9979-F74D-4B2E-B2FA-97F01B79F76B}"/>
              </a:ext>
            </a:extLst>
          </p:cNvPr>
          <p:cNvSpPr>
            <a:spLocks noGrp="1"/>
          </p:cNvSpPr>
          <p:nvPr>
            <p:ph type="ftr" sz="quarter" idx="3"/>
          </p:nvPr>
        </p:nvSpPr>
        <p:spPr/>
        <p:txBody>
          <a:bodyPr/>
          <a:lstStyle/>
          <a:p>
            <a:r>
              <a:rPr lang="en-US"/>
              <a:t>IQA IATF 16949 1/Rev 04 © Copyright Sentral Sistem, Mar 2019</a:t>
            </a:r>
          </a:p>
        </p:txBody>
      </p:sp>
    </p:spTree>
    <p:extLst>
      <p:ext uri="{BB962C8B-B14F-4D97-AF65-F5344CB8AC3E}">
        <p14:creationId xmlns:p14="http://schemas.microsoft.com/office/powerpoint/2010/main" val="2532278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CF7-EE2E-924C-80B5-2B3C1605CDCC}"/>
              </a:ext>
            </a:extLst>
          </p:cNvPr>
          <p:cNvSpPr>
            <a:spLocks noGrp="1"/>
          </p:cNvSpPr>
          <p:nvPr>
            <p:ph type="title"/>
          </p:nvPr>
        </p:nvSpPr>
        <p:spPr/>
        <p:txBody>
          <a:bodyPr>
            <a:normAutofit/>
          </a:bodyPr>
          <a:lstStyle/>
          <a:p>
            <a:r>
              <a:rPr lang="en-US" b="1" dirty="0"/>
              <a:t>Workshop </a:t>
            </a:r>
            <a:r>
              <a:rPr lang="en-US" b="1" dirty="0" err="1"/>
              <a:t>Menyusun</a:t>
            </a:r>
            <a:r>
              <a:rPr lang="en-US" b="1" dirty="0"/>
              <a:t> Program Audit </a:t>
            </a:r>
          </a:p>
        </p:txBody>
      </p:sp>
      <p:sp>
        <p:nvSpPr>
          <p:cNvPr id="4" name="Slide Number Placeholder 3">
            <a:extLst>
              <a:ext uri="{FF2B5EF4-FFF2-40B4-BE49-F238E27FC236}">
                <a16:creationId xmlns:a16="http://schemas.microsoft.com/office/drawing/2014/main" id="{3185AE3E-C3E1-7E41-8271-31AA77148AB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95FB8E0-6E5A-4B1E-AE20-EB5CE3CDB81F}"/>
              </a:ext>
            </a:extLst>
          </p:cNvPr>
          <p:cNvSpPr>
            <a:spLocks noGrp="1"/>
          </p:cNvSpPr>
          <p:nvPr>
            <p:ph type="ftr" sz="quarter" idx="3"/>
          </p:nvPr>
        </p:nvSpPr>
        <p:spPr/>
        <p:txBody>
          <a:bodyPr/>
          <a:lstStyle/>
          <a:p>
            <a:r>
              <a:rPr lang="en-US"/>
              <a:t>IQA IATF 16949 1/Rev 04 © Copyright Sentral Sistem, Mar 2019</a:t>
            </a:r>
          </a:p>
        </p:txBody>
      </p:sp>
      <p:pic>
        <p:nvPicPr>
          <p:cNvPr id="6" name="Picture 5">
            <a:extLst>
              <a:ext uri="{FF2B5EF4-FFF2-40B4-BE49-F238E27FC236}">
                <a16:creationId xmlns:a16="http://schemas.microsoft.com/office/drawing/2014/main" id="{F1FE9906-DC5F-44B4-8703-B6ADAC7C71E6}"/>
              </a:ext>
            </a:extLst>
          </p:cNvPr>
          <p:cNvPicPr>
            <a:picLocks noChangeAspect="1"/>
          </p:cNvPicPr>
          <p:nvPr/>
        </p:nvPicPr>
        <p:blipFill>
          <a:blip r:embed="rId2"/>
          <a:stretch>
            <a:fillRect/>
          </a:stretch>
        </p:blipFill>
        <p:spPr>
          <a:xfrm>
            <a:off x="-17298" y="1956275"/>
            <a:ext cx="9982200" cy="4906980"/>
          </a:xfrm>
          <a:prstGeom prst="rect">
            <a:avLst/>
          </a:prstGeom>
        </p:spPr>
      </p:pic>
    </p:spTree>
    <p:extLst>
      <p:ext uri="{BB962C8B-B14F-4D97-AF65-F5344CB8AC3E}">
        <p14:creationId xmlns:p14="http://schemas.microsoft.com/office/powerpoint/2010/main" val="3098893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488959"/>
            <a:ext cx="9906000" cy="1082653"/>
          </a:xfrm>
          <a:noFill/>
        </p:spPr>
        <p:txBody>
          <a:bodyPr anchorCtr="1"/>
          <a:lstStyle/>
          <a:p>
            <a:pPr eaLnBrk="1" hangingPunct="1">
              <a:defRPr/>
            </a:pPr>
            <a:r>
              <a:rPr lang="en-US" b="1" dirty="0">
                <a:effectLst>
                  <a:outerShdw blurRad="38100" dist="38100" dir="2700000" algn="tl">
                    <a:srgbClr val="C0C0C0"/>
                  </a:outerShdw>
                </a:effectLst>
              </a:rPr>
              <a:t>Program Audit </a:t>
            </a:r>
            <a:r>
              <a:rPr lang="en-US" b="1" dirty="0" err="1">
                <a:effectLst>
                  <a:outerShdw blurRad="38100" dist="38100" dir="2700000" algn="tl">
                    <a:srgbClr val="C0C0C0"/>
                  </a:outerShdw>
                </a:effectLst>
              </a:rPr>
              <a:t>Meliputi</a:t>
            </a:r>
            <a:r>
              <a:rPr lang="en-US" b="1" dirty="0">
                <a:effectLst>
                  <a:outerShdw blurRad="38100" dist="38100" dir="2700000" algn="tl">
                    <a:srgbClr val="C0C0C0"/>
                  </a:outerShdw>
                </a:effectLst>
              </a:rPr>
              <a:t> </a:t>
            </a:r>
          </a:p>
        </p:txBody>
      </p:sp>
      <p:sp>
        <p:nvSpPr>
          <p:cNvPr id="6" name="Slide Number Placeholder 5"/>
          <p:cNvSpPr>
            <a:spLocks noGrp="1"/>
          </p:cNvSpPr>
          <p:nvPr>
            <p:ph type="sldNum" sz="quarter" idx="11"/>
          </p:nvPr>
        </p:nvSpPr>
        <p:spPr>
          <a:xfrm>
            <a:off x="7167578" y="6492875"/>
            <a:ext cx="2311400" cy="365125"/>
          </a:xfrm>
        </p:spPr>
        <p:txBody>
          <a:bodyPr/>
          <a:lstStyle/>
          <a:p>
            <a:pPr>
              <a:defRPr/>
            </a:pPr>
            <a:fld id="{786B7779-744F-477C-853F-516D663BF188}" type="slidenum">
              <a:rPr lang="id-ID" smtClean="0"/>
              <a:pPr>
                <a:defRPr/>
              </a:pPr>
              <a:t>34</a:t>
            </a:fld>
            <a:endParaRPr lang="id-ID" dirty="0"/>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23910" y="1857364"/>
            <a:ext cx="7858180" cy="3108543"/>
          </a:xfrm>
          <a:prstGeom prst="rect">
            <a:avLst/>
          </a:prstGeom>
          <a:noFill/>
        </p:spPr>
        <p:txBody>
          <a:bodyPr wrap="square" rtlCol="0">
            <a:spAutoFit/>
          </a:bodyPr>
          <a:lstStyle/>
          <a:p>
            <a:pPr marL="742950" indent="-742950">
              <a:buFont typeface="+mj-lt"/>
              <a:buAutoNum type="arabicPeriod"/>
            </a:pPr>
            <a:r>
              <a:rPr lang="en-US" sz="2800" dirty="0"/>
              <a:t>Audit Sistem </a:t>
            </a:r>
            <a:r>
              <a:rPr lang="en-US" sz="2800" dirty="0" err="1"/>
              <a:t>Manajemen</a:t>
            </a:r>
            <a:r>
              <a:rPr lang="en-US" sz="2800" dirty="0"/>
              <a:t> </a:t>
            </a:r>
            <a:r>
              <a:rPr lang="en-US" sz="2800" dirty="0" err="1"/>
              <a:t>Mutu</a:t>
            </a:r>
            <a:r>
              <a:rPr lang="en-US" sz="2800" dirty="0"/>
              <a:t> 9.2.2.2</a:t>
            </a:r>
          </a:p>
          <a:p>
            <a:pPr marL="742950" indent="-742950">
              <a:buFont typeface="+mj-lt"/>
              <a:buAutoNum type="arabicPeriod"/>
            </a:pPr>
            <a:r>
              <a:rPr lang="en-US" sz="2800" dirty="0"/>
              <a:t>Audit </a:t>
            </a:r>
            <a:r>
              <a:rPr lang="en-US" sz="2800" dirty="0" err="1"/>
              <a:t>Proses</a:t>
            </a:r>
            <a:r>
              <a:rPr lang="en-US" sz="2800" dirty="0"/>
              <a:t> </a:t>
            </a:r>
            <a:r>
              <a:rPr lang="en-US" sz="2800" dirty="0" err="1"/>
              <a:t>Manufaktur</a:t>
            </a:r>
            <a:r>
              <a:rPr lang="en-US" sz="2800" dirty="0"/>
              <a:t> 9.2.2.3</a:t>
            </a:r>
          </a:p>
          <a:p>
            <a:pPr marL="742950" indent="-742950">
              <a:buFont typeface="+mj-lt"/>
              <a:buAutoNum type="arabicPeriod"/>
            </a:pPr>
            <a:r>
              <a:rPr lang="en-US" sz="2800" dirty="0"/>
              <a:t>Audit </a:t>
            </a:r>
            <a:r>
              <a:rPr lang="en-US" sz="2800" dirty="0" err="1"/>
              <a:t>Produk</a:t>
            </a:r>
            <a:r>
              <a:rPr lang="en-US" sz="2800" dirty="0"/>
              <a:t> 9.2.2.4 </a:t>
            </a:r>
          </a:p>
          <a:p>
            <a:pPr marL="742950" indent="-742950">
              <a:buFont typeface="+mj-lt"/>
              <a:buAutoNum type="arabicPeriod"/>
            </a:pPr>
            <a:r>
              <a:rPr lang="en-US" sz="2800" dirty="0" err="1"/>
              <a:t>Jika</a:t>
            </a:r>
            <a:r>
              <a:rPr lang="en-US" sz="2800" dirty="0"/>
              <a:t> </a:t>
            </a:r>
            <a:r>
              <a:rPr lang="en-US" sz="2800" dirty="0" err="1"/>
              <a:t>perusahaan</a:t>
            </a:r>
            <a:r>
              <a:rPr lang="en-US" sz="2800" dirty="0"/>
              <a:t> </a:t>
            </a:r>
            <a:r>
              <a:rPr lang="en-US" sz="2800" dirty="0" err="1"/>
              <a:t>bertanggung</a:t>
            </a:r>
            <a:r>
              <a:rPr lang="en-US" sz="2800" dirty="0"/>
              <a:t> </a:t>
            </a:r>
            <a:r>
              <a:rPr lang="en-US" sz="2800" dirty="0" err="1"/>
              <a:t>jawab</a:t>
            </a:r>
            <a:r>
              <a:rPr lang="en-US" sz="2800" dirty="0"/>
              <a:t> </a:t>
            </a:r>
            <a:r>
              <a:rPr lang="en-US" sz="2800" dirty="0" err="1"/>
              <a:t>untuk</a:t>
            </a:r>
            <a:r>
              <a:rPr lang="en-US" sz="2800" dirty="0"/>
              <a:t> </a:t>
            </a:r>
            <a:r>
              <a:rPr lang="en-US" sz="2800" dirty="0" err="1"/>
              <a:t>pengembangan</a:t>
            </a:r>
            <a:r>
              <a:rPr lang="en-US" sz="2800" dirty="0"/>
              <a:t> software, program audit </a:t>
            </a:r>
            <a:r>
              <a:rPr lang="en-US" sz="2800" dirty="0" err="1"/>
              <a:t>harus</a:t>
            </a:r>
            <a:r>
              <a:rPr lang="en-US" sz="2800" dirty="0"/>
              <a:t> pula </a:t>
            </a:r>
            <a:r>
              <a:rPr lang="en-US" sz="2800" dirty="0" err="1"/>
              <a:t>meliputi</a:t>
            </a:r>
            <a:r>
              <a:rPr lang="en-US" sz="2800" dirty="0"/>
              <a:t> audit </a:t>
            </a:r>
            <a:r>
              <a:rPr lang="en-US" sz="2800" dirty="0" err="1"/>
              <a:t>kemampuan</a:t>
            </a:r>
            <a:r>
              <a:rPr lang="en-US" sz="2800" dirty="0"/>
              <a:t>  </a:t>
            </a:r>
            <a:r>
              <a:rPr lang="en-US" sz="2800" dirty="0" err="1"/>
              <a:t>pengembangan</a:t>
            </a:r>
            <a:r>
              <a:rPr lang="en-US" sz="2800" dirty="0"/>
              <a:t> software  </a:t>
            </a:r>
          </a:p>
        </p:txBody>
      </p:sp>
      <p:sp>
        <p:nvSpPr>
          <p:cNvPr id="12" name="TextBox 11"/>
          <p:cNvSpPr txBox="1"/>
          <p:nvPr/>
        </p:nvSpPr>
        <p:spPr>
          <a:xfrm>
            <a:off x="452406" y="5199419"/>
            <a:ext cx="9001188" cy="1015663"/>
          </a:xfrm>
          <a:prstGeom prst="rect">
            <a:avLst/>
          </a:prstGeom>
          <a:noFill/>
          <a:ln>
            <a:solidFill>
              <a:schemeClr val="tx1"/>
            </a:solidFill>
          </a:ln>
        </p:spPr>
        <p:txBody>
          <a:bodyPr wrap="square" rtlCol="0">
            <a:spAutoFit/>
          </a:bodyPr>
          <a:lstStyle/>
          <a:p>
            <a:pPr algn="ctr"/>
            <a:r>
              <a:rPr lang="en-US" sz="3000" dirty="0" err="1"/>
              <a:t>Masing-masing</a:t>
            </a:r>
            <a:r>
              <a:rPr lang="en-US" sz="3000" dirty="0"/>
              <a:t> </a:t>
            </a:r>
            <a:r>
              <a:rPr lang="en-US" sz="3000" dirty="0" err="1"/>
              <a:t>jenis</a:t>
            </a:r>
            <a:r>
              <a:rPr lang="en-US" sz="3000" dirty="0"/>
              <a:t> audit </a:t>
            </a:r>
            <a:r>
              <a:rPr lang="en-US" sz="3000" dirty="0" err="1"/>
              <a:t>memiliki</a:t>
            </a:r>
            <a:r>
              <a:rPr lang="en-US" sz="3000" dirty="0"/>
              <a:t> </a:t>
            </a:r>
            <a:r>
              <a:rPr lang="en-US" sz="3000" dirty="0" err="1"/>
              <a:t>tujuan</a:t>
            </a:r>
            <a:r>
              <a:rPr lang="en-US" sz="3000" dirty="0"/>
              <a:t> </a:t>
            </a:r>
            <a:r>
              <a:rPr lang="en-US" sz="3000" dirty="0" err="1"/>
              <a:t>dan</a:t>
            </a:r>
            <a:r>
              <a:rPr lang="en-US" sz="3000" dirty="0"/>
              <a:t> </a:t>
            </a:r>
            <a:r>
              <a:rPr lang="en-US" sz="3000" dirty="0" err="1"/>
              <a:t>tuntutan</a:t>
            </a:r>
            <a:r>
              <a:rPr lang="en-US" sz="3000" dirty="0"/>
              <a:t> </a:t>
            </a:r>
            <a:r>
              <a:rPr lang="en-US" sz="3000" dirty="0" err="1"/>
              <a:t>kompetensi</a:t>
            </a:r>
            <a:r>
              <a:rPr lang="en-US" sz="3000" dirty="0"/>
              <a:t> auditor yang </a:t>
            </a:r>
            <a:r>
              <a:rPr lang="en-US" sz="3000" dirty="0" err="1"/>
              <a:t>berbeda</a:t>
            </a:r>
            <a:r>
              <a:rPr lang="en-US" sz="3000" dirty="0"/>
              <a:t>  </a:t>
            </a:r>
          </a:p>
        </p:txBody>
      </p:sp>
      <p:sp>
        <p:nvSpPr>
          <p:cNvPr id="7" name="TextBox 6"/>
          <p:cNvSpPr txBox="1"/>
          <p:nvPr/>
        </p:nvSpPr>
        <p:spPr>
          <a:xfrm>
            <a:off x="0" y="0"/>
            <a:ext cx="2941831" cy="369332"/>
          </a:xfrm>
          <a:prstGeom prst="rect">
            <a:avLst/>
          </a:prstGeom>
          <a:solidFill>
            <a:schemeClr val="accent5"/>
          </a:solidFill>
        </p:spPr>
        <p:txBody>
          <a:bodyPr wrap="none" rtlCol="0">
            <a:spAutoFit/>
          </a:bodyPr>
          <a:lstStyle/>
          <a:p>
            <a:r>
              <a:rPr lang="en-US" b="1" dirty="0" err="1">
                <a:solidFill>
                  <a:schemeClr val="bg1"/>
                </a:solidFill>
              </a:rPr>
              <a:t>Membuat</a:t>
            </a:r>
            <a:r>
              <a:rPr lang="en-US" b="1" dirty="0">
                <a:solidFill>
                  <a:schemeClr val="bg1"/>
                </a:solidFill>
              </a:rPr>
              <a:t> program audit  </a:t>
            </a:r>
            <a:endParaRPr lang="en-US" dirty="0">
              <a:solidFill>
                <a:schemeClr val="bg1"/>
              </a:solidFill>
            </a:endParaRPr>
          </a:p>
        </p:txBody>
      </p:sp>
      <p:sp>
        <p:nvSpPr>
          <p:cNvPr id="3" name="Footer Placeholder 2">
            <a:extLst>
              <a:ext uri="{FF2B5EF4-FFF2-40B4-BE49-F238E27FC236}">
                <a16:creationId xmlns:a16="http://schemas.microsoft.com/office/drawing/2014/main" id="{96EF3227-6767-4B14-BA6C-94B3B4CAA8F6}"/>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885359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488959"/>
            <a:ext cx="9906000" cy="1082653"/>
          </a:xfrm>
          <a:noFill/>
        </p:spPr>
        <p:txBody>
          <a:bodyPr anchorCtr="1"/>
          <a:lstStyle/>
          <a:p>
            <a:pPr eaLnBrk="1" hangingPunct="1">
              <a:defRPr/>
            </a:pPr>
            <a:r>
              <a:rPr lang="en-US" b="1" u="sng" dirty="0">
                <a:effectLst>
                  <a:outerShdw blurRad="38100" dist="38100" dir="2700000" algn="tl">
                    <a:srgbClr val="C0C0C0"/>
                  </a:outerShdw>
                </a:effectLst>
              </a:rPr>
              <a:t>Audit Sistem </a:t>
            </a:r>
            <a:r>
              <a:rPr lang="en-US" b="1" u="sng" dirty="0" err="1">
                <a:effectLst>
                  <a:outerShdw blurRad="38100" dist="38100" dir="2700000" algn="tl">
                    <a:srgbClr val="C0C0C0"/>
                  </a:outerShdw>
                </a:effectLst>
              </a:rPr>
              <a:t>Manajemen</a:t>
            </a:r>
            <a:r>
              <a:rPr lang="en-US" b="1" u="sng" dirty="0">
                <a:effectLst>
                  <a:outerShdw blurRad="38100" dist="38100" dir="2700000" algn="tl">
                    <a:srgbClr val="C0C0C0"/>
                  </a:outerShdw>
                </a:effectLst>
              </a:rPr>
              <a:t> </a:t>
            </a:r>
            <a:r>
              <a:rPr lang="en-US" b="1" u="sng" dirty="0" err="1">
                <a:effectLst>
                  <a:outerShdw blurRad="38100" dist="38100" dir="2700000" algn="tl">
                    <a:srgbClr val="C0C0C0"/>
                  </a:outerShdw>
                </a:effectLst>
              </a:rPr>
              <a:t>Mutu</a:t>
            </a:r>
            <a:r>
              <a:rPr lang="en-US" b="1" u="sng" dirty="0">
                <a:effectLst>
                  <a:outerShdw blurRad="38100" dist="38100" dir="2700000" algn="tl">
                    <a:srgbClr val="C0C0C0"/>
                  </a:outerShdw>
                </a:effectLst>
              </a:rPr>
              <a:t> </a:t>
            </a:r>
          </a:p>
        </p:txBody>
      </p:sp>
      <p:sp>
        <p:nvSpPr>
          <p:cNvPr id="6" name="Slide Number Placeholder 5"/>
          <p:cNvSpPr>
            <a:spLocks noGrp="1"/>
          </p:cNvSpPr>
          <p:nvPr>
            <p:ph type="sldNum" sz="quarter" idx="11"/>
          </p:nvPr>
        </p:nvSpPr>
        <p:spPr>
          <a:xfrm>
            <a:off x="7167578" y="6492875"/>
            <a:ext cx="2311400" cy="365125"/>
          </a:xfrm>
        </p:spPr>
        <p:txBody>
          <a:bodyPr/>
          <a:lstStyle/>
          <a:p>
            <a:pPr>
              <a:defRPr/>
            </a:pPr>
            <a:fld id="{786B7779-744F-477C-853F-516D663BF188}" type="slidenum">
              <a:rPr lang="id-ID" smtClean="0"/>
              <a:pPr>
                <a:defRPr/>
              </a:pPr>
              <a:t>35</a:t>
            </a:fld>
            <a:endParaRPr lang="id-ID" dirty="0"/>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952472" y="1813877"/>
            <a:ext cx="7858180" cy="4401205"/>
          </a:xfrm>
          <a:prstGeom prst="rect">
            <a:avLst/>
          </a:prstGeom>
          <a:noFill/>
        </p:spPr>
        <p:txBody>
          <a:bodyPr wrap="square" rtlCol="0">
            <a:spAutoFit/>
          </a:bodyPr>
          <a:lstStyle/>
          <a:p>
            <a:pPr marL="403225" indent="-403225">
              <a:buFont typeface="Arial" pitchFamily="34" charset="0"/>
              <a:buChar char="•"/>
            </a:pPr>
            <a:r>
              <a:rPr lang="en-US" sz="2800" dirty="0" err="1"/>
              <a:t>Menggunakan</a:t>
            </a:r>
            <a:r>
              <a:rPr lang="en-US" sz="2800" dirty="0"/>
              <a:t> </a:t>
            </a:r>
            <a:r>
              <a:rPr lang="en-US" sz="2800" dirty="0" err="1"/>
              <a:t>pendekatan</a:t>
            </a:r>
            <a:r>
              <a:rPr lang="en-US" sz="2800" dirty="0"/>
              <a:t> </a:t>
            </a:r>
            <a:r>
              <a:rPr lang="en-US" sz="2800" dirty="0" err="1"/>
              <a:t>proses</a:t>
            </a:r>
            <a:r>
              <a:rPr lang="en-US" sz="2800" dirty="0"/>
              <a:t>, turtle </a:t>
            </a:r>
            <a:r>
              <a:rPr lang="en-US" sz="2800" dirty="0" err="1"/>
              <a:t>dan</a:t>
            </a:r>
            <a:r>
              <a:rPr lang="en-US" sz="2800" dirty="0"/>
              <a:t> octopus </a:t>
            </a:r>
            <a:r>
              <a:rPr lang="en-US" sz="2800" dirty="0" err="1"/>
              <a:t>untuk</a:t>
            </a:r>
            <a:r>
              <a:rPr lang="en-US" sz="2800" dirty="0"/>
              <a:t> </a:t>
            </a:r>
            <a:r>
              <a:rPr lang="en-US" sz="2800" dirty="0" err="1"/>
              <a:t>memeriksa</a:t>
            </a:r>
            <a:r>
              <a:rPr lang="en-US" sz="2800" dirty="0"/>
              <a:t> </a:t>
            </a:r>
            <a:r>
              <a:rPr lang="en-US" sz="2800" dirty="0" err="1"/>
              <a:t>pemenuhan</a:t>
            </a:r>
            <a:r>
              <a:rPr lang="en-US" sz="2800" dirty="0"/>
              <a:t> </a:t>
            </a:r>
            <a:r>
              <a:rPr lang="en-US" sz="2800" dirty="0" err="1"/>
              <a:t>terhadap</a:t>
            </a:r>
            <a:r>
              <a:rPr lang="en-US" sz="2800" dirty="0"/>
              <a:t> </a:t>
            </a:r>
            <a:r>
              <a:rPr lang="en-US" sz="2800" dirty="0" err="1"/>
              <a:t>persyaratan</a:t>
            </a:r>
            <a:r>
              <a:rPr lang="en-US" sz="2800" dirty="0"/>
              <a:t> IATF</a:t>
            </a:r>
          </a:p>
          <a:p>
            <a:pPr marL="403225" indent="-403225">
              <a:buFont typeface="Arial" pitchFamily="34" charset="0"/>
              <a:buChar char="•"/>
            </a:pPr>
            <a:r>
              <a:rPr lang="en-US" sz="2800" dirty="0" err="1"/>
              <a:t>Mencakup</a:t>
            </a:r>
            <a:r>
              <a:rPr lang="en-US" sz="2800" dirty="0"/>
              <a:t> </a:t>
            </a:r>
            <a:r>
              <a:rPr lang="en-US" sz="2800" dirty="0" err="1"/>
              <a:t>semua</a:t>
            </a:r>
            <a:r>
              <a:rPr lang="en-US" sz="2800" dirty="0"/>
              <a:t> </a:t>
            </a:r>
            <a:r>
              <a:rPr lang="en-US" sz="2800" dirty="0" err="1"/>
              <a:t>proses</a:t>
            </a:r>
            <a:r>
              <a:rPr lang="en-US" sz="2800" dirty="0"/>
              <a:t> </a:t>
            </a:r>
            <a:r>
              <a:rPr lang="en-US" sz="2800" dirty="0" err="1"/>
              <a:t>dalam</a:t>
            </a:r>
            <a:r>
              <a:rPr lang="en-US" sz="2800" dirty="0"/>
              <a:t> </a:t>
            </a:r>
            <a:r>
              <a:rPr lang="en-US" sz="2800" dirty="0" err="1"/>
              <a:t>sistem</a:t>
            </a:r>
            <a:r>
              <a:rPr lang="en-US" sz="2800" dirty="0"/>
              <a:t> </a:t>
            </a:r>
            <a:r>
              <a:rPr lang="en-US" sz="2800" dirty="0" err="1"/>
              <a:t>manajemen</a:t>
            </a:r>
            <a:r>
              <a:rPr lang="en-US" sz="2800" dirty="0"/>
              <a:t> </a:t>
            </a:r>
            <a:r>
              <a:rPr lang="en-US" sz="2800" dirty="0" err="1"/>
              <a:t>mutu</a:t>
            </a:r>
            <a:r>
              <a:rPr lang="en-US" sz="2800" dirty="0"/>
              <a:t> </a:t>
            </a:r>
            <a:r>
              <a:rPr lang="en-US" sz="2800" dirty="0" err="1"/>
              <a:t>dalam</a:t>
            </a:r>
            <a:r>
              <a:rPr lang="en-US" sz="2800" dirty="0"/>
              <a:t> </a:t>
            </a:r>
            <a:r>
              <a:rPr lang="en-US" sz="2800" dirty="0" err="1"/>
              <a:t>periode</a:t>
            </a:r>
            <a:r>
              <a:rPr lang="en-US" sz="2800" dirty="0"/>
              <a:t> </a:t>
            </a:r>
            <a:r>
              <a:rPr lang="en-US" sz="2800" dirty="0" err="1"/>
              <a:t>waktu</a:t>
            </a:r>
            <a:r>
              <a:rPr lang="en-US" sz="2800" dirty="0"/>
              <a:t> 3 </a:t>
            </a:r>
            <a:r>
              <a:rPr lang="en-US" sz="2800" dirty="0" err="1"/>
              <a:t>tahun</a:t>
            </a:r>
            <a:r>
              <a:rPr lang="en-US" sz="2800" dirty="0"/>
              <a:t> </a:t>
            </a:r>
          </a:p>
          <a:p>
            <a:pPr marL="403225" indent="-403225">
              <a:buFont typeface="Arial" pitchFamily="34" charset="0"/>
              <a:buChar char="•"/>
            </a:pPr>
            <a:r>
              <a:rPr lang="en-US" sz="2800" dirty="0" err="1"/>
              <a:t>Harus</a:t>
            </a:r>
            <a:r>
              <a:rPr lang="en-US" sz="2800" dirty="0"/>
              <a:t> </a:t>
            </a:r>
            <a:r>
              <a:rPr lang="en-US" sz="2800" dirty="0" err="1"/>
              <a:t>melakukan</a:t>
            </a:r>
            <a:r>
              <a:rPr lang="en-US" sz="2800" dirty="0"/>
              <a:t> sampling </a:t>
            </a:r>
            <a:r>
              <a:rPr lang="en-US" sz="2800" dirty="0" err="1"/>
              <a:t>terhadap</a:t>
            </a:r>
            <a:r>
              <a:rPr lang="en-US" sz="2800" dirty="0"/>
              <a:t> </a:t>
            </a:r>
            <a:r>
              <a:rPr lang="en-US" sz="2800" dirty="0" err="1"/>
              <a:t>pemenuhan</a:t>
            </a:r>
            <a:r>
              <a:rPr lang="en-US" sz="2800" dirty="0"/>
              <a:t> </a:t>
            </a:r>
            <a:r>
              <a:rPr lang="en-US" sz="2800" dirty="0" err="1"/>
              <a:t>pemenuhan</a:t>
            </a:r>
            <a:r>
              <a:rPr lang="en-US" sz="2800" dirty="0"/>
              <a:t> </a:t>
            </a:r>
            <a:r>
              <a:rPr lang="en-US" sz="2800" dirty="0" err="1"/>
              <a:t>persyaratan</a:t>
            </a:r>
            <a:r>
              <a:rPr lang="en-US" sz="2800" dirty="0"/>
              <a:t> </a:t>
            </a:r>
            <a:r>
              <a:rPr lang="en-US" sz="2800" dirty="0" err="1"/>
              <a:t>spesifik</a:t>
            </a:r>
            <a:r>
              <a:rPr lang="en-US" sz="2800" dirty="0"/>
              <a:t> Customer </a:t>
            </a:r>
          </a:p>
          <a:p>
            <a:pPr marL="742950" indent="-742950"/>
            <a:endParaRPr lang="en-US" sz="2800" dirty="0"/>
          </a:p>
        </p:txBody>
      </p:sp>
      <p:sp>
        <p:nvSpPr>
          <p:cNvPr id="8" name="TextBox 7"/>
          <p:cNvSpPr txBox="1"/>
          <p:nvPr/>
        </p:nvSpPr>
        <p:spPr>
          <a:xfrm>
            <a:off x="0" y="0"/>
            <a:ext cx="2941831" cy="369332"/>
          </a:xfrm>
          <a:prstGeom prst="rect">
            <a:avLst/>
          </a:prstGeom>
          <a:solidFill>
            <a:schemeClr val="accent5"/>
          </a:solidFill>
        </p:spPr>
        <p:txBody>
          <a:bodyPr wrap="none" rtlCol="0">
            <a:spAutoFit/>
          </a:bodyPr>
          <a:lstStyle/>
          <a:p>
            <a:r>
              <a:rPr lang="en-US" b="1" dirty="0" err="1">
                <a:solidFill>
                  <a:schemeClr val="bg1"/>
                </a:solidFill>
              </a:rPr>
              <a:t>Membuat</a:t>
            </a:r>
            <a:r>
              <a:rPr lang="en-US" b="1" dirty="0">
                <a:solidFill>
                  <a:schemeClr val="bg1"/>
                </a:solidFill>
              </a:rPr>
              <a:t> program audit  </a:t>
            </a:r>
            <a:endParaRPr lang="en-US" dirty="0">
              <a:solidFill>
                <a:schemeClr val="bg1"/>
              </a:solidFill>
            </a:endParaRPr>
          </a:p>
        </p:txBody>
      </p:sp>
      <p:sp>
        <p:nvSpPr>
          <p:cNvPr id="3" name="Footer Placeholder 2">
            <a:extLst>
              <a:ext uri="{FF2B5EF4-FFF2-40B4-BE49-F238E27FC236}">
                <a16:creationId xmlns:a16="http://schemas.microsoft.com/office/drawing/2014/main" id="{B5627045-B036-4F8F-919F-DA4812FBBF25}"/>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698401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203207"/>
            <a:ext cx="9906000" cy="1082653"/>
          </a:xfrm>
          <a:noFill/>
        </p:spPr>
        <p:txBody>
          <a:bodyPr anchorCtr="1"/>
          <a:lstStyle/>
          <a:p>
            <a:pPr eaLnBrk="1" hangingPunct="1">
              <a:defRPr/>
            </a:pPr>
            <a:r>
              <a:rPr lang="en-US" b="1" u="sng" dirty="0">
                <a:effectLst>
                  <a:outerShdw blurRad="38100" dist="38100" dir="2700000" algn="tl">
                    <a:srgbClr val="C0C0C0"/>
                  </a:outerShdw>
                </a:effectLst>
              </a:rPr>
              <a:t>Audit </a:t>
            </a:r>
            <a:r>
              <a:rPr lang="en-US" b="1" u="sng" dirty="0" err="1">
                <a:effectLst>
                  <a:outerShdw blurRad="38100" dist="38100" dir="2700000" algn="tl">
                    <a:srgbClr val="C0C0C0"/>
                  </a:outerShdw>
                </a:effectLst>
              </a:rPr>
              <a:t>Proses</a:t>
            </a:r>
            <a:r>
              <a:rPr lang="en-US" b="1" u="sng" dirty="0">
                <a:effectLst>
                  <a:outerShdw blurRad="38100" dist="38100" dir="2700000" algn="tl">
                    <a:srgbClr val="C0C0C0"/>
                  </a:outerShdw>
                </a:effectLst>
              </a:rPr>
              <a:t> </a:t>
            </a:r>
            <a:r>
              <a:rPr lang="en-US" b="1" u="sng" dirty="0" err="1">
                <a:effectLst>
                  <a:outerShdw blurRad="38100" dist="38100" dir="2700000" algn="tl">
                    <a:srgbClr val="C0C0C0"/>
                  </a:outerShdw>
                </a:effectLst>
              </a:rPr>
              <a:t>Manufaktur</a:t>
            </a:r>
            <a:r>
              <a:rPr lang="en-US" b="1" u="sng" dirty="0">
                <a:effectLst>
                  <a:outerShdw blurRad="38100" dist="38100" dir="2700000" algn="tl">
                    <a:srgbClr val="C0C0C0"/>
                  </a:outerShdw>
                </a:effectLst>
              </a:rPr>
              <a:t> </a:t>
            </a:r>
          </a:p>
        </p:txBody>
      </p:sp>
      <p:sp>
        <p:nvSpPr>
          <p:cNvPr id="6" name="Slide Number Placeholder 5"/>
          <p:cNvSpPr>
            <a:spLocks noGrp="1"/>
          </p:cNvSpPr>
          <p:nvPr>
            <p:ph type="sldNum" sz="quarter" idx="11"/>
          </p:nvPr>
        </p:nvSpPr>
        <p:spPr>
          <a:xfrm>
            <a:off x="7167578" y="6492875"/>
            <a:ext cx="2311400" cy="365125"/>
          </a:xfrm>
        </p:spPr>
        <p:txBody>
          <a:bodyPr/>
          <a:lstStyle/>
          <a:p>
            <a:pPr>
              <a:defRPr/>
            </a:pPr>
            <a:fld id="{786B7779-744F-477C-853F-516D663BF188}" type="slidenum">
              <a:rPr lang="id-ID" smtClean="0"/>
              <a:pPr>
                <a:defRPr/>
              </a:pPr>
              <a:t>36</a:t>
            </a:fld>
            <a:endParaRPr lang="id-ID" dirty="0"/>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881034" y="1357298"/>
            <a:ext cx="8358246" cy="3477875"/>
          </a:xfrm>
          <a:prstGeom prst="rect">
            <a:avLst/>
          </a:prstGeom>
          <a:noFill/>
        </p:spPr>
        <p:txBody>
          <a:bodyPr wrap="square" rtlCol="0">
            <a:spAutoFit/>
          </a:bodyPr>
          <a:lstStyle/>
          <a:p>
            <a:pPr marL="403225" indent="-403225">
              <a:buFont typeface="Arial" pitchFamily="34" charset="0"/>
              <a:buChar char="•"/>
            </a:pPr>
            <a:r>
              <a:rPr lang="en-US" sz="2000" u="sng" dirty="0" err="1">
                <a:solidFill>
                  <a:srgbClr val="FF0000"/>
                </a:solidFill>
              </a:rPr>
              <a:t>Melakukan</a:t>
            </a:r>
            <a:r>
              <a:rPr lang="en-US" sz="2000" u="sng" dirty="0">
                <a:solidFill>
                  <a:srgbClr val="FF0000"/>
                </a:solidFill>
              </a:rPr>
              <a:t> audit </a:t>
            </a:r>
            <a:r>
              <a:rPr lang="en-US" sz="2000" u="sng" dirty="0" err="1">
                <a:solidFill>
                  <a:srgbClr val="FF0000"/>
                </a:solidFill>
              </a:rPr>
              <a:t>terhadap</a:t>
            </a:r>
            <a:r>
              <a:rPr lang="en-US" sz="2000" u="sng" dirty="0">
                <a:solidFill>
                  <a:srgbClr val="FF0000"/>
                </a:solidFill>
              </a:rPr>
              <a:t> </a:t>
            </a:r>
            <a:r>
              <a:rPr lang="en-US" sz="2000" u="sng" dirty="0" err="1">
                <a:solidFill>
                  <a:srgbClr val="FF0000"/>
                </a:solidFill>
              </a:rPr>
              <a:t>semua</a:t>
            </a:r>
            <a:r>
              <a:rPr lang="en-US" sz="2000" u="sng" dirty="0">
                <a:solidFill>
                  <a:srgbClr val="FF0000"/>
                </a:solidFill>
              </a:rPr>
              <a:t> </a:t>
            </a:r>
            <a:r>
              <a:rPr lang="en-US" sz="2000" u="sng" dirty="0" err="1">
                <a:solidFill>
                  <a:srgbClr val="FF0000"/>
                </a:solidFill>
              </a:rPr>
              <a:t>proses</a:t>
            </a:r>
            <a:r>
              <a:rPr lang="en-US" sz="2000" u="sng" dirty="0">
                <a:solidFill>
                  <a:srgbClr val="FF0000"/>
                </a:solidFill>
              </a:rPr>
              <a:t> </a:t>
            </a:r>
            <a:r>
              <a:rPr lang="en-US" sz="2000" u="sng" dirty="0" err="1">
                <a:solidFill>
                  <a:srgbClr val="FF0000"/>
                </a:solidFill>
              </a:rPr>
              <a:t>manufaktur</a:t>
            </a:r>
            <a:r>
              <a:rPr lang="en-US" sz="2000" u="sng" dirty="0">
                <a:solidFill>
                  <a:srgbClr val="FF0000"/>
                </a:solidFill>
              </a:rPr>
              <a:t> </a:t>
            </a:r>
            <a:r>
              <a:rPr lang="en-US" sz="2000" u="sng" dirty="0" err="1">
                <a:solidFill>
                  <a:srgbClr val="FF0000"/>
                </a:solidFill>
              </a:rPr>
              <a:t>dalam</a:t>
            </a:r>
            <a:r>
              <a:rPr lang="en-US" sz="2000" u="sng" dirty="0">
                <a:solidFill>
                  <a:srgbClr val="FF0000"/>
                </a:solidFill>
              </a:rPr>
              <a:t> </a:t>
            </a:r>
            <a:r>
              <a:rPr lang="en-US" sz="2000" u="sng" dirty="0" err="1">
                <a:solidFill>
                  <a:srgbClr val="FF0000"/>
                </a:solidFill>
              </a:rPr>
              <a:t>periode</a:t>
            </a:r>
            <a:r>
              <a:rPr lang="en-US" sz="2000" u="sng" dirty="0">
                <a:solidFill>
                  <a:srgbClr val="FF0000"/>
                </a:solidFill>
              </a:rPr>
              <a:t> </a:t>
            </a:r>
            <a:r>
              <a:rPr lang="en-US" sz="2000" u="sng" dirty="0" err="1">
                <a:solidFill>
                  <a:srgbClr val="FF0000"/>
                </a:solidFill>
              </a:rPr>
              <a:t>waktu</a:t>
            </a:r>
            <a:r>
              <a:rPr lang="en-US" sz="2000" u="sng" dirty="0">
                <a:solidFill>
                  <a:srgbClr val="FF0000"/>
                </a:solidFill>
              </a:rPr>
              <a:t> 3 </a:t>
            </a:r>
            <a:r>
              <a:rPr lang="en-US" sz="2000" u="sng" dirty="0" err="1">
                <a:solidFill>
                  <a:srgbClr val="FF0000"/>
                </a:solidFill>
              </a:rPr>
              <a:t>tahun</a:t>
            </a:r>
            <a:endParaRPr lang="en-US" sz="2000" u="sng" dirty="0">
              <a:solidFill>
                <a:srgbClr val="FF0000"/>
              </a:solidFill>
            </a:endParaRPr>
          </a:p>
          <a:p>
            <a:pPr marL="403225" indent="-403225">
              <a:buFont typeface="Arial" pitchFamily="34" charset="0"/>
              <a:buChar char="•"/>
            </a:pPr>
            <a:r>
              <a:rPr lang="en-US" sz="2000" u="sng" dirty="0" err="1">
                <a:solidFill>
                  <a:srgbClr val="FF0000"/>
                </a:solidFill>
              </a:rPr>
              <a:t>Menggunakan</a:t>
            </a:r>
            <a:r>
              <a:rPr lang="en-US" sz="2000" u="sng" dirty="0">
                <a:solidFill>
                  <a:srgbClr val="FF0000"/>
                </a:solidFill>
              </a:rPr>
              <a:t> </a:t>
            </a:r>
            <a:r>
              <a:rPr lang="en-US" sz="2000" u="sng" dirty="0" err="1">
                <a:solidFill>
                  <a:srgbClr val="FF0000"/>
                </a:solidFill>
              </a:rPr>
              <a:t>pendekatan</a:t>
            </a:r>
            <a:r>
              <a:rPr lang="en-US" sz="2000" u="sng" dirty="0">
                <a:solidFill>
                  <a:srgbClr val="FF0000"/>
                </a:solidFill>
              </a:rPr>
              <a:t> </a:t>
            </a:r>
            <a:r>
              <a:rPr lang="en-US" sz="2000" u="sng" dirty="0" err="1">
                <a:solidFill>
                  <a:srgbClr val="FF0000"/>
                </a:solidFill>
              </a:rPr>
              <a:t>spesifik</a:t>
            </a:r>
            <a:r>
              <a:rPr lang="en-US" sz="2000" u="sng" dirty="0">
                <a:solidFill>
                  <a:srgbClr val="FF0000"/>
                </a:solidFill>
              </a:rPr>
              <a:t> </a:t>
            </a:r>
            <a:r>
              <a:rPr lang="en-US" sz="2000" u="sng" dirty="0" err="1">
                <a:solidFill>
                  <a:srgbClr val="FF0000"/>
                </a:solidFill>
              </a:rPr>
              <a:t>sesuai</a:t>
            </a:r>
            <a:r>
              <a:rPr lang="en-US" sz="2000" u="sng" dirty="0">
                <a:solidFill>
                  <a:srgbClr val="FF0000"/>
                </a:solidFill>
              </a:rPr>
              <a:t> yang </a:t>
            </a:r>
            <a:r>
              <a:rPr lang="en-US" sz="2000" u="sng" dirty="0" err="1">
                <a:solidFill>
                  <a:srgbClr val="FF0000"/>
                </a:solidFill>
              </a:rPr>
              <a:t>dipersyaratkan</a:t>
            </a:r>
            <a:r>
              <a:rPr lang="en-US" sz="2000" u="sng" dirty="0">
                <a:solidFill>
                  <a:srgbClr val="FF0000"/>
                </a:solidFill>
              </a:rPr>
              <a:t> </a:t>
            </a:r>
            <a:r>
              <a:rPr lang="en-US" sz="2000" u="sng" dirty="0" err="1">
                <a:solidFill>
                  <a:srgbClr val="FF0000"/>
                </a:solidFill>
              </a:rPr>
              <a:t>oleh</a:t>
            </a:r>
            <a:r>
              <a:rPr lang="en-US" sz="2000" u="sng" dirty="0">
                <a:solidFill>
                  <a:srgbClr val="FF0000"/>
                </a:solidFill>
              </a:rPr>
              <a:t> Customer</a:t>
            </a:r>
          </a:p>
          <a:p>
            <a:pPr marL="403225" indent="-403225">
              <a:buFont typeface="Arial" pitchFamily="34" charset="0"/>
              <a:buChar char="•"/>
            </a:pPr>
            <a:r>
              <a:rPr lang="en-US" sz="2000" u="sng" dirty="0" err="1">
                <a:solidFill>
                  <a:srgbClr val="FF0000"/>
                </a:solidFill>
              </a:rPr>
              <a:t>Bila</a:t>
            </a:r>
            <a:r>
              <a:rPr lang="en-US" sz="2000" u="sng" dirty="0">
                <a:solidFill>
                  <a:srgbClr val="FF0000"/>
                </a:solidFill>
              </a:rPr>
              <a:t> </a:t>
            </a:r>
            <a:r>
              <a:rPr lang="en-US" sz="2000" u="sng" dirty="0" err="1">
                <a:solidFill>
                  <a:srgbClr val="FF0000"/>
                </a:solidFill>
              </a:rPr>
              <a:t>tidak</a:t>
            </a:r>
            <a:r>
              <a:rPr lang="en-US" sz="2000" u="sng" dirty="0">
                <a:solidFill>
                  <a:srgbClr val="FF0000"/>
                </a:solidFill>
              </a:rPr>
              <a:t> </a:t>
            </a:r>
            <a:r>
              <a:rPr lang="en-US" sz="2000" u="sng" dirty="0" err="1">
                <a:solidFill>
                  <a:srgbClr val="FF0000"/>
                </a:solidFill>
              </a:rPr>
              <a:t>ditetapkan</a:t>
            </a:r>
            <a:r>
              <a:rPr lang="en-US" sz="2000" u="sng" dirty="0">
                <a:solidFill>
                  <a:srgbClr val="FF0000"/>
                </a:solidFill>
              </a:rPr>
              <a:t> </a:t>
            </a:r>
            <a:r>
              <a:rPr lang="en-US" sz="2000" u="sng" dirty="0" err="1">
                <a:solidFill>
                  <a:srgbClr val="FF0000"/>
                </a:solidFill>
              </a:rPr>
              <a:t>oleh</a:t>
            </a:r>
            <a:r>
              <a:rPr lang="en-US" sz="2000" u="sng" dirty="0">
                <a:solidFill>
                  <a:srgbClr val="FF0000"/>
                </a:solidFill>
              </a:rPr>
              <a:t> Customer, </a:t>
            </a:r>
            <a:r>
              <a:rPr lang="en-US" sz="2000" u="sng" dirty="0" err="1">
                <a:solidFill>
                  <a:srgbClr val="FF0000"/>
                </a:solidFill>
              </a:rPr>
              <a:t>perusahaan</a:t>
            </a:r>
            <a:r>
              <a:rPr lang="en-US" sz="2000" u="sng" dirty="0">
                <a:solidFill>
                  <a:srgbClr val="FF0000"/>
                </a:solidFill>
              </a:rPr>
              <a:t> </a:t>
            </a:r>
            <a:r>
              <a:rPr lang="en-US" sz="2000" u="sng" dirty="0" err="1">
                <a:solidFill>
                  <a:srgbClr val="FF0000"/>
                </a:solidFill>
              </a:rPr>
              <a:t>harus</a:t>
            </a:r>
            <a:r>
              <a:rPr lang="en-US" sz="2000" u="sng" dirty="0">
                <a:solidFill>
                  <a:srgbClr val="FF0000"/>
                </a:solidFill>
              </a:rPr>
              <a:t> </a:t>
            </a:r>
            <a:r>
              <a:rPr lang="en-US" sz="2000" u="sng" dirty="0" err="1">
                <a:solidFill>
                  <a:srgbClr val="FF0000"/>
                </a:solidFill>
              </a:rPr>
              <a:t>menetapkan</a:t>
            </a:r>
            <a:r>
              <a:rPr lang="en-US" sz="2000" u="sng" dirty="0">
                <a:solidFill>
                  <a:srgbClr val="FF0000"/>
                </a:solidFill>
              </a:rPr>
              <a:t> </a:t>
            </a:r>
            <a:r>
              <a:rPr lang="en-US" sz="2000" u="sng" dirty="0" err="1">
                <a:solidFill>
                  <a:srgbClr val="FF0000"/>
                </a:solidFill>
              </a:rPr>
              <a:t>metodologi</a:t>
            </a:r>
            <a:r>
              <a:rPr lang="en-US" sz="2000" u="sng" dirty="0">
                <a:solidFill>
                  <a:srgbClr val="FF0000"/>
                </a:solidFill>
              </a:rPr>
              <a:t>  yang </a:t>
            </a:r>
            <a:r>
              <a:rPr lang="en-US" sz="2000" u="sng" dirty="0" err="1">
                <a:solidFill>
                  <a:srgbClr val="FF0000"/>
                </a:solidFill>
              </a:rPr>
              <a:t>akan</a:t>
            </a:r>
            <a:r>
              <a:rPr lang="en-US" sz="2000" u="sng" dirty="0">
                <a:solidFill>
                  <a:srgbClr val="FF0000"/>
                </a:solidFill>
              </a:rPr>
              <a:t> </a:t>
            </a:r>
            <a:r>
              <a:rPr lang="en-US" sz="2000" u="sng" dirty="0" err="1">
                <a:solidFill>
                  <a:srgbClr val="FF0000"/>
                </a:solidFill>
              </a:rPr>
              <a:t>digunakan</a:t>
            </a:r>
            <a:endParaRPr lang="en-US" sz="2000" u="sng" dirty="0">
              <a:solidFill>
                <a:srgbClr val="FF0000"/>
              </a:solidFill>
            </a:endParaRPr>
          </a:p>
          <a:p>
            <a:pPr marL="403225" indent="-403225">
              <a:buFont typeface="Arial" pitchFamily="34" charset="0"/>
              <a:buChar char="•"/>
            </a:pPr>
            <a:r>
              <a:rPr lang="en-US" sz="2000" u="sng" dirty="0" err="1">
                <a:solidFill>
                  <a:srgbClr val="254061"/>
                </a:solidFill>
              </a:rPr>
              <a:t>Dalam</a:t>
            </a:r>
            <a:r>
              <a:rPr lang="en-US" sz="2000" u="sng" dirty="0">
                <a:solidFill>
                  <a:srgbClr val="254061"/>
                </a:solidFill>
              </a:rPr>
              <a:t> </a:t>
            </a:r>
            <a:r>
              <a:rPr lang="en-US" sz="2000" u="sng" dirty="0" err="1">
                <a:solidFill>
                  <a:srgbClr val="254061"/>
                </a:solidFill>
              </a:rPr>
              <a:t>setiap</a:t>
            </a:r>
            <a:r>
              <a:rPr lang="en-US" sz="2000" u="sng" dirty="0">
                <a:solidFill>
                  <a:srgbClr val="254061"/>
                </a:solidFill>
              </a:rPr>
              <a:t> </a:t>
            </a:r>
            <a:r>
              <a:rPr lang="en-US" sz="2000" u="sng" dirty="0" err="1">
                <a:solidFill>
                  <a:srgbClr val="254061"/>
                </a:solidFill>
              </a:rPr>
              <a:t>rencana</a:t>
            </a:r>
            <a:r>
              <a:rPr lang="en-US" sz="2000" u="sng" dirty="0">
                <a:solidFill>
                  <a:srgbClr val="254061"/>
                </a:solidFill>
              </a:rPr>
              <a:t> </a:t>
            </a:r>
            <a:r>
              <a:rPr lang="en-US" sz="2000" u="sng" dirty="0" err="1">
                <a:solidFill>
                  <a:srgbClr val="254061"/>
                </a:solidFill>
              </a:rPr>
              <a:t>individu</a:t>
            </a:r>
            <a:r>
              <a:rPr lang="en-US" sz="2000" u="sng" dirty="0">
                <a:solidFill>
                  <a:srgbClr val="254061"/>
                </a:solidFill>
              </a:rPr>
              <a:t> audit, </a:t>
            </a:r>
            <a:r>
              <a:rPr lang="en-US" sz="2000" u="sng" dirty="0" err="1">
                <a:solidFill>
                  <a:srgbClr val="254061"/>
                </a:solidFill>
              </a:rPr>
              <a:t>semua</a:t>
            </a:r>
            <a:r>
              <a:rPr lang="en-US" sz="2000" u="sng" dirty="0">
                <a:solidFill>
                  <a:srgbClr val="254061"/>
                </a:solidFill>
              </a:rPr>
              <a:t> </a:t>
            </a:r>
            <a:r>
              <a:rPr lang="en-US" sz="2000" u="sng" dirty="0" err="1">
                <a:solidFill>
                  <a:srgbClr val="254061"/>
                </a:solidFill>
              </a:rPr>
              <a:t>proses</a:t>
            </a:r>
            <a:r>
              <a:rPr lang="en-US" sz="2000" u="sng" dirty="0">
                <a:solidFill>
                  <a:srgbClr val="254061"/>
                </a:solidFill>
              </a:rPr>
              <a:t> </a:t>
            </a:r>
            <a:r>
              <a:rPr lang="en-US" sz="2000" u="sng" dirty="0" err="1">
                <a:solidFill>
                  <a:srgbClr val="254061"/>
                </a:solidFill>
              </a:rPr>
              <a:t>manufaktur</a:t>
            </a:r>
            <a:r>
              <a:rPr lang="en-US" sz="2000" u="sng" dirty="0">
                <a:solidFill>
                  <a:srgbClr val="254061"/>
                </a:solidFill>
              </a:rPr>
              <a:t> </a:t>
            </a:r>
            <a:r>
              <a:rPr lang="en-US" sz="2000" u="sng" dirty="0" err="1">
                <a:solidFill>
                  <a:srgbClr val="254061"/>
                </a:solidFill>
              </a:rPr>
              <a:t>harus</a:t>
            </a:r>
            <a:r>
              <a:rPr lang="en-US" sz="2000" u="sng" dirty="0">
                <a:solidFill>
                  <a:srgbClr val="254061"/>
                </a:solidFill>
              </a:rPr>
              <a:t> </a:t>
            </a:r>
            <a:r>
              <a:rPr lang="en-US" sz="2000" u="sng" dirty="0" err="1">
                <a:solidFill>
                  <a:srgbClr val="254061"/>
                </a:solidFill>
              </a:rPr>
              <a:t>diaudit</a:t>
            </a:r>
            <a:r>
              <a:rPr lang="en-US" sz="2000" u="sng" dirty="0">
                <a:solidFill>
                  <a:srgbClr val="254061"/>
                </a:solidFill>
              </a:rPr>
              <a:t> </a:t>
            </a:r>
            <a:r>
              <a:rPr lang="en-US" sz="2000" u="sng" dirty="0" err="1">
                <a:solidFill>
                  <a:srgbClr val="254061"/>
                </a:solidFill>
              </a:rPr>
              <a:t>pada</a:t>
            </a:r>
            <a:r>
              <a:rPr lang="en-US" sz="2000" u="sng" dirty="0">
                <a:solidFill>
                  <a:srgbClr val="254061"/>
                </a:solidFill>
              </a:rPr>
              <a:t> </a:t>
            </a:r>
            <a:r>
              <a:rPr lang="en-US" sz="2000" u="sng" dirty="0" err="1">
                <a:solidFill>
                  <a:srgbClr val="254061"/>
                </a:solidFill>
              </a:rPr>
              <a:t>setiap</a:t>
            </a:r>
            <a:r>
              <a:rPr lang="en-US" sz="2000" u="sng" dirty="0">
                <a:solidFill>
                  <a:srgbClr val="254061"/>
                </a:solidFill>
              </a:rPr>
              <a:t> shift, </a:t>
            </a:r>
            <a:r>
              <a:rPr lang="en-US" sz="2000" u="sng" dirty="0" err="1">
                <a:solidFill>
                  <a:srgbClr val="FF0000"/>
                </a:solidFill>
              </a:rPr>
              <a:t>termasuk</a:t>
            </a:r>
            <a:r>
              <a:rPr lang="en-US" sz="2000" u="sng" dirty="0">
                <a:solidFill>
                  <a:srgbClr val="FF0000"/>
                </a:solidFill>
              </a:rPr>
              <a:t> sampling yang </a:t>
            </a:r>
            <a:r>
              <a:rPr lang="en-US" sz="2000" u="sng" dirty="0" err="1">
                <a:solidFill>
                  <a:srgbClr val="FF0000"/>
                </a:solidFill>
              </a:rPr>
              <a:t>memadai</a:t>
            </a:r>
            <a:r>
              <a:rPr lang="en-US" sz="2000" u="sng" dirty="0">
                <a:solidFill>
                  <a:srgbClr val="FF0000"/>
                </a:solidFill>
              </a:rPr>
              <a:t> </a:t>
            </a:r>
            <a:r>
              <a:rPr lang="en-US" sz="2000" u="sng" dirty="0" err="1">
                <a:solidFill>
                  <a:srgbClr val="FF0000"/>
                </a:solidFill>
              </a:rPr>
              <a:t>saat</a:t>
            </a:r>
            <a:r>
              <a:rPr lang="en-US" sz="2000" u="sng" dirty="0">
                <a:solidFill>
                  <a:srgbClr val="FF0000"/>
                </a:solidFill>
              </a:rPr>
              <a:t> </a:t>
            </a:r>
            <a:r>
              <a:rPr lang="en-US" sz="2000" u="sng" dirty="0" err="1">
                <a:solidFill>
                  <a:srgbClr val="FF0000"/>
                </a:solidFill>
              </a:rPr>
              <a:t>terjadi</a:t>
            </a:r>
            <a:r>
              <a:rPr lang="en-US" sz="2000" u="sng" dirty="0">
                <a:solidFill>
                  <a:srgbClr val="FF0000"/>
                </a:solidFill>
              </a:rPr>
              <a:t> </a:t>
            </a:r>
            <a:r>
              <a:rPr lang="en-US" sz="2000" u="sng" dirty="0" err="1">
                <a:solidFill>
                  <a:srgbClr val="FF0000"/>
                </a:solidFill>
              </a:rPr>
              <a:t>peralihan</a:t>
            </a:r>
            <a:r>
              <a:rPr lang="en-US" sz="2000" u="sng" dirty="0">
                <a:solidFill>
                  <a:srgbClr val="FF0000"/>
                </a:solidFill>
              </a:rPr>
              <a:t> shift   </a:t>
            </a:r>
          </a:p>
          <a:p>
            <a:pPr marL="403225" indent="-403225">
              <a:buFont typeface="Arial" pitchFamily="34" charset="0"/>
              <a:buChar char="•"/>
            </a:pPr>
            <a:r>
              <a:rPr lang="en-US" sz="2000" u="sng" dirty="0" err="1">
                <a:solidFill>
                  <a:srgbClr val="FF0000"/>
                </a:solidFill>
              </a:rPr>
              <a:t>Harus</a:t>
            </a:r>
            <a:r>
              <a:rPr lang="en-US" sz="2000" u="sng" dirty="0">
                <a:solidFill>
                  <a:srgbClr val="FF0000"/>
                </a:solidFill>
              </a:rPr>
              <a:t> </a:t>
            </a:r>
            <a:r>
              <a:rPr lang="en-US" sz="2000" u="sng" dirty="0" err="1">
                <a:solidFill>
                  <a:srgbClr val="FF0000"/>
                </a:solidFill>
              </a:rPr>
              <a:t>termasuk</a:t>
            </a:r>
            <a:r>
              <a:rPr lang="en-US" sz="2000" u="sng" dirty="0">
                <a:solidFill>
                  <a:srgbClr val="FF0000"/>
                </a:solidFill>
              </a:rPr>
              <a:t> audit </a:t>
            </a:r>
            <a:r>
              <a:rPr lang="en-US" sz="2000" u="sng" dirty="0" err="1">
                <a:solidFill>
                  <a:srgbClr val="FF0000"/>
                </a:solidFill>
              </a:rPr>
              <a:t>efektifitas</a:t>
            </a:r>
            <a:r>
              <a:rPr lang="en-US" sz="2000" u="sng" dirty="0">
                <a:solidFill>
                  <a:srgbClr val="FF0000"/>
                </a:solidFill>
              </a:rPr>
              <a:t> </a:t>
            </a:r>
            <a:r>
              <a:rPr lang="en-US" sz="2000" u="sng" dirty="0" err="1">
                <a:solidFill>
                  <a:srgbClr val="FF0000"/>
                </a:solidFill>
              </a:rPr>
              <a:t>penerapan</a:t>
            </a:r>
            <a:r>
              <a:rPr lang="en-US" sz="2000" u="sng" dirty="0">
                <a:solidFill>
                  <a:srgbClr val="FF0000"/>
                </a:solidFill>
              </a:rPr>
              <a:t> </a:t>
            </a:r>
            <a:r>
              <a:rPr lang="en-US" sz="2000" u="sng" dirty="0" err="1">
                <a:solidFill>
                  <a:srgbClr val="FF0000"/>
                </a:solidFill>
              </a:rPr>
              <a:t>resiko</a:t>
            </a:r>
            <a:r>
              <a:rPr lang="en-US" sz="2000" u="sng" dirty="0">
                <a:solidFill>
                  <a:srgbClr val="FF0000"/>
                </a:solidFill>
              </a:rPr>
              <a:t> </a:t>
            </a:r>
            <a:r>
              <a:rPr lang="en-US" sz="2000" u="sng" dirty="0" err="1">
                <a:solidFill>
                  <a:srgbClr val="FF0000"/>
                </a:solidFill>
              </a:rPr>
              <a:t>pada</a:t>
            </a:r>
            <a:r>
              <a:rPr lang="en-US" sz="2000" u="sng" dirty="0">
                <a:solidFill>
                  <a:srgbClr val="FF0000"/>
                </a:solidFill>
              </a:rPr>
              <a:t> </a:t>
            </a:r>
            <a:r>
              <a:rPr lang="en-US" sz="2000" u="sng" dirty="0" err="1">
                <a:solidFill>
                  <a:srgbClr val="FF0000"/>
                </a:solidFill>
              </a:rPr>
              <a:t>proses</a:t>
            </a:r>
            <a:r>
              <a:rPr lang="en-US" sz="2000" u="sng" dirty="0">
                <a:solidFill>
                  <a:srgbClr val="FF0000"/>
                </a:solidFill>
              </a:rPr>
              <a:t> (</a:t>
            </a:r>
            <a:r>
              <a:rPr lang="en-US" sz="2000" u="sng" dirty="0" err="1">
                <a:solidFill>
                  <a:srgbClr val="FF0000"/>
                </a:solidFill>
              </a:rPr>
              <a:t>seperti</a:t>
            </a:r>
            <a:r>
              <a:rPr lang="en-US" sz="2000" u="sng" dirty="0">
                <a:solidFill>
                  <a:srgbClr val="FF0000"/>
                </a:solidFill>
              </a:rPr>
              <a:t> FMEA), control plan </a:t>
            </a:r>
            <a:r>
              <a:rPr lang="en-US" sz="2000" u="sng" dirty="0" err="1">
                <a:solidFill>
                  <a:srgbClr val="FF0000"/>
                </a:solidFill>
              </a:rPr>
              <a:t>dan</a:t>
            </a:r>
            <a:r>
              <a:rPr lang="en-US" sz="2000" u="sng" dirty="0">
                <a:solidFill>
                  <a:srgbClr val="FF0000"/>
                </a:solidFill>
              </a:rPr>
              <a:t> </a:t>
            </a:r>
            <a:r>
              <a:rPr lang="en-US" sz="2000" u="sng" dirty="0" err="1">
                <a:solidFill>
                  <a:srgbClr val="FF0000"/>
                </a:solidFill>
              </a:rPr>
              <a:t>dokumen</a:t>
            </a:r>
            <a:r>
              <a:rPr lang="en-US" sz="2000" u="sng" dirty="0">
                <a:solidFill>
                  <a:srgbClr val="FF0000"/>
                </a:solidFill>
              </a:rPr>
              <a:t> </a:t>
            </a:r>
            <a:r>
              <a:rPr lang="en-US" sz="2000" u="sng" dirty="0" err="1">
                <a:solidFill>
                  <a:srgbClr val="FF0000"/>
                </a:solidFill>
              </a:rPr>
              <a:t>terkait</a:t>
            </a:r>
            <a:r>
              <a:rPr lang="en-US" sz="2000" u="sng" dirty="0">
                <a:solidFill>
                  <a:srgbClr val="FF0000"/>
                </a:solidFill>
              </a:rPr>
              <a:t>  </a:t>
            </a:r>
          </a:p>
        </p:txBody>
      </p:sp>
      <p:sp>
        <p:nvSpPr>
          <p:cNvPr id="7" name="TextBox 6"/>
          <p:cNvSpPr txBox="1"/>
          <p:nvPr/>
        </p:nvSpPr>
        <p:spPr>
          <a:xfrm>
            <a:off x="309530" y="5143512"/>
            <a:ext cx="9215502" cy="1323439"/>
          </a:xfrm>
          <a:prstGeom prst="rect">
            <a:avLst/>
          </a:prstGeom>
          <a:solidFill>
            <a:schemeClr val="bg1"/>
          </a:solidFill>
          <a:ln>
            <a:solidFill>
              <a:schemeClr val="tx1"/>
            </a:solidFill>
          </a:ln>
        </p:spPr>
        <p:txBody>
          <a:bodyPr wrap="square" rtlCol="0">
            <a:spAutoFit/>
          </a:bodyPr>
          <a:lstStyle/>
          <a:p>
            <a:r>
              <a:rPr lang="en-US" sz="2000" dirty="0" err="1"/>
              <a:t>Catatan</a:t>
            </a:r>
            <a:r>
              <a:rPr lang="en-US" sz="2000" dirty="0"/>
              <a:t> Sentral Sistem : </a:t>
            </a:r>
          </a:p>
          <a:p>
            <a:r>
              <a:rPr lang="en-US" sz="2000" dirty="0" err="1"/>
              <a:t>Beberapa</a:t>
            </a:r>
            <a:r>
              <a:rPr lang="en-US" sz="2000" dirty="0"/>
              <a:t> </a:t>
            </a:r>
            <a:r>
              <a:rPr lang="en-US" sz="2000" dirty="0" err="1"/>
              <a:t>perusahaan</a:t>
            </a:r>
            <a:r>
              <a:rPr lang="en-US" sz="2000" dirty="0"/>
              <a:t> </a:t>
            </a:r>
            <a:r>
              <a:rPr lang="en-US" sz="2000" dirty="0" err="1"/>
              <a:t>menerapkan</a:t>
            </a:r>
            <a:r>
              <a:rPr lang="en-US" sz="2000" dirty="0"/>
              <a:t> QC patrol </a:t>
            </a:r>
            <a:r>
              <a:rPr lang="en-US" sz="2000" dirty="0" err="1"/>
              <a:t>berupa</a:t>
            </a:r>
            <a:r>
              <a:rPr lang="en-US" sz="2000" dirty="0"/>
              <a:t> audit </a:t>
            </a:r>
            <a:r>
              <a:rPr lang="en-US" sz="2000" dirty="0" err="1"/>
              <a:t>untuk</a:t>
            </a:r>
            <a:r>
              <a:rPr lang="en-US" sz="2000" dirty="0"/>
              <a:t> </a:t>
            </a:r>
            <a:r>
              <a:rPr lang="en-US" sz="2000" dirty="0" err="1"/>
              <a:t>memastikan</a:t>
            </a:r>
            <a:r>
              <a:rPr lang="en-US" sz="2000" dirty="0"/>
              <a:t> </a:t>
            </a:r>
            <a:r>
              <a:rPr lang="en-US" sz="2000" dirty="0" err="1"/>
              <a:t>proses</a:t>
            </a:r>
            <a:r>
              <a:rPr lang="en-US" sz="2000" dirty="0"/>
              <a:t> </a:t>
            </a:r>
            <a:r>
              <a:rPr lang="en-US" sz="2000" dirty="0" err="1"/>
              <a:t>produksi</a:t>
            </a:r>
            <a:r>
              <a:rPr lang="en-US" sz="2000" dirty="0"/>
              <a:t> </a:t>
            </a:r>
            <a:r>
              <a:rPr lang="en-US" sz="2000" dirty="0" err="1"/>
              <a:t>dan</a:t>
            </a:r>
            <a:r>
              <a:rPr lang="en-US" sz="2000" dirty="0"/>
              <a:t> </a:t>
            </a:r>
            <a:r>
              <a:rPr lang="en-US" sz="2000" dirty="0" err="1"/>
              <a:t>pengecekan</a:t>
            </a:r>
            <a:r>
              <a:rPr lang="en-US" sz="2000" dirty="0"/>
              <a:t> </a:t>
            </a:r>
            <a:r>
              <a:rPr lang="en-US" sz="2000" dirty="0" err="1"/>
              <a:t>dilakukan</a:t>
            </a:r>
            <a:r>
              <a:rPr lang="en-US" sz="2000" dirty="0"/>
              <a:t> </a:t>
            </a:r>
            <a:r>
              <a:rPr lang="en-US" sz="2000" dirty="0" err="1"/>
              <a:t>sesuai</a:t>
            </a:r>
            <a:r>
              <a:rPr lang="en-US" sz="2000" dirty="0"/>
              <a:t> standard. </a:t>
            </a:r>
            <a:r>
              <a:rPr lang="en-US" sz="2000" dirty="0" err="1"/>
              <a:t>Metode</a:t>
            </a:r>
            <a:r>
              <a:rPr lang="en-US" sz="2000" dirty="0"/>
              <a:t> QC Patrol yang </a:t>
            </a:r>
            <a:r>
              <a:rPr lang="en-US" sz="2000" dirty="0" err="1"/>
              <a:t>seperti</a:t>
            </a:r>
            <a:r>
              <a:rPr lang="en-US" sz="2000" dirty="0"/>
              <a:t> </a:t>
            </a:r>
            <a:r>
              <a:rPr lang="en-US" sz="2000" dirty="0" err="1"/>
              <a:t>ini</a:t>
            </a:r>
            <a:r>
              <a:rPr lang="en-US" sz="2000" dirty="0"/>
              <a:t> </a:t>
            </a:r>
            <a:r>
              <a:rPr lang="en-US" sz="2000" dirty="0" err="1"/>
              <a:t>bisa</a:t>
            </a:r>
            <a:r>
              <a:rPr lang="en-US" sz="2000" dirty="0"/>
              <a:t> </a:t>
            </a:r>
            <a:r>
              <a:rPr lang="en-US" sz="2000" dirty="0" err="1"/>
              <a:t>di</a:t>
            </a:r>
            <a:r>
              <a:rPr lang="en-US" sz="2000" dirty="0"/>
              <a:t> </a:t>
            </a:r>
            <a:r>
              <a:rPr lang="en-US" sz="2000" dirty="0" err="1"/>
              <a:t>jadikan</a:t>
            </a:r>
            <a:r>
              <a:rPr lang="en-US" sz="2000" dirty="0"/>
              <a:t> </a:t>
            </a:r>
            <a:r>
              <a:rPr lang="en-US" sz="2000" dirty="0" err="1"/>
              <a:t>sebagai</a:t>
            </a:r>
            <a:r>
              <a:rPr lang="en-US" sz="2000" dirty="0"/>
              <a:t> Audit </a:t>
            </a:r>
            <a:r>
              <a:rPr lang="en-US" sz="2000" dirty="0" err="1"/>
              <a:t>Proses</a:t>
            </a:r>
            <a:r>
              <a:rPr lang="en-US" sz="2000" dirty="0"/>
              <a:t> </a:t>
            </a:r>
            <a:r>
              <a:rPr lang="en-US" sz="2000" dirty="0" err="1"/>
              <a:t>Manufaktur</a:t>
            </a:r>
            <a:r>
              <a:rPr lang="en-US" sz="2000" dirty="0"/>
              <a:t>    </a:t>
            </a:r>
          </a:p>
        </p:txBody>
      </p:sp>
      <p:sp>
        <p:nvSpPr>
          <p:cNvPr id="8" name="TextBox 7"/>
          <p:cNvSpPr txBox="1"/>
          <p:nvPr/>
        </p:nvSpPr>
        <p:spPr>
          <a:xfrm>
            <a:off x="0" y="-12166"/>
            <a:ext cx="2941831" cy="369332"/>
          </a:xfrm>
          <a:prstGeom prst="rect">
            <a:avLst/>
          </a:prstGeom>
          <a:solidFill>
            <a:schemeClr val="accent5"/>
          </a:solidFill>
        </p:spPr>
        <p:txBody>
          <a:bodyPr wrap="none" rtlCol="0">
            <a:spAutoFit/>
          </a:bodyPr>
          <a:lstStyle/>
          <a:p>
            <a:r>
              <a:rPr lang="en-US" b="1" dirty="0" err="1">
                <a:solidFill>
                  <a:schemeClr val="bg1"/>
                </a:solidFill>
              </a:rPr>
              <a:t>Membuat</a:t>
            </a:r>
            <a:r>
              <a:rPr lang="en-US" b="1" dirty="0">
                <a:solidFill>
                  <a:schemeClr val="bg1"/>
                </a:solidFill>
              </a:rPr>
              <a:t> program audit  </a:t>
            </a:r>
            <a:endParaRPr lang="en-US" dirty="0">
              <a:solidFill>
                <a:schemeClr val="bg1"/>
              </a:solidFill>
            </a:endParaRPr>
          </a:p>
        </p:txBody>
      </p:sp>
      <p:sp>
        <p:nvSpPr>
          <p:cNvPr id="3" name="Footer Placeholder 2">
            <a:extLst>
              <a:ext uri="{FF2B5EF4-FFF2-40B4-BE49-F238E27FC236}">
                <a16:creationId xmlns:a16="http://schemas.microsoft.com/office/drawing/2014/main" id="{840A3164-3EB6-41A8-9C69-E8D77A1B2F13}"/>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101031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203207"/>
            <a:ext cx="9906000" cy="1082653"/>
          </a:xfrm>
          <a:noFill/>
        </p:spPr>
        <p:txBody>
          <a:bodyPr anchorCtr="1"/>
          <a:lstStyle/>
          <a:p>
            <a:pPr eaLnBrk="1" hangingPunct="1">
              <a:defRPr/>
            </a:pPr>
            <a:r>
              <a:rPr lang="en-US" b="1" u="sng" dirty="0">
                <a:effectLst>
                  <a:outerShdw blurRad="38100" dist="38100" dir="2700000" algn="tl">
                    <a:srgbClr val="C0C0C0"/>
                  </a:outerShdw>
                </a:effectLst>
              </a:rPr>
              <a:t>Audit </a:t>
            </a:r>
            <a:r>
              <a:rPr lang="en-US" b="1" u="sng" dirty="0" err="1">
                <a:effectLst>
                  <a:outerShdw blurRad="38100" dist="38100" dir="2700000" algn="tl">
                    <a:srgbClr val="C0C0C0"/>
                  </a:outerShdw>
                </a:effectLst>
              </a:rPr>
              <a:t>Produk</a:t>
            </a:r>
            <a:r>
              <a:rPr lang="en-US" b="1" u="sng" dirty="0">
                <a:effectLst>
                  <a:outerShdw blurRad="38100" dist="38100" dir="2700000" algn="tl">
                    <a:srgbClr val="C0C0C0"/>
                  </a:outerShdw>
                </a:effectLst>
              </a:rPr>
              <a:t> </a:t>
            </a:r>
          </a:p>
        </p:txBody>
      </p:sp>
      <p:sp>
        <p:nvSpPr>
          <p:cNvPr id="6" name="Slide Number Placeholder 5"/>
          <p:cNvSpPr>
            <a:spLocks noGrp="1"/>
          </p:cNvSpPr>
          <p:nvPr>
            <p:ph type="sldNum" sz="quarter" idx="11"/>
          </p:nvPr>
        </p:nvSpPr>
        <p:spPr>
          <a:xfrm>
            <a:off x="7167578" y="6492875"/>
            <a:ext cx="2311400" cy="365125"/>
          </a:xfrm>
        </p:spPr>
        <p:txBody>
          <a:bodyPr/>
          <a:lstStyle/>
          <a:p>
            <a:pPr>
              <a:defRPr/>
            </a:pPr>
            <a:fld id="{786B7779-744F-477C-853F-516D663BF188}" type="slidenum">
              <a:rPr lang="id-ID" smtClean="0"/>
              <a:pPr>
                <a:defRPr/>
              </a:pPr>
              <a:t>37</a:t>
            </a:fld>
            <a:endParaRPr lang="id-ID" dirty="0"/>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881034" y="1357298"/>
            <a:ext cx="8358246" cy="3539430"/>
          </a:xfrm>
          <a:prstGeom prst="rect">
            <a:avLst/>
          </a:prstGeom>
          <a:noFill/>
        </p:spPr>
        <p:txBody>
          <a:bodyPr wrap="square" rtlCol="0">
            <a:spAutoFit/>
          </a:bodyPr>
          <a:lstStyle/>
          <a:p>
            <a:pPr marL="403225" indent="-403225">
              <a:buFont typeface="Arial" pitchFamily="34" charset="0"/>
              <a:buChar char="•"/>
            </a:pPr>
            <a:r>
              <a:rPr lang="en-US" sz="2800" u="sng" dirty="0" err="1">
                <a:solidFill>
                  <a:srgbClr val="FF0000"/>
                </a:solidFill>
              </a:rPr>
              <a:t>Menggunakan</a:t>
            </a:r>
            <a:r>
              <a:rPr lang="en-US" sz="2800" u="sng" dirty="0">
                <a:solidFill>
                  <a:srgbClr val="FF0000"/>
                </a:solidFill>
              </a:rPr>
              <a:t> </a:t>
            </a:r>
            <a:r>
              <a:rPr lang="en-US" sz="2800" u="sng" dirty="0" err="1">
                <a:solidFill>
                  <a:srgbClr val="FF0000"/>
                </a:solidFill>
              </a:rPr>
              <a:t>pendekatan</a:t>
            </a:r>
            <a:r>
              <a:rPr lang="en-US" sz="2800" u="sng" dirty="0">
                <a:solidFill>
                  <a:srgbClr val="FF0000"/>
                </a:solidFill>
              </a:rPr>
              <a:t> </a:t>
            </a:r>
            <a:r>
              <a:rPr lang="en-US" sz="2800" u="sng" dirty="0" err="1">
                <a:solidFill>
                  <a:srgbClr val="FF0000"/>
                </a:solidFill>
              </a:rPr>
              <a:t>spesifik</a:t>
            </a:r>
            <a:r>
              <a:rPr lang="en-US" sz="2800" u="sng" dirty="0">
                <a:solidFill>
                  <a:srgbClr val="FF0000"/>
                </a:solidFill>
              </a:rPr>
              <a:t> </a:t>
            </a:r>
            <a:r>
              <a:rPr lang="en-US" sz="2800" u="sng" dirty="0" err="1">
                <a:solidFill>
                  <a:srgbClr val="FF0000"/>
                </a:solidFill>
              </a:rPr>
              <a:t>sesuai</a:t>
            </a:r>
            <a:r>
              <a:rPr lang="en-US" sz="2800" u="sng" dirty="0">
                <a:solidFill>
                  <a:srgbClr val="FF0000"/>
                </a:solidFill>
              </a:rPr>
              <a:t> yang </a:t>
            </a:r>
            <a:r>
              <a:rPr lang="en-US" sz="2800" u="sng" dirty="0" err="1">
                <a:solidFill>
                  <a:srgbClr val="FF0000"/>
                </a:solidFill>
              </a:rPr>
              <a:t>dipersyaratkan</a:t>
            </a:r>
            <a:r>
              <a:rPr lang="en-US" sz="2800" u="sng" dirty="0">
                <a:solidFill>
                  <a:srgbClr val="FF0000"/>
                </a:solidFill>
              </a:rPr>
              <a:t> </a:t>
            </a:r>
            <a:r>
              <a:rPr lang="en-US" sz="2800" u="sng" dirty="0" err="1">
                <a:solidFill>
                  <a:srgbClr val="FF0000"/>
                </a:solidFill>
              </a:rPr>
              <a:t>oleh</a:t>
            </a:r>
            <a:r>
              <a:rPr lang="en-US" sz="2800" u="sng" dirty="0">
                <a:solidFill>
                  <a:srgbClr val="FF0000"/>
                </a:solidFill>
              </a:rPr>
              <a:t> Customer </a:t>
            </a:r>
            <a:r>
              <a:rPr lang="en-US" sz="2800" u="sng" dirty="0" err="1">
                <a:solidFill>
                  <a:srgbClr val="FF0000"/>
                </a:solidFill>
              </a:rPr>
              <a:t>pada</a:t>
            </a:r>
            <a:r>
              <a:rPr lang="en-US" sz="2800" u="sng" dirty="0">
                <a:solidFill>
                  <a:srgbClr val="FF0000"/>
                </a:solidFill>
              </a:rPr>
              <a:t> </a:t>
            </a:r>
            <a:r>
              <a:rPr lang="en-US" sz="2800" u="sng" dirty="0" err="1">
                <a:solidFill>
                  <a:srgbClr val="FF0000"/>
                </a:solidFill>
              </a:rPr>
              <a:t>setiap</a:t>
            </a:r>
            <a:r>
              <a:rPr lang="en-US" sz="2800" u="sng" dirty="0">
                <a:solidFill>
                  <a:srgbClr val="FF0000"/>
                </a:solidFill>
              </a:rPr>
              <a:t> </a:t>
            </a:r>
            <a:r>
              <a:rPr lang="en-US" sz="2800" u="sng" dirty="0" err="1">
                <a:solidFill>
                  <a:srgbClr val="FF0000"/>
                </a:solidFill>
              </a:rPr>
              <a:t>tahapan</a:t>
            </a:r>
            <a:r>
              <a:rPr lang="en-US" sz="2800" u="sng" dirty="0">
                <a:solidFill>
                  <a:srgbClr val="FF0000"/>
                </a:solidFill>
              </a:rPr>
              <a:t> </a:t>
            </a:r>
            <a:r>
              <a:rPr lang="en-US" sz="2800" u="sng" dirty="0" err="1">
                <a:solidFill>
                  <a:srgbClr val="FF0000"/>
                </a:solidFill>
              </a:rPr>
              <a:t>proses</a:t>
            </a:r>
            <a:r>
              <a:rPr lang="en-US" sz="2800" u="sng" dirty="0">
                <a:solidFill>
                  <a:srgbClr val="FF0000"/>
                </a:solidFill>
              </a:rPr>
              <a:t> </a:t>
            </a:r>
            <a:r>
              <a:rPr lang="en-US" sz="2800" u="sng" dirty="0" err="1">
                <a:solidFill>
                  <a:srgbClr val="FF0000"/>
                </a:solidFill>
              </a:rPr>
              <a:t>produksi</a:t>
            </a:r>
            <a:r>
              <a:rPr lang="en-US" sz="2800" u="sng" dirty="0">
                <a:solidFill>
                  <a:srgbClr val="FF0000"/>
                </a:solidFill>
              </a:rPr>
              <a:t> </a:t>
            </a:r>
            <a:r>
              <a:rPr lang="en-US" sz="2800" u="sng" dirty="0" err="1">
                <a:solidFill>
                  <a:srgbClr val="FF0000"/>
                </a:solidFill>
              </a:rPr>
              <a:t>dan</a:t>
            </a:r>
            <a:r>
              <a:rPr lang="en-US" sz="2800" u="sng" dirty="0">
                <a:solidFill>
                  <a:srgbClr val="FF0000"/>
                </a:solidFill>
              </a:rPr>
              <a:t> delivery </a:t>
            </a:r>
            <a:r>
              <a:rPr lang="en-US" sz="2800" u="sng" dirty="0" err="1">
                <a:solidFill>
                  <a:srgbClr val="FF0000"/>
                </a:solidFill>
              </a:rPr>
              <a:t>untuk</a:t>
            </a:r>
            <a:r>
              <a:rPr lang="en-US" sz="2800" u="sng" dirty="0">
                <a:solidFill>
                  <a:srgbClr val="FF0000"/>
                </a:solidFill>
              </a:rPr>
              <a:t> </a:t>
            </a:r>
            <a:r>
              <a:rPr lang="en-US" sz="2800" u="sng" dirty="0" err="1">
                <a:solidFill>
                  <a:srgbClr val="FF0000"/>
                </a:solidFill>
              </a:rPr>
              <a:t>memeriksa</a:t>
            </a:r>
            <a:r>
              <a:rPr lang="en-US" sz="2800" u="sng" dirty="0">
                <a:solidFill>
                  <a:srgbClr val="FF0000"/>
                </a:solidFill>
              </a:rPr>
              <a:t> </a:t>
            </a:r>
            <a:r>
              <a:rPr lang="en-US" sz="2800" u="sng" dirty="0" err="1">
                <a:solidFill>
                  <a:srgbClr val="FF0000"/>
                </a:solidFill>
              </a:rPr>
              <a:t>kesesuaian</a:t>
            </a:r>
            <a:r>
              <a:rPr lang="en-US" sz="2800" u="sng" dirty="0">
                <a:solidFill>
                  <a:srgbClr val="FF0000"/>
                </a:solidFill>
              </a:rPr>
              <a:t> </a:t>
            </a:r>
            <a:r>
              <a:rPr lang="en-US" sz="2800" u="sng" dirty="0" err="1">
                <a:solidFill>
                  <a:srgbClr val="FF0000"/>
                </a:solidFill>
              </a:rPr>
              <a:t>terhadap</a:t>
            </a:r>
            <a:r>
              <a:rPr lang="en-US" sz="2800" u="sng" dirty="0">
                <a:solidFill>
                  <a:srgbClr val="FF0000"/>
                </a:solidFill>
              </a:rPr>
              <a:t> </a:t>
            </a:r>
            <a:r>
              <a:rPr lang="en-US" sz="2800" u="sng" dirty="0" err="1">
                <a:solidFill>
                  <a:srgbClr val="FF0000"/>
                </a:solidFill>
              </a:rPr>
              <a:t>persyaratan</a:t>
            </a:r>
            <a:r>
              <a:rPr lang="en-US" sz="2800" u="sng" dirty="0">
                <a:solidFill>
                  <a:srgbClr val="FF0000"/>
                </a:solidFill>
              </a:rPr>
              <a:t> yang </a:t>
            </a:r>
            <a:r>
              <a:rPr lang="en-US" sz="2800" u="sng" dirty="0" err="1">
                <a:solidFill>
                  <a:srgbClr val="FF0000"/>
                </a:solidFill>
              </a:rPr>
              <a:t>telah</a:t>
            </a:r>
            <a:r>
              <a:rPr lang="en-US" sz="2800" u="sng" dirty="0">
                <a:solidFill>
                  <a:srgbClr val="FF0000"/>
                </a:solidFill>
              </a:rPr>
              <a:t> </a:t>
            </a:r>
            <a:r>
              <a:rPr lang="en-US" sz="2800" u="sng" dirty="0" err="1">
                <a:solidFill>
                  <a:srgbClr val="FF0000"/>
                </a:solidFill>
              </a:rPr>
              <a:t>ditetapkan</a:t>
            </a:r>
            <a:r>
              <a:rPr lang="en-US" sz="2800" u="sng" dirty="0">
                <a:solidFill>
                  <a:srgbClr val="FF0000"/>
                </a:solidFill>
              </a:rPr>
              <a:t> </a:t>
            </a:r>
          </a:p>
          <a:p>
            <a:pPr marL="403225" indent="-403225">
              <a:buFont typeface="Arial" pitchFamily="34" charset="0"/>
              <a:buChar char="•"/>
            </a:pPr>
            <a:r>
              <a:rPr lang="en-US" sz="2800" u="sng" dirty="0" err="1">
                <a:solidFill>
                  <a:srgbClr val="FF0000"/>
                </a:solidFill>
              </a:rPr>
              <a:t>Bila</a:t>
            </a:r>
            <a:r>
              <a:rPr lang="en-US" sz="2800" u="sng" dirty="0">
                <a:solidFill>
                  <a:srgbClr val="FF0000"/>
                </a:solidFill>
              </a:rPr>
              <a:t> </a:t>
            </a:r>
            <a:r>
              <a:rPr lang="en-US" sz="2800" u="sng" dirty="0" err="1">
                <a:solidFill>
                  <a:srgbClr val="FF0000"/>
                </a:solidFill>
              </a:rPr>
              <a:t>tidak</a:t>
            </a:r>
            <a:r>
              <a:rPr lang="en-US" sz="2800" u="sng" dirty="0">
                <a:solidFill>
                  <a:srgbClr val="FF0000"/>
                </a:solidFill>
              </a:rPr>
              <a:t> </a:t>
            </a:r>
            <a:r>
              <a:rPr lang="en-US" sz="2800" u="sng" dirty="0" err="1">
                <a:solidFill>
                  <a:srgbClr val="FF0000"/>
                </a:solidFill>
              </a:rPr>
              <a:t>ditetapkan</a:t>
            </a:r>
            <a:r>
              <a:rPr lang="en-US" sz="2800" u="sng" dirty="0">
                <a:solidFill>
                  <a:srgbClr val="FF0000"/>
                </a:solidFill>
              </a:rPr>
              <a:t> </a:t>
            </a:r>
            <a:r>
              <a:rPr lang="en-US" sz="2800" u="sng" dirty="0" err="1">
                <a:solidFill>
                  <a:srgbClr val="FF0000"/>
                </a:solidFill>
              </a:rPr>
              <a:t>oleh</a:t>
            </a:r>
            <a:r>
              <a:rPr lang="en-US" sz="2800" u="sng" dirty="0">
                <a:solidFill>
                  <a:srgbClr val="FF0000"/>
                </a:solidFill>
              </a:rPr>
              <a:t> Customer, </a:t>
            </a:r>
            <a:r>
              <a:rPr lang="en-US" sz="2800" u="sng" dirty="0" err="1">
                <a:solidFill>
                  <a:srgbClr val="FF0000"/>
                </a:solidFill>
              </a:rPr>
              <a:t>perusahaan</a:t>
            </a:r>
            <a:r>
              <a:rPr lang="en-US" sz="2800" u="sng" dirty="0">
                <a:solidFill>
                  <a:srgbClr val="FF0000"/>
                </a:solidFill>
              </a:rPr>
              <a:t> </a:t>
            </a:r>
            <a:r>
              <a:rPr lang="en-US" sz="2800" u="sng" dirty="0" err="1">
                <a:solidFill>
                  <a:srgbClr val="FF0000"/>
                </a:solidFill>
              </a:rPr>
              <a:t>harus</a:t>
            </a:r>
            <a:r>
              <a:rPr lang="en-US" sz="2800" u="sng" dirty="0">
                <a:solidFill>
                  <a:srgbClr val="FF0000"/>
                </a:solidFill>
              </a:rPr>
              <a:t> </a:t>
            </a:r>
            <a:r>
              <a:rPr lang="en-US" sz="2800" u="sng" dirty="0" err="1">
                <a:solidFill>
                  <a:srgbClr val="FF0000"/>
                </a:solidFill>
              </a:rPr>
              <a:t>menetapkan</a:t>
            </a:r>
            <a:r>
              <a:rPr lang="en-US" sz="2800" u="sng" dirty="0">
                <a:solidFill>
                  <a:srgbClr val="FF0000"/>
                </a:solidFill>
              </a:rPr>
              <a:t> </a:t>
            </a:r>
            <a:r>
              <a:rPr lang="en-US" sz="2800" u="sng" dirty="0" err="1">
                <a:solidFill>
                  <a:srgbClr val="FF0000"/>
                </a:solidFill>
              </a:rPr>
              <a:t>metodologi</a:t>
            </a:r>
            <a:r>
              <a:rPr lang="en-US" sz="2800" u="sng" dirty="0">
                <a:solidFill>
                  <a:srgbClr val="FF0000"/>
                </a:solidFill>
              </a:rPr>
              <a:t>  yang </a:t>
            </a:r>
            <a:r>
              <a:rPr lang="en-US" sz="2800" u="sng" dirty="0" err="1">
                <a:solidFill>
                  <a:srgbClr val="FF0000"/>
                </a:solidFill>
              </a:rPr>
              <a:t>akan</a:t>
            </a:r>
            <a:r>
              <a:rPr lang="en-US" sz="2800" u="sng" dirty="0">
                <a:solidFill>
                  <a:srgbClr val="FF0000"/>
                </a:solidFill>
              </a:rPr>
              <a:t> </a:t>
            </a:r>
            <a:r>
              <a:rPr lang="en-US" sz="2800" u="sng" dirty="0" err="1">
                <a:solidFill>
                  <a:srgbClr val="FF0000"/>
                </a:solidFill>
              </a:rPr>
              <a:t>digunakan</a:t>
            </a:r>
            <a:endParaRPr lang="en-US" sz="2800" u="sng" dirty="0">
              <a:solidFill>
                <a:srgbClr val="FF0000"/>
              </a:solidFill>
            </a:endParaRPr>
          </a:p>
        </p:txBody>
      </p:sp>
      <p:sp>
        <p:nvSpPr>
          <p:cNvPr id="7" name="TextBox 6"/>
          <p:cNvSpPr txBox="1"/>
          <p:nvPr/>
        </p:nvSpPr>
        <p:spPr>
          <a:xfrm>
            <a:off x="309530" y="5143512"/>
            <a:ext cx="9215502" cy="1323439"/>
          </a:xfrm>
          <a:prstGeom prst="rect">
            <a:avLst/>
          </a:prstGeom>
          <a:solidFill>
            <a:schemeClr val="bg1"/>
          </a:solidFill>
          <a:ln>
            <a:solidFill>
              <a:schemeClr val="tx1"/>
            </a:solidFill>
          </a:ln>
        </p:spPr>
        <p:txBody>
          <a:bodyPr wrap="square" rtlCol="0">
            <a:spAutoFit/>
          </a:bodyPr>
          <a:lstStyle/>
          <a:p>
            <a:r>
              <a:rPr lang="en-US" sz="2000" dirty="0" err="1"/>
              <a:t>Catatan</a:t>
            </a:r>
            <a:r>
              <a:rPr lang="en-US" sz="2000" dirty="0"/>
              <a:t> Sentral Sistem : </a:t>
            </a:r>
          </a:p>
          <a:p>
            <a:r>
              <a:rPr lang="en-US" sz="2000" dirty="0"/>
              <a:t>Audit </a:t>
            </a:r>
            <a:r>
              <a:rPr lang="en-US" sz="2000" dirty="0" err="1"/>
              <a:t>produk</a:t>
            </a:r>
            <a:r>
              <a:rPr lang="en-US" sz="2000" dirty="0"/>
              <a:t> </a:t>
            </a:r>
            <a:r>
              <a:rPr lang="en-US" sz="2000" dirty="0" err="1"/>
              <a:t>fokus</a:t>
            </a:r>
            <a:r>
              <a:rPr lang="en-US" sz="2000" dirty="0"/>
              <a:t> </a:t>
            </a:r>
            <a:r>
              <a:rPr lang="en-US" sz="2000" dirty="0" err="1"/>
              <a:t>melakukan</a:t>
            </a:r>
            <a:r>
              <a:rPr lang="en-US" sz="2000" dirty="0"/>
              <a:t> </a:t>
            </a:r>
            <a:r>
              <a:rPr lang="en-US" sz="2000" dirty="0" err="1"/>
              <a:t>pemeriksaan</a:t>
            </a:r>
            <a:r>
              <a:rPr lang="en-US" sz="2000" dirty="0"/>
              <a:t> </a:t>
            </a:r>
            <a:r>
              <a:rPr lang="en-US" sz="2000" dirty="0" err="1"/>
              <a:t>kesesuaian</a:t>
            </a:r>
            <a:r>
              <a:rPr lang="en-US" sz="2000" dirty="0"/>
              <a:t> </a:t>
            </a:r>
            <a:r>
              <a:rPr lang="en-US" sz="2000" dirty="0" err="1"/>
              <a:t>terhadap</a:t>
            </a:r>
            <a:r>
              <a:rPr lang="en-US" sz="2000" dirty="0"/>
              <a:t> standard </a:t>
            </a:r>
            <a:r>
              <a:rPr lang="en-US" sz="2000" dirty="0" err="1"/>
              <a:t>produk</a:t>
            </a:r>
            <a:r>
              <a:rPr lang="en-US" sz="2000" dirty="0"/>
              <a:t>. Audit </a:t>
            </a:r>
            <a:r>
              <a:rPr lang="en-US" sz="2000" dirty="0" err="1"/>
              <a:t>produk</a:t>
            </a:r>
            <a:r>
              <a:rPr lang="en-US" sz="2000" dirty="0"/>
              <a:t> </a:t>
            </a:r>
            <a:r>
              <a:rPr lang="en-US" sz="2000" dirty="0" err="1"/>
              <a:t>bisa</a:t>
            </a:r>
            <a:r>
              <a:rPr lang="en-US" sz="2000" dirty="0"/>
              <a:t> </a:t>
            </a:r>
            <a:r>
              <a:rPr lang="en-US" sz="2000" dirty="0" err="1"/>
              <a:t>dilakukan</a:t>
            </a:r>
            <a:r>
              <a:rPr lang="en-US" sz="2000" dirty="0"/>
              <a:t> </a:t>
            </a:r>
            <a:r>
              <a:rPr lang="en-US" sz="2000" dirty="0" err="1"/>
              <a:t>bersamaan</a:t>
            </a:r>
            <a:r>
              <a:rPr lang="en-US" sz="2000" dirty="0"/>
              <a:t> </a:t>
            </a:r>
            <a:r>
              <a:rPr lang="en-US" sz="2000" dirty="0" err="1"/>
              <a:t>dengan</a:t>
            </a:r>
            <a:r>
              <a:rPr lang="en-US" sz="2000" dirty="0"/>
              <a:t> audit </a:t>
            </a:r>
            <a:r>
              <a:rPr lang="en-US" sz="2000" dirty="0" err="1"/>
              <a:t>proses</a:t>
            </a:r>
            <a:r>
              <a:rPr lang="en-US" sz="2000" dirty="0"/>
              <a:t>, </a:t>
            </a:r>
            <a:r>
              <a:rPr lang="en-US" sz="2000" dirty="0" err="1"/>
              <a:t>dengan</a:t>
            </a:r>
            <a:r>
              <a:rPr lang="en-US" sz="2000" dirty="0"/>
              <a:t> </a:t>
            </a:r>
            <a:r>
              <a:rPr lang="en-US" sz="2000" dirty="0" err="1"/>
              <a:t>syarat</a:t>
            </a:r>
            <a:r>
              <a:rPr lang="en-US" sz="2000" dirty="0"/>
              <a:t> auditor </a:t>
            </a:r>
            <a:r>
              <a:rPr lang="en-US" sz="2000" dirty="0" err="1"/>
              <a:t>memenuhi</a:t>
            </a:r>
            <a:r>
              <a:rPr lang="en-US" sz="2000" dirty="0"/>
              <a:t> standard </a:t>
            </a:r>
            <a:r>
              <a:rPr lang="en-US" sz="2000" dirty="0" err="1"/>
              <a:t>kompetensi</a:t>
            </a:r>
            <a:r>
              <a:rPr lang="en-US" sz="2000" dirty="0"/>
              <a:t> </a:t>
            </a:r>
            <a:r>
              <a:rPr lang="en-US" sz="2000" dirty="0" err="1"/>
              <a:t>untuk</a:t>
            </a:r>
            <a:r>
              <a:rPr lang="en-US" sz="2000" dirty="0"/>
              <a:t> audit </a:t>
            </a:r>
            <a:r>
              <a:rPr lang="en-US" sz="2000" dirty="0" err="1"/>
              <a:t>proses</a:t>
            </a:r>
            <a:r>
              <a:rPr lang="en-US" sz="2000" dirty="0"/>
              <a:t> </a:t>
            </a:r>
            <a:r>
              <a:rPr lang="en-US" sz="2000" dirty="0" err="1"/>
              <a:t>dan</a:t>
            </a:r>
            <a:r>
              <a:rPr lang="en-US" sz="2000" dirty="0"/>
              <a:t> </a:t>
            </a:r>
            <a:r>
              <a:rPr lang="en-US" sz="2000" dirty="0" err="1"/>
              <a:t>produk</a:t>
            </a:r>
            <a:r>
              <a:rPr lang="en-US" sz="2000" dirty="0"/>
              <a:t>    </a:t>
            </a:r>
          </a:p>
        </p:txBody>
      </p:sp>
      <p:sp>
        <p:nvSpPr>
          <p:cNvPr id="8" name="TextBox 7"/>
          <p:cNvSpPr txBox="1"/>
          <p:nvPr/>
        </p:nvSpPr>
        <p:spPr>
          <a:xfrm>
            <a:off x="0" y="-24"/>
            <a:ext cx="2941831" cy="369332"/>
          </a:xfrm>
          <a:prstGeom prst="rect">
            <a:avLst/>
          </a:prstGeom>
          <a:solidFill>
            <a:schemeClr val="accent5"/>
          </a:solidFill>
        </p:spPr>
        <p:txBody>
          <a:bodyPr wrap="none" rtlCol="0">
            <a:spAutoFit/>
          </a:bodyPr>
          <a:lstStyle/>
          <a:p>
            <a:r>
              <a:rPr lang="en-US" b="1" dirty="0" err="1">
                <a:solidFill>
                  <a:schemeClr val="bg1"/>
                </a:solidFill>
              </a:rPr>
              <a:t>Membuat</a:t>
            </a:r>
            <a:r>
              <a:rPr lang="en-US" b="1" dirty="0">
                <a:solidFill>
                  <a:schemeClr val="bg1"/>
                </a:solidFill>
              </a:rPr>
              <a:t> program audit  </a:t>
            </a:r>
            <a:endParaRPr lang="en-US" dirty="0">
              <a:solidFill>
                <a:schemeClr val="bg1"/>
              </a:solidFill>
            </a:endParaRPr>
          </a:p>
        </p:txBody>
      </p:sp>
      <p:sp>
        <p:nvSpPr>
          <p:cNvPr id="3" name="Footer Placeholder 2">
            <a:extLst>
              <a:ext uri="{FF2B5EF4-FFF2-40B4-BE49-F238E27FC236}">
                <a16:creationId xmlns:a16="http://schemas.microsoft.com/office/drawing/2014/main" id="{C73888CA-FAF9-439F-85D7-6897AC181CC6}"/>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010985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2" name="Picture 12" descr="Image result for Turtl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131676" y="1447800"/>
            <a:ext cx="5774324" cy="3126966"/>
          </a:xfrm>
          <a:prstGeom prst="rect">
            <a:avLst/>
          </a:prstGeom>
          <a:noFill/>
          <a:extLst>
            <a:ext uri="{909E8E84-426E-40DD-AFC4-6F175D3DCCD1}">
              <a14:hiddenFill xmlns:a14="http://schemas.microsoft.com/office/drawing/2010/main">
                <a:solidFill>
                  <a:srgbClr val="FFFFFF"/>
                </a:solidFill>
              </a14:hiddenFill>
            </a:ext>
          </a:extLst>
        </p:spPr>
      </p:pic>
      <p:sp>
        <p:nvSpPr>
          <p:cNvPr id="327683" name="Rectangle 3"/>
          <p:cNvSpPr>
            <a:spLocks noChangeArrowheads="1"/>
          </p:cNvSpPr>
          <p:nvPr/>
        </p:nvSpPr>
        <p:spPr bwMode="auto">
          <a:xfrm>
            <a:off x="2209800" y="3678381"/>
            <a:ext cx="4724400" cy="1939635"/>
          </a:xfrm>
          <a:prstGeom prst="rect">
            <a:avLst/>
          </a:prstGeom>
          <a:noFill/>
          <a:ln w="9525">
            <a:noFill/>
            <a:miter lim="800000"/>
            <a:headEnd/>
            <a:tailEnd/>
          </a:ln>
          <a:effectLst/>
        </p:spPr>
        <p:txBody>
          <a:bodyPr lIns="92075" tIns="46038" rIns="92075" bIns="46038">
            <a:spAutoFit/>
          </a:bodyPr>
          <a:lstStyle/>
          <a:p>
            <a:pPr defTabSz="762000" eaLnBrk="0" hangingPunct="0">
              <a:spcBef>
                <a:spcPct val="50000"/>
              </a:spcBef>
            </a:pPr>
            <a:r>
              <a:rPr lang="en-US" sz="6000" b="1" dirty="0">
                <a:latin typeface="Book Antiqua" pitchFamily="18" charset="0"/>
              </a:rPr>
              <a:t>Turtle Approach</a:t>
            </a:r>
          </a:p>
        </p:txBody>
      </p:sp>
      <p:sp>
        <p:nvSpPr>
          <p:cNvPr id="2" name="Rectangle 1"/>
          <p:cNvSpPr/>
          <p:nvPr/>
        </p:nvSpPr>
        <p:spPr>
          <a:xfrm>
            <a:off x="672422" y="514088"/>
            <a:ext cx="7213834" cy="1015663"/>
          </a:xfrm>
          <a:prstGeom prst="rect">
            <a:avLst/>
          </a:prstGeom>
        </p:spPr>
        <p:txBody>
          <a:bodyPr wrap="none">
            <a:spAutoFit/>
          </a:bodyPr>
          <a:lstStyle/>
          <a:p>
            <a:pPr defTabSz="762000" eaLnBrk="0" hangingPunct="0">
              <a:spcBef>
                <a:spcPct val="50000"/>
              </a:spcBef>
            </a:pPr>
            <a:r>
              <a:rPr lang="en-US" sz="6000" b="1" dirty="0" err="1">
                <a:latin typeface="Book Antiqua" pitchFamily="18" charset="0"/>
              </a:rPr>
              <a:t>Teknik</a:t>
            </a:r>
            <a:r>
              <a:rPr lang="en-US" sz="6000" b="1" dirty="0">
                <a:latin typeface="Book Antiqua" pitchFamily="18" charset="0"/>
              </a:rPr>
              <a:t> Audit IATF </a:t>
            </a:r>
          </a:p>
        </p:txBody>
      </p:sp>
      <p:sp>
        <p:nvSpPr>
          <p:cNvPr id="3" name="Rectangle 2"/>
          <p:cNvSpPr/>
          <p:nvPr/>
        </p:nvSpPr>
        <p:spPr>
          <a:xfrm>
            <a:off x="1577211" y="2209800"/>
            <a:ext cx="1851789" cy="1015663"/>
          </a:xfrm>
          <a:prstGeom prst="rect">
            <a:avLst/>
          </a:prstGeom>
        </p:spPr>
        <p:txBody>
          <a:bodyPr wrap="none">
            <a:spAutoFit/>
          </a:bodyPr>
          <a:lstStyle/>
          <a:p>
            <a:pPr defTabSz="762000" eaLnBrk="0" hangingPunct="0">
              <a:spcBef>
                <a:spcPct val="50000"/>
              </a:spcBef>
            </a:pPr>
            <a:r>
              <a:rPr lang="en-US" sz="6000" b="1" dirty="0">
                <a:latin typeface="Book Antiqua" pitchFamily="18" charset="0"/>
              </a:rPr>
              <a:t>COP</a:t>
            </a:r>
          </a:p>
        </p:txBody>
      </p:sp>
      <p:sp>
        <p:nvSpPr>
          <p:cNvPr id="4" name="Flowchart: Off-page Connector 3"/>
          <p:cNvSpPr/>
          <p:nvPr/>
        </p:nvSpPr>
        <p:spPr bwMode="auto">
          <a:xfrm rot="16200000">
            <a:off x="315884" y="2011606"/>
            <a:ext cx="780283" cy="1412048"/>
          </a:xfrm>
          <a:prstGeom prst="flowChartOffpageConnector">
            <a:avLst/>
          </a:prstGeom>
          <a:solidFill>
            <a:srgbClr val="009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8" name="Flowchart: Off-page Connector 7"/>
          <p:cNvSpPr/>
          <p:nvPr/>
        </p:nvSpPr>
        <p:spPr bwMode="auto">
          <a:xfrm rot="16200000">
            <a:off x="577782" y="3168579"/>
            <a:ext cx="901840" cy="2057400"/>
          </a:xfrm>
          <a:prstGeom prst="flowChartOffpageConnector">
            <a:avLst/>
          </a:prstGeom>
          <a:solidFill>
            <a:srgbClr val="CC00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5" name="Rectangle 4"/>
          <p:cNvSpPr/>
          <p:nvPr/>
        </p:nvSpPr>
        <p:spPr bwMode="auto">
          <a:xfrm>
            <a:off x="6934200" y="5029200"/>
            <a:ext cx="2971800" cy="1752600"/>
          </a:xfrm>
          <a:custGeom>
            <a:avLst/>
            <a:gdLst>
              <a:gd name="connsiteX0" fmla="*/ 0 w 3200400"/>
              <a:gd name="connsiteY0" fmla="*/ 0 h 2057400"/>
              <a:gd name="connsiteX1" fmla="*/ 3200400 w 3200400"/>
              <a:gd name="connsiteY1" fmla="*/ 0 h 2057400"/>
              <a:gd name="connsiteX2" fmla="*/ 3200400 w 3200400"/>
              <a:gd name="connsiteY2" fmla="*/ 2057400 h 2057400"/>
              <a:gd name="connsiteX3" fmla="*/ 0 w 3200400"/>
              <a:gd name="connsiteY3" fmla="*/ 2057400 h 2057400"/>
              <a:gd name="connsiteX4" fmla="*/ 0 w 3200400"/>
              <a:gd name="connsiteY4" fmla="*/ 0 h 2057400"/>
              <a:gd name="connsiteX0" fmla="*/ 0 w 3200400"/>
              <a:gd name="connsiteY0" fmla="*/ 0 h 2057400"/>
              <a:gd name="connsiteX1" fmla="*/ 3200400 w 3200400"/>
              <a:gd name="connsiteY1" fmla="*/ 0 h 2057400"/>
              <a:gd name="connsiteX2" fmla="*/ 3200400 w 3200400"/>
              <a:gd name="connsiteY2" fmla="*/ 2057400 h 2057400"/>
              <a:gd name="connsiteX3" fmla="*/ 0 w 3200400"/>
              <a:gd name="connsiteY3" fmla="*/ 2057400 h 2057400"/>
              <a:gd name="connsiteX4" fmla="*/ 0 w 3200400"/>
              <a:gd name="connsiteY4" fmla="*/ 0 h 2057400"/>
              <a:gd name="connsiteX0" fmla="*/ 0 w 3200400"/>
              <a:gd name="connsiteY0" fmla="*/ 2057400 h 2057400"/>
              <a:gd name="connsiteX1" fmla="*/ 3200400 w 3200400"/>
              <a:gd name="connsiteY1" fmla="*/ 0 h 2057400"/>
              <a:gd name="connsiteX2" fmla="*/ 3200400 w 3200400"/>
              <a:gd name="connsiteY2" fmla="*/ 2057400 h 2057400"/>
              <a:gd name="connsiteX3" fmla="*/ 0 w 32004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3200400" h="2057400">
                <a:moveTo>
                  <a:pt x="0" y="2057400"/>
                </a:moveTo>
                <a:lnTo>
                  <a:pt x="3200400" y="0"/>
                </a:lnTo>
                <a:lnTo>
                  <a:pt x="3200400" y="2057400"/>
                </a:lnTo>
                <a:lnTo>
                  <a:pt x="0" y="2057400"/>
                </a:lnTo>
                <a:close/>
              </a:path>
            </a:pathLst>
          </a:cu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9" name="Rectangle 8"/>
          <p:cNvSpPr/>
          <p:nvPr/>
        </p:nvSpPr>
        <p:spPr bwMode="auto">
          <a:xfrm>
            <a:off x="6362700" y="5778028"/>
            <a:ext cx="3543300" cy="1066800"/>
          </a:xfrm>
          <a:custGeom>
            <a:avLst/>
            <a:gdLst>
              <a:gd name="connsiteX0" fmla="*/ 0 w 2057400"/>
              <a:gd name="connsiteY0" fmla="*/ 0 h 1066800"/>
              <a:gd name="connsiteX1" fmla="*/ 2057400 w 2057400"/>
              <a:gd name="connsiteY1" fmla="*/ 0 h 1066800"/>
              <a:gd name="connsiteX2" fmla="*/ 2057400 w 2057400"/>
              <a:gd name="connsiteY2" fmla="*/ 1066800 h 1066800"/>
              <a:gd name="connsiteX3" fmla="*/ 0 w 2057400"/>
              <a:gd name="connsiteY3" fmla="*/ 1066800 h 1066800"/>
              <a:gd name="connsiteX4" fmla="*/ 0 w 2057400"/>
              <a:gd name="connsiteY4" fmla="*/ 0 h 1066800"/>
              <a:gd name="connsiteX0" fmla="*/ 0 w 2057400"/>
              <a:gd name="connsiteY0" fmla="*/ 1066800 h 1066800"/>
              <a:gd name="connsiteX1" fmla="*/ 2057400 w 2057400"/>
              <a:gd name="connsiteY1" fmla="*/ 0 h 1066800"/>
              <a:gd name="connsiteX2" fmla="*/ 2057400 w 2057400"/>
              <a:gd name="connsiteY2" fmla="*/ 1066800 h 1066800"/>
              <a:gd name="connsiteX3" fmla="*/ 0 w 20574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2057400" h="1066800">
                <a:moveTo>
                  <a:pt x="0" y="1066800"/>
                </a:moveTo>
                <a:lnTo>
                  <a:pt x="2057400" y="0"/>
                </a:lnTo>
                <a:lnTo>
                  <a:pt x="2057400" y="1066800"/>
                </a:lnTo>
                <a:lnTo>
                  <a:pt x="0" y="1066800"/>
                </a:lnTo>
                <a:close/>
              </a:path>
            </a:pathLst>
          </a:cu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73125" rtl="0" eaLnBrk="1" fontAlgn="base" latinLnBrk="0" hangingPunct="1">
              <a:lnSpc>
                <a:spcPct val="100000"/>
              </a:lnSpc>
              <a:spcBef>
                <a:spcPct val="0"/>
              </a:spcBef>
              <a:spcAft>
                <a:spcPct val="0"/>
              </a:spcAft>
              <a:buClrTx/>
              <a:buSzTx/>
              <a:buFontTx/>
              <a:buNone/>
              <a:tabLst/>
            </a:pPr>
            <a:endParaRPr kumimoji="0" lang="en-US" sz="3100" b="0" i="0" u="none" strike="noStrike" cap="none" normalizeH="0" baseline="0">
              <a:ln>
                <a:noFill/>
              </a:ln>
              <a:solidFill>
                <a:schemeClr val="tx1"/>
              </a:solidFill>
              <a:effectLst/>
              <a:latin typeface="Arial" charset="0"/>
            </a:endParaRPr>
          </a:p>
        </p:txBody>
      </p:sp>
      <p:sp>
        <p:nvSpPr>
          <p:cNvPr id="6" name="Slide Number Placeholder 5">
            <a:extLst>
              <a:ext uri="{FF2B5EF4-FFF2-40B4-BE49-F238E27FC236}">
                <a16:creationId xmlns:a16="http://schemas.microsoft.com/office/drawing/2014/main" id="{89FDC119-B485-4E25-A458-4FC2D40B5C84}"/>
              </a:ext>
            </a:extLst>
          </p:cNvPr>
          <p:cNvSpPr>
            <a:spLocks noGrp="1"/>
          </p:cNvSpPr>
          <p:nvPr>
            <p:ph type="sldNum" sz="quarter" idx="12"/>
          </p:nvPr>
        </p:nvSpPr>
        <p:spPr/>
        <p:txBody>
          <a:bodyPr/>
          <a:lstStyle/>
          <a:p>
            <a:pPr>
              <a:defRPr/>
            </a:pPr>
            <a:fld id="{841ECF00-6640-4B42-A490-1528FA283F84}" type="slidenum">
              <a:rPr lang="en-US" smtClean="0"/>
              <a:pPr>
                <a:defRPr/>
              </a:pPr>
              <a:t>38</a:t>
            </a:fld>
            <a:endParaRPr lang="en-US"/>
          </a:p>
        </p:txBody>
      </p:sp>
    </p:spTree>
    <p:extLst>
      <p:ext uri="{BB962C8B-B14F-4D97-AF65-F5344CB8AC3E}">
        <p14:creationId xmlns:p14="http://schemas.microsoft.com/office/powerpoint/2010/main" val="394799113"/>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57200" y="2590800"/>
            <a:ext cx="8915400" cy="1566863"/>
          </a:xfrm>
          <a:prstGeom prst="rect">
            <a:avLst/>
          </a:prstGeom>
          <a:solidFill>
            <a:schemeClr val="bg1">
              <a:alpha val="17999"/>
            </a:schemeClr>
          </a:solidFill>
          <a:ln w="12700" cap="sq">
            <a:solidFill>
              <a:srgbClr val="0033CC"/>
            </a:solidFill>
            <a:miter lim="800000"/>
            <a:headEnd type="none" w="sm" len="sm"/>
            <a:tailEnd type="none" w="sm" len="sm"/>
          </a:ln>
          <a:effectLst/>
        </p:spPr>
        <p:txBody>
          <a:bodyPr wrap="none" anchor="ctr"/>
          <a:lstStyle/>
          <a:p>
            <a:endParaRPr lang="en-US"/>
          </a:p>
        </p:txBody>
      </p:sp>
      <p:sp>
        <p:nvSpPr>
          <p:cNvPr id="18435" name="Rectangle 3"/>
          <p:cNvSpPr>
            <a:spLocks noChangeArrowheads="1"/>
          </p:cNvSpPr>
          <p:nvPr/>
        </p:nvSpPr>
        <p:spPr bwMode="auto">
          <a:xfrm>
            <a:off x="330200" y="333375"/>
            <a:ext cx="9163050" cy="792163"/>
          </a:xfrm>
          <a:prstGeom prst="rect">
            <a:avLst/>
          </a:prstGeom>
          <a:solidFill>
            <a:schemeClr val="bg1"/>
          </a:solidFill>
          <a:ln w="12700" cap="sq">
            <a:solidFill>
              <a:schemeClr val="tx1"/>
            </a:solidFill>
            <a:miter lim="800000"/>
            <a:headEnd type="none" w="sm" len="sm"/>
            <a:tailEnd type="none" w="sm" len="sm"/>
          </a:ln>
          <a:effectLst/>
        </p:spPr>
        <p:txBody>
          <a:bodyPr wrap="none" anchor="ctr"/>
          <a:lstStyle/>
          <a:p>
            <a:endParaRPr lang="en-US"/>
          </a:p>
        </p:txBody>
      </p:sp>
      <p:sp>
        <p:nvSpPr>
          <p:cNvPr id="18436" name="Rectangle 4"/>
          <p:cNvSpPr>
            <a:spLocks noGrp="1" noChangeArrowheads="1"/>
          </p:cNvSpPr>
          <p:nvPr>
            <p:ph type="title"/>
          </p:nvPr>
        </p:nvSpPr>
        <p:spPr>
          <a:xfrm>
            <a:off x="-247650" y="88900"/>
            <a:ext cx="8420100" cy="1206500"/>
          </a:xfrm>
        </p:spPr>
        <p:txBody>
          <a:bodyPr/>
          <a:lstStyle/>
          <a:p>
            <a:r>
              <a:rPr lang="en-US" sz="3400" b="1">
                <a:solidFill>
                  <a:schemeClr val="tx1"/>
                </a:solidFill>
                <a:effectLst>
                  <a:outerShdw blurRad="38100" dist="38100" dir="2700000" algn="tl">
                    <a:srgbClr val="C0C0C0"/>
                  </a:outerShdw>
                </a:effectLst>
              </a:rPr>
              <a:t>JENIS PROSES</a:t>
            </a:r>
          </a:p>
        </p:txBody>
      </p:sp>
      <p:sp>
        <p:nvSpPr>
          <p:cNvPr id="18437" name="Rectangle 5"/>
          <p:cNvSpPr>
            <a:spLocks noGrp="1" noChangeArrowheads="1"/>
          </p:cNvSpPr>
          <p:nvPr>
            <p:ph type="body" idx="1"/>
          </p:nvPr>
        </p:nvSpPr>
        <p:spPr>
          <a:xfrm>
            <a:off x="495300" y="1546243"/>
            <a:ext cx="8750300" cy="4525963"/>
          </a:xfrm>
        </p:spPr>
        <p:txBody>
          <a:bodyPr/>
          <a:lstStyle/>
          <a:p>
            <a:pPr>
              <a:lnSpc>
                <a:spcPct val="90000"/>
              </a:lnSpc>
              <a:buClr>
                <a:srgbClr val="990099"/>
              </a:buClr>
              <a:buFont typeface="Wingdings 2" pitchFamily="18" charset="2"/>
              <a:buChar char="Ý"/>
            </a:pPr>
            <a:r>
              <a:rPr lang="en-US" sz="1800" dirty="0"/>
              <a:t>Proses </a:t>
            </a:r>
            <a:r>
              <a:rPr lang="en-US" sz="1800" dirty="0" err="1"/>
              <a:t>dalam</a:t>
            </a:r>
            <a:r>
              <a:rPr lang="en-US" sz="1800" dirty="0"/>
              <a:t> </a:t>
            </a:r>
            <a:r>
              <a:rPr lang="en-US" sz="1800" dirty="0" err="1"/>
              <a:t>suatu</a:t>
            </a:r>
            <a:r>
              <a:rPr lang="en-US" sz="1800" dirty="0"/>
              <a:t> </a:t>
            </a:r>
            <a:r>
              <a:rPr lang="en-US" sz="1800" dirty="0" err="1"/>
              <a:t>perusahaan</a:t>
            </a:r>
            <a:r>
              <a:rPr lang="en-US" sz="1800" dirty="0"/>
              <a:t> </a:t>
            </a:r>
            <a:r>
              <a:rPr lang="en-US" sz="1800" dirty="0" err="1"/>
              <a:t>dibagi</a:t>
            </a:r>
            <a:r>
              <a:rPr lang="en-US" sz="1800" dirty="0"/>
              <a:t> 2 </a:t>
            </a:r>
            <a:r>
              <a:rPr lang="en-US" sz="1800" dirty="0" err="1"/>
              <a:t>jenis</a:t>
            </a:r>
            <a:r>
              <a:rPr lang="en-US" sz="1800" dirty="0"/>
              <a:t> </a:t>
            </a:r>
            <a:r>
              <a:rPr lang="en-US" sz="1800" dirty="0" err="1"/>
              <a:t>utama</a:t>
            </a:r>
            <a:r>
              <a:rPr lang="en-US" sz="1800" dirty="0"/>
              <a:t> </a:t>
            </a:r>
          </a:p>
          <a:p>
            <a:pPr lvl="2">
              <a:lnSpc>
                <a:spcPct val="90000"/>
              </a:lnSpc>
              <a:buFont typeface="Monotype Sorts" pitchFamily="2" charset="2"/>
              <a:buChar char="§"/>
            </a:pPr>
            <a:r>
              <a:rPr lang="en-US" sz="1800" b="1" dirty="0"/>
              <a:t>Customer Oriented Process (COP) </a:t>
            </a:r>
            <a:r>
              <a:rPr lang="en-US" sz="1800" b="1" dirty="0" err="1"/>
              <a:t>dan</a:t>
            </a:r>
            <a:endParaRPr lang="en-US" sz="1800" b="1" dirty="0"/>
          </a:p>
          <a:p>
            <a:pPr lvl="2">
              <a:lnSpc>
                <a:spcPct val="90000"/>
              </a:lnSpc>
              <a:buFont typeface="Monotype Sorts" pitchFamily="2" charset="2"/>
              <a:buChar char="§"/>
            </a:pPr>
            <a:r>
              <a:rPr lang="en-US" sz="1800" b="1" dirty="0"/>
              <a:t>Proses lain yang </a:t>
            </a:r>
            <a:r>
              <a:rPr lang="en-US" sz="1800" b="1" dirty="0" err="1"/>
              <a:t>mensupport</a:t>
            </a:r>
            <a:r>
              <a:rPr lang="en-US" sz="1800" b="1" dirty="0"/>
              <a:t> COP</a:t>
            </a:r>
          </a:p>
          <a:p>
            <a:pPr lvl="1">
              <a:lnSpc>
                <a:spcPct val="90000"/>
              </a:lnSpc>
              <a:buFontTx/>
              <a:buNone/>
            </a:pPr>
            <a:endParaRPr lang="en-US" sz="1800" dirty="0"/>
          </a:p>
          <a:p>
            <a:pPr>
              <a:lnSpc>
                <a:spcPct val="90000"/>
              </a:lnSpc>
              <a:buClr>
                <a:srgbClr val="990099"/>
              </a:buClr>
              <a:buFont typeface="Wingdings 2" pitchFamily="18" charset="2"/>
              <a:buChar char="Ý"/>
            </a:pPr>
            <a:r>
              <a:rPr lang="en-US" sz="1800" b="1" i="1" dirty="0"/>
              <a:t>Customer Oriented Process (COP)</a:t>
            </a:r>
            <a:r>
              <a:rPr lang="en-US" sz="1800" dirty="0"/>
              <a:t> </a:t>
            </a:r>
            <a:r>
              <a:rPr lang="en-US" sz="1800" dirty="0" err="1"/>
              <a:t>adalah</a:t>
            </a:r>
            <a:r>
              <a:rPr lang="en-US" sz="1800" dirty="0"/>
              <a:t> </a:t>
            </a:r>
            <a:r>
              <a:rPr lang="en-US" sz="1800" dirty="0" err="1"/>
              <a:t>suatu</a:t>
            </a:r>
            <a:r>
              <a:rPr lang="en-US" sz="1800" dirty="0"/>
              <a:t> proses yang </a:t>
            </a:r>
            <a:r>
              <a:rPr lang="en-US" sz="1800" dirty="0" err="1"/>
              <a:t>berhubungan</a:t>
            </a:r>
            <a:r>
              <a:rPr lang="en-US" sz="1800" dirty="0"/>
              <a:t> </a:t>
            </a:r>
            <a:r>
              <a:rPr lang="en-US" sz="1800" dirty="0" err="1"/>
              <a:t>langsung</a:t>
            </a:r>
            <a:r>
              <a:rPr lang="en-US" sz="1800" dirty="0"/>
              <a:t> </a:t>
            </a:r>
            <a:r>
              <a:rPr lang="en-US" sz="1800" dirty="0" err="1"/>
              <a:t>dengan</a:t>
            </a:r>
            <a:r>
              <a:rPr lang="en-US" sz="1800" dirty="0"/>
              <a:t> customer </a:t>
            </a:r>
            <a:r>
              <a:rPr lang="en-US" sz="1800" dirty="0" err="1"/>
              <a:t>mendapat</a:t>
            </a:r>
            <a:r>
              <a:rPr lang="en-US" sz="1800" dirty="0"/>
              <a:t> </a:t>
            </a:r>
            <a:r>
              <a:rPr lang="en-US" sz="1800" u="sng" dirty="0"/>
              <a:t>input</a:t>
            </a:r>
            <a:r>
              <a:rPr lang="en-US" sz="1800" dirty="0"/>
              <a:t> </a:t>
            </a:r>
            <a:r>
              <a:rPr lang="en-US" sz="1800" dirty="0" err="1"/>
              <a:t>dari</a:t>
            </a:r>
            <a:r>
              <a:rPr lang="en-US" sz="1800" dirty="0"/>
              <a:t> customer </a:t>
            </a:r>
            <a:r>
              <a:rPr lang="en-US" sz="1800" dirty="0" err="1"/>
              <a:t>dan</a:t>
            </a:r>
            <a:r>
              <a:rPr lang="en-US" sz="1800" dirty="0"/>
              <a:t> </a:t>
            </a:r>
            <a:r>
              <a:rPr lang="en-US" sz="1800" dirty="0" err="1"/>
              <a:t>memberikan</a:t>
            </a:r>
            <a:r>
              <a:rPr lang="en-US" sz="1800" dirty="0"/>
              <a:t> </a:t>
            </a:r>
            <a:r>
              <a:rPr lang="en-US" sz="1800" u="sng" dirty="0" err="1"/>
              <a:t>ouput</a:t>
            </a:r>
            <a:r>
              <a:rPr lang="en-US" sz="1800" u="sng" dirty="0"/>
              <a:t> </a:t>
            </a:r>
            <a:r>
              <a:rPr lang="en-US" sz="1800" dirty="0" err="1"/>
              <a:t>kepada</a:t>
            </a:r>
            <a:r>
              <a:rPr lang="en-US" sz="1800" dirty="0"/>
              <a:t> customer </a:t>
            </a:r>
            <a:r>
              <a:rPr lang="en-US" sz="1800" dirty="0" err="1"/>
              <a:t>dan</a:t>
            </a:r>
            <a:r>
              <a:rPr lang="en-US" sz="1800" dirty="0"/>
              <a:t> </a:t>
            </a:r>
            <a:r>
              <a:rPr lang="en-US" sz="1800" dirty="0" err="1"/>
              <a:t>dapat</a:t>
            </a:r>
            <a:r>
              <a:rPr lang="en-US" sz="1800" dirty="0"/>
              <a:t> </a:t>
            </a:r>
            <a:r>
              <a:rPr lang="en-US" sz="1800" dirty="0" err="1"/>
              <a:t>langsung</a:t>
            </a:r>
            <a:r>
              <a:rPr lang="en-US" sz="1800" dirty="0"/>
              <a:t> </a:t>
            </a:r>
            <a:r>
              <a:rPr lang="en-US" sz="1800" dirty="0" err="1"/>
              <a:t>mengakibatkan</a:t>
            </a:r>
            <a:r>
              <a:rPr lang="en-US" sz="1800" dirty="0"/>
              <a:t> </a:t>
            </a:r>
            <a:r>
              <a:rPr lang="en-US" sz="1800" dirty="0" err="1"/>
              <a:t>timbulnya</a:t>
            </a:r>
            <a:r>
              <a:rPr lang="en-US" sz="1800" dirty="0"/>
              <a:t> </a:t>
            </a:r>
            <a:r>
              <a:rPr lang="en-US" sz="1800" u="sng" dirty="0" err="1"/>
              <a:t>kepuasan</a:t>
            </a:r>
            <a:r>
              <a:rPr lang="en-US" sz="1800" u="sng" dirty="0"/>
              <a:t>/ </a:t>
            </a:r>
            <a:r>
              <a:rPr lang="en-US" sz="1800" u="sng" dirty="0" err="1"/>
              <a:t>ketidakpuasan</a:t>
            </a:r>
            <a:r>
              <a:rPr lang="en-US" sz="1800" u="sng" dirty="0"/>
              <a:t> </a:t>
            </a:r>
            <a:r>
              <a:rPr lang="en-US" sz="1800" u="sng" dirty="0" err="1"/>
              <a:t>pelanggan</a:t>
            </a:r>
            <a:r>
              <a:rPr lang="en-US" sz="1800" dirty="0"/>
              <a:t> </a:t>
            </a:r>
          </a:p>
          <a:p>
            <a:pPr>
              <a:lnSpc>
                <a:spcPct val="90000"/>
              </a:lnSpc>
              <a:buClr>
                <a:srgbClr val="990099"/>
              </a:buClr>
              <a:buFont typeface="Wingdings 2" pitchFamily="18" charset="2"/>
              <a:buNone/>
            </a:pPr>
            <a:endParaRPr lang="en-US" sz="1800" dirty="0"/>
          </a:p>
          <a:p>
            <a:pPr>
              <a:lnSpc>
                <a:spcPct val="90000"/>
              </a:lnSpc>
            </a:pPr>
            <a:endParaRPr lang="en-US" sz="1800" dirty="0"/>
          </a:p>
          <a:p>
            <a:pPr>
              <a:lnSpc>
                <a:spcPct val="90000"/>
              </a:lnSpc>
              <a:buClr>
                <a:srgbClr val="990099"/>
              </a:buClr>
              <a:buFont typeface="Wingdings 2" pitchFamily="18" charset="2"/>
              <a:buChar char="Ý"/>
            </a:pPr>
            <a:r>
              <a:rPr lang="en-US" sz="1800" b="1" i="1" dirty="0"/>
              <a:t>Proses yang </a:t>
            </a:r>
            <a:r>
              <a:rPr lang="en-US" sz="1800" b="1" i="1" dirty="0" err="1"/>
              <a:t>mensupport</a:t>
            </a:r>
            <a:r>
              <a:rPr lang="en-US" sz="1800" b="1" i="1" dirty="0"/>
              <a:t> COP</a:t>
            </a:r>
            <a:r>
              <a:rPr lang="en-US" sz="1800" dirty="0"/>
              <a:t> </a:t>
            </a:r>
            <a:r>
              <a:rPr lang="en-US" sz="1800" dirty="0" err="1"/>
              <a:t>adalah</a:t>
            </a:r>
            <a:r>
              <a:rPr lang="en-US" sz="1800" dirty="0"/>
              <a:t> </a:t>
            </a:r>
            <a:r>
              <a:rPr lang="en-US" sz="1800" dirty="0" err="1"/>
              <a:t>suatu</a:t>
            </a:r>
            <a:r>
              <a:rPr lang="en-US" sz="1800" dirty="0"/>
              <a:t> proses yang </a:t>
            </a:r>
            <a:r>
              <a:rPr lang="en-US" sz="1800" dirty="0" err="1"/>
              <a:t>tidak</a:t>
            </a:r>
            <a:r>
              <a:rPr lang="en-US" sz="1800" dirty="0"/>
              <a:t> </a:t>
            </a:r>
            <a:r>
              <a:rPr lang="en-US" sz="1800" dirty="0" err="1"/>
              <a:t>langsung</a:t>
            </a:r>
            <a:r>
              <a:rPr lang="en-US" sz="1800" dirty="0"/>
              <a:t> </a:t>
            </a:r>
            <a:r>
              <a:rPr lang="en-US" sz="1800" dirty="0" err="1"/>
              <a:t>berhubungan</a:t>
            </a:r>
            <a:r>
              <a:rPr lang="en-US" sz="1800" dirty="0"/>
              <a:t> </a:t>
            </a:r>
            <a:r>
              <a:rPr lang="en-US" sz="1800" dirty="0" err="1"/>
              <a:t>dengan</a:t>
            </a:r>
            <a:r>
              <a:rPr lang="en-US" sz="1800" dirty="0"/>
              <a:t> customer, </a:t>
            </a:r>
            <a:r>
              <a:rPr lang="en-US" sz="1800" dirty="0" err="1"/>
              <a:t>akan</a:t>
            </a:r>
            <a:r>
              <a:rPr lang="en-US" sz="1800" dirty="0"/>
              <a:t> </a:t>
            </a:r>
            <a:r>
              <a:rPr lang="en-US" sz="1800" dirty="0" err="1"/>
              <a:t>tetapi</a:t>
            </a:r>
            <a:r>
              <a:rPr lang="en-US" sz="1800" dirty="0"/>
              <a:t> </a:t>
            </a:r>
            <a:r>
              <a:rPr lang="en-US" sz="1800" dirty="0" err="1"/>
              <a:t>mensuport</a:t>
            </a:r>
            <a:r>
              <a:rPr lang="en-US" sz="1800" dirty="0"/>
              <a:t> COP </a:t>
            </a:r>
            <a:r>
              <a:rPr lang="en-US" sz="1800" dirty="0" err="1"/>
              <a:t>sehingga</a:t>
            </a:r>
            <a:r>
              <a:rPr lang="en-US" sz="1800" dirty="0"/>
              <a:t> COP </a:t>
            </a:r>
            <a:r>
              <a:rPr lang="en-US" sz="1800" dirty="0" err="1"/>
              <a:t>dapat</a:t>
            </a:r>
            <a:r>
              <a:rPr lang="en-US" sz="1800" dirty="0"/>
              <a:t> </a:t>
            </a:r>
            <a:r>
              <a:rPr lang="en-US" sz="1800" dirty="0" err="1"/>
              <a:t>memenuhi</a:t>
            </a:r>
            <a:r>
              <a:rPr lang="en-US" sz="1800" dirty="0"/>
              <a:t> </a:t>
            </a:r>
            <a:r>
              <a:rPr lang="en-US" sz="1800" dirty="0" err="1"/>
              <a:t>persyaratan</a:t>
            </a:r>
            <a:r>
              <a:rPr lang="en-US" sz="1800" dirty="0"/>
              <a:t>/ </a:t>
            </a:r>
            <a:r>
              <a:rPr lang="en-US" sz="1800" dirty="0" err="1"/>
              <a:t>memberikan</a:t>
            </a:r>
            <a:r>
              <a:rPr lang="en-US" sz="1800" dirty="0"/>
              <a:t> </a:t>
            </a:r>
            <a:r>
              <a:rPr lang="en-US" sz="1800" dirty="0" err="1"/>
              <a:t>kepuasan</a:t>
            </a:r>
            <a:r>
              <a:rPr lang="en-US" sz="1800" dirty="0"/>
              <a:t> </a:t>
            </a:r>
            <a:r>
              <a:rPr lang="en-US" sz="1800" dirty="0" err="1"/>
              <a:t>kepada</a:t>
            </a:r>
            <a:r>
              <a:rPr lang="en-US" sz="1800" dirty="0"/>
              <a:t> Customer </a:t>
            </a:r>
          </a:p>
        </p:txBody>
      </p:sp>
      <p:pic>
        <p:nvPicPr>
          <p:cNvPr id="18438" name="Picture 6" descr="leadership1"/>
          <p:cNvPicPr>
            <a:picLocks noChangeAspect="1" noChangeArrowheads="1"/>
          </p:cNvPicPr>
          <p:nvPr/>
        </p:nvPicPr>
        <p:blipFill>
          <a:blip r:embed="rId3"/>
          <a:srcRect/>
          <a:stretch>
            <a:fillRect/>
          </a:stretch>
        </p:blipFill>
        <p:spPr bwMode="auto">
          <a:xfrm>
            <a:off x="8339138" y="260350"/>
            <a:ext cx="1222375" cy="1208088"/>
          </a:xfrm>
          <a:prstGeom prst="rect">
            <a:avLst/>
          </a:prstGeom>
          <a:noFill/>
        </p:spPr>
      </p:pic>
      <p:sp>
        <p:nvSpPr>
          <p:cNvPr id="18439" name="Rectangle 7"/>
          <p:cNvSpPr>
            <a:spLocks noChangeArrowheads="1"/>
          </p:cNvSpPr>
          <p:nvPr/>
        </p:nvSpPr>
        <p:spPr bwMode="auto">
          <a:xfrm>
            <a:off x="457200" y="4267200"/>
            <a:ext cx="8915400" cy="1795463"/>
          </a:xfrm>
          <a:prstGeom prst="rect">
            <a:avLst/>
          </a:prstGeom>
          <a:solidFill>
            <a:schemeClr val="bg1">
              <a:alpha val="17999"/>
            </a:schemeClr>
          </a:solidFill>
          <a:ln w="12700" cap="sq">
            <a:solidFill>
              <a:srgbClr val="0033CC"/>
            </a:solidFill>
            <a:miter lim="800000"/>
            <a:headEnd type="none" w="sm" len="sm"/>
            <a:tailEnd type="none" w="sm" len="sm"/>
          </a:ln>
          <a:effectLst/>
        </p:spPr>
        <p:txBody>
          <a:bodyPr wrap="none" anchor="ctr" anchorCtr="1"/>
          <a:lstStyle/>
          <a:p>
            <a:pPr algn="ctr" defTabSz="873125"/>
            <a:endParaRPr lang="en-US"/>
          </a:p>
        </p:txBody>
      </p:sp>
      <p:sp>
        <p:nvSpPr>
          <p:cNvPr id="2" name="Slide Number Placeholder 1">
            <a:extLst>
              <a:ext uri="{FF2B5EF4-FFF2-40B4-BE49-F238E27FC236}">
                <a16:creationId xmlns:a16="http://schemas.microsoft.com/office/drawing/2014/main" id="{A0D31E36-0CFF-480B-9880-077C88E68BA0}"/>
              </a:ext>
            </a:extLst>
          </p:cNvPr>
          <p:cNvSpPr>
            <a:spLocks noGrp="1"/>
          </p:cNvSpPr>
          <p:nvPr>
            <p:ph type="sldNum" sz="quarter" idx="12"/>
          </p:nvPr>
        </p:nvSpPr>
        <p:spPr/>
        <p:txBody>
          <a:bodyPr/>
          <a:lstStyle/>
          <a:p>
            <a:pPr>
              <a:defRPr/>
            </a:pPr>
            <a:fld id="{6479658B-7F9C-4333-9499-869B8642C574}" type="slidenum">
              <a:rPr lang="en-US" smtClean="0"/>
              <a:pPr>
                <a:defRPr/>
              </a:pPr>
              <a:t>39</a:t>
            </a:fld>
            <a:endParaRPr lang="en-US"/>
          </a:p>
        </p:txBody>
      </p:sp>
      <p:sp>
        <p:nvSpPr>
          <p:cNvPr id="3" name="Footer Placeholder 2">
            <a:extLst>
              <a:ext uri="{FF2B5EF4-FFF2-40B4-BE49-F238E27FC236}">
                <a16:creationId xmlns:a16="http://schemas.microsoft.com/office/drawing/2014/main" id="{FA50A40E-B8BB-4E82-9B0E-2EC9A4316D75}"/>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 calcmode="lin" valueType="num">
                                      <p:cBhvr>
                                        <p:cTn id="7" dur="500" fill="hold"/>
                                        <p:tgtEl>
                                          <p:spTgt spid="18437">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8437">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8437">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8437">
                                            <p:txEl>
                                              <p:pRg st="0" end="0"/>
                                            </p:txEl>
                                          </p:spTgt>
                                        </p:tgtEl>
                                        <p:attrNameLst>
                                          <p:attrName>ppt_y</p:attrName>
                                        </p:attrNameLst>
                                      </p:cBhvr>
                                      <p:tavLst>
                                        <p:tav tm="0">
                                          <p:val>
                                            <p:strVal val="#ppt_y"/>
                                          </p:val>
                                        </p:tav>
                                        <p:tav tm="100000">
                                          <p:val>
                                            <p:strVal val="#ppt_y"/>
                                          </p:val>
                                        </p:tav>
                                      </p:tavLst>
                                    </p:anim>
                                  </p:childTnLst>
                                </p:cTn>
                              </p:par>
                              <p:par>
                                <p:cTn id="11" presetID="39" presetClass="entr" presetSubtype="0" accel="100000" fill="hold" nodeType="withEffect">
                                  <p:stCondLst>
                                    <p:cond delay="0"/>
                                  </p:stCondLst>
                                  <p:childTnLst>
                                    <p:set>
                                      <p:cBhvr>
                                        <p:cTn id="12" dur="1" fill="hold">
                                          <p:stCondLst>
                                            <p:cond delay="0"/>
                                          </p:stCondLst>
                                        </p:cTn>
                                        <p:tgtEl>
                                          <p:spTgt spid="18437">
                                            <p:txEl>
                                              <p:pRg st="1" end="1"/>
                                            </p:txEl>
                                          </p:spTgt>
                                        </p:tgtEl>
                                        <p:attrNameLst>
                                          <p:attrName>style.visibility</p:attrName>
                                        </p:attrNameLst>
                                      </p:cBhvr>
                                      <p:to>
                                        <p:strVal val="visible"/>
                                      </p:to>
                                    </p:set>
                                    <p:anim calcmode="lin" valueType="num">
                                      <p:cBhvr>
                                        <p:cTn id="13" dur="500" fill="hold"/>
                                        <p:tgtEl>
                                          <p:spTgt spid="18437">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8437">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8437">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8437">
                                            <p:txEl>
                                              <p:pRg st="1" end="1"/>
                                            </p:txEl>
                                          </p:spTgt>
                                        </p:tgtEl>
                                        <p:attrNameLst>
                                          <p:attrName>ppt_y</p:attrName>
                                        </p:attrNameLst>
                                      </p:cBhvr>
                                      <p:tavLst>
                                        <p:tav tm="0">
                                          <p:val>
                                            <p:strVal val="#ppt_y"/>
                                          </p:val>
                                        </p:tav>
                                        <p:tav tm="100000">
                                          <p:val>
                                            <p:strVal val="#ppt_y"/>
                                          </p:val>
                                        </p:tav>
                                      </p:tavLst>
                                    </p:anim>
                                  </p:childTnLst>
                                </p:cTn>
                              </p:par>
                              <p:par>
                                <p:cTn id="17" presetID="39" presetClass="entr" presetSubtype="0" accel="100000" fill="hold" nodeType="with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anim calcmode="lin" valueType="num">
                                      <p:cBhvr>
                                        <p:cTn id="19" dur="500" fill="hold"/>
                                        <p:tgtEl>
                                          <p:spTgt spid="18437">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18437">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18437">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1843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18437">
                                            <p:txEl>
                                              <p:pRg st="4" end="4"/>
                                            </p:txEl>
                                          </p:spTgt>
                                        </p:tgtEl>
                                        <p:attrNameLst>
                                          <p:attrName>style.visibility</p:attrName>
                                        </p:attrNameLst>
                                      </p:cBhvr>
                                      <p:to>
                                        <p:strVal val="visible"/>
                                      </p:to>
                                    </p:set>
                                    <p:anim calcmode="discrete" valueType="clr">
                                      <p:cBhvr override="childStyle">
                                        <p:cTn id="27" dur="80"/>
                                        <p:tgtEl>
                                          <p:spTgt spid="18437">
                                            <p:txEl>
                                              <p:pRg st="4" end="4"/>
                                            </p:txEl>
                                          </p:spTgt>
                                        </p:tgtEl>
                                        <p:attrNameLst>
                                          <p:attrName>style.color</p:attrName>
                                        </p:attrNameLst>
                                      </p:cBhvr>
                                      <p:tavLst>
                                        <p:tav tm="0">
                                          <p:val>
                                            <p:clrVal>
                                              <a:schemeClr val="accent2"/>
                                            </p:clrVal>
                                          </p:val>
                                        </p:tav>
                                        <p:tav tm="50000">
                                          <p:val>
                                            <p:clrVal>
                                              <a:srgbClr val="CC0099"/>
                                            </p:clrVal>
                                          </p:val>
                                        </p:tav>
                                      </p:tavLst>
                                    </p:anim>
                                    <p:anim calcmode="discrete" valueType="clr">
                                      <p:cBhvr>
                                        <p:cTn id="28" dur="80"/>
                                        <p:tgtEl>
                                          <p:spTgt spid="18437">
                                            <p:txEl>
                                              <p:pRg st="4" end="4"/>
                                            </p:txEl>
                                          </p:spTgt>
                                        </p:tgtEl>
                                        <p:attrNameLst>
                                          <p:attrName>fillcolor</p:attrName>
                                        </p:attrNameLst>
                                      </p:cBhvr>
                                      <p:tavLst>
                                        <p:tav tm="0">
                                          <p:val>
                                            <p:clrVal>
                                              <a:schemeClr val="accent2"/>
                                            </p:clrVal>
                                          </p:val>
                                        </p:tav>
                                        <p:tav tm="50000">
                                          <p:val>
                                            <p:clrVal>
                                              <a:schemeClr val="hlink"/>
                                            </p:clrVal>
                                          </p:val>
                                        </p:tav>
                                      </p:tavLst>
                                    </p:anim>
                                    <p:set>
                                      <p:cBhvr>
                                        <p:cTn id="29" dur="80"/>
                                        <p:tgtEl>
                                          <p:spTgt spid="18437">
                                            <p:txEl>
                                              <p:pRg st="4" end="4"/>
                                            </p:txEl>
                                          </p:spTgt>
                                        </p:tgtEl>
                                        <p:attrNameLst>
                                          <p:attrName>fill.type</p:attrName>
                                        </p:attrNameLst>
                                      </p:cBhvr>
                                      <p:to>
                                        <p:strVal val="solid"/>
                                      </p:to>
                                    </p:set>
                                  </p:childTnLst>
                                </p:cTn>
                              </p:par>
                            </p:childTnLst>
                          </p:cTn>
                        </p:par>
                        <p:par>
                          <p:cTn id="30" fill="hold">
                            <p:stCondLst>
                              <p:cond delay="8360"/>
                            </p:stCondLst>
                            <p:childTnLst>
                              <p:par>
                                <p:cTn id="31" presetID="49" presetClass="entr" presetSubtype="0" decel="100000" fill="hold" grpId="0" nodeType="afterEffect">
                                  <p:stCondLst>
                                    <p:cond delay="0"/>
                                  </p:stCondLst>
                                  <p:childTnLst>
                                    <p:set>
                                      <p:cBhvr>
                                        <p:cTn id="32" dur="1" fill="hold">
                                          <p:stCondLst>
                                            <p:cond delay="0"/>
                                          </p:stCondLst>
                                        </p:cTn>
                                        <p:tgtEl>
                                          <p:spTgt spid="18434"/>
                                        </p:tgtEl>
                                        <p:attrNameLst>
                                          <p:attrName>style.visibility</p:attrName>
                                        </p:attrNameLst>
                                      </p:cBhvr>
                                      <p:to>
                                        <p:strVal val="visible"/>
                                      </p:to>
                                    </p:set>
                                    <p:anim calcmode="lin" valueType="num">
                                      <p:cBhvr>
                                        <p:cTn id="33" dur="500" fill="hold"/>
                                        <p:tgtEl>
                                          <p:spTgt spid="18434"/>
                                        </p:tgtEl>
                                        <p:attrNameLst>
                                          <p:attrName>ppt_w</p:attrName>
                                        </p:attrNameLst>
                                      </p:cBhvr>
                                      <p:tavLst>
                                        <p:tav tm="0">
                                          <p:val>
                                            <p:fltVal val="0"/>
                                          </p:val>
                                        </p:tav>
                                        <p:tav tm="100000">
                                          <p:val>
                                            <p:strVal val="#ppt_w"/>
                                          </p:val>
                                        </p:tav>
                                      </p:tavLst>
                                    </p:anim>
                                    <p:anim calcmode="lin" valueType="num">
                                      <p:cBhvr>
                                        <p:cTn id="34" dur="500" fill="hold"/>
                                        <p:tgtEl>
                                          <p:spTgt spid="18434"/>
                                        </p:tgtEl>
                                        <p:attrNameLst>
                                          <p:attrName>ppt_h</p:attrName>
                                        </p:attrNameLst>
                                      </p:cBhvr>
                                      <p:tavLst>
                                        <p:tav tm="0">
                                          <p:val>
                                            <p:fltVal val="0"/>
                                          </p:val>
                                        </p:tav>
                                        <p:tav tm="100000">
                                          <p:val>
                                            <p:strVal val="#ppt_h"/>
                                          </p:val>
                                        </p:tav>
                                      </p:tavLst>
                                    </p:anim>
                                    <p:anim calcmode="lin" valueType="num">
                                      <p:cBhvr>
                                        <p:cTn id="35" dur="500" fill="hold"/>
                                        <p:tgtEl>
                                          <p:spTgt spid="18434"/>
                                        </p:tgtEl>
                                        <p:attrNameLst>
                                          <p:attrName>style.rotation</p:attrName>
                                        </p:attrNameLst>
                                      </p:cBhvr>
                                      <p:tavLst>
                                        <p:tav tm="0">
                                          <p:val>
                                            <p:fltVal val="360"/>
                                          </p:val>
                                        </p:tav>
                                        <p:tav tm="100000">
                                          <p:val>
                                            <p:fltVal val="0"/>
                                          </p:val>
                                        </p:tav>
                                      </p:tavLst>
                                    </p:anim>
                                    <p:animEffect transition="in" filter="fade">
                                      <p:cBhvr>
                                        <p:cTn id="36" dur="500"/>
                                        <p:tgtEl>
                                          <p:spTgt spid="18434"/>
                                        </p:tgtEl>
                                      </p:cBhvr>
                                    </p:animEffect>
                                  </p:childTnLst>
                                  <p:subTnLst>
                                    <p:animClr clrSpc="rgb" dir="cw">
                                      <p:cBhvr override="childStyle">
                                        <p:cTn dur="1" fill="hold" display="0" masterRel="nextClick" afterEffect="1"/>
                                        <p:tgtEl>
                                          <p:spTgt spid="18434"/>
                                        </p:tgtEl>
                                        <p:attrNameLst>
                                          <p:attrName>ppt_c</p:attrName>
                                        </p:attrNameLst>
                                      </p:cBhvr>
                                      <p:to>
                                        <a:srgbClr val="00FF99"/>
                                      </p:to>
                                    </p:animClr>
                                  </p:subTnLst>
                                </p:cTn>
                              </p:par>
                            </p:childTnLst>
                          </p:cTn>
                        </p:par>
                      </p:childTnLst>
                    </p:cTn>
                  </p:par>
                  <p:par>
                    <p:cTn id="37" fill="hold">
                      <p:stCondLst>
                        <p:cond delay="indefinite"/>
                      </p:stCondLst>
                      <p:childTnLst>
                        <p:par>
                          <p:cTn id="38" fill="hold">
                            <p:stCondLst>
                              <p:cond delay="0"/>
                            </p:stCondLst>
                            <p:childTnLst>
                              <p:par>
                                <p:cTn id="39" presetID="27" presetClass="entr" presetSubtype="0" fill="hold" nodeType="clickEffect">
                                  <p:stCondLst>
                                    <p:cond delay="0"/>
                                  </p:stCondLst>
                                  <p:iterate type="lt">
                                    <p:tmPct val="50000"/>
                                  </p:iterate>
                                  <p:childTnLst>
                                    <p:set>
                                      <p:cBhvr>
                                        <p:cTn id="40" dur="1" fill="hold">
                                          <p:stCondLst>
                                            <p:cond delay="0"/>
                                          </p:stCondLst>
                                        </p:cTn>
                                        <p:tgtEl>
                                          <p:spTgt spid="18437">
                                            <p:txEl>
                                              <p:pRg st="7" end="7"/>
                                            </p:txEl>
                                          </p:spTgt>
                                        </p:tgtEl>
                                        <p:attrNameLst>
                                          <p:attrName>style.visibility</p:attrName>
                                        </p:attrNameLst>
                                      </p:cBhvr>
                                      <p:to>
                                        <p:strVal val="visible"/>
                                      </p:to>
                                    </p:set>
                                    <p:anim calcmode="discrete" valueType="clr">
                                      <p:cBhvr override="childStyle">
                                        <p:cTn id="41" dur="80"/>
                                        <p:tgtEl>
                                          <p:spTgt spid="18437">
                                            <p:txEl>
                                              <p:pRg st="7" end="7"/>
                                            </p:txEl>
                                          </p:spTgt>
                                        </p:tgtEl>
                                        <p:attrNameLst>
                                          <p:attrName>style.color</p:attrName>
                                        </p:attrNameLst>
                                      </p:cBhvr>
                                      <p:tavLst>
                                        <p:tav tm="0">
                                          <p:val>
                                            <p:clrVal>
                                              <a:schemeClr val="accent2"/>
                                            </p:clrVal>
                                          </p:val>
                                        </p:tav>
                                        <p:tav tm="50000">
                                          <p:val>
                                            <p:clrVal>
                                              <a:srgbClr val="CC0099"/>
                                            </p:clrVal>
                                          </p:val>
                                        </p:tav>
                                      </p:tavLst>
                                    </p:anim>
                                    <p:anim calcmode="discrete" valueType="clr">
                                      <p:cBhvr>
                                        <p:cTn id="42" dur="80"/>
                                        <p:tgtEl>
                                          <p:spTgt spid="18437">
                                            <p:txEl>
                                              <p:pRg st="7" end="7"/>
                                            </p:txEl>
                                          </p:spTgt>
                                        </p:tgtEl>
                                        <p:attrNameLst>
                                          <p:attrName>fillcolor</p:attrName>
                                        </p:attrNameLst>
                                      </p:cBhvr>
                                      <p:tavLst>
                                        <p:tav tm="0">
                                          <p:val>
                                            <p:clrVal>
                                              <a:schemeClr val="accent2"/>
                                            </p:clrVal>
                                          </p:val>
                                        </p:tav>
                                        <p:tav tm="50000">
                                          <p:val>
                                            <p:clrVal>
                                              <a:schemeClr val="hlink"/>
                                            </p:clrVal>
                                          </p:val>
                                        </p:tav>
                                      </p:tavLst>
                                    </p:anim>
                                    <p:set>
                                      <p:cBhvr>
                                        <p:cTn id="43" dur="80"/>
                                        <p:tgtEl>
                                          <p:spTgt spid="18437">
                                            <p:txEl>
                                              <p:pRg st="7" end="7"/>
                                            </p:txEl>
                                          </p:spTgt>
                                        </p:tgtEl>
                                        <p:attrNameLst>
                                          <p:attrName>fill.type</p:attrName>
                                        </p:attrNameLst>
                                      </p:cBhvr>
                                      <p:to>
                                        <p:strVal val="solid"/>
                                      </p:to>
                                    </p:set>
                                  </p:childTnLst>
                                </p:cTn>
                              </p:par>
                            </p:childTnLst>
                          </p:cTn>
                        </p:par>
                        <p:par>
                          <p:cTn id="44" fill="hold">
                            <p:stCondLst>
                              <p:cond delay="6960"/>
                            </p:stCondLst>
                            <p:childTnLst>
                              <p:par>
                                <p:cTn id="45" presetID="49" presetClass="entr" presetSubtype="0" decel="100000" fill="hold" grpId="0" nodeType="afterEffect">
                                  <p:stCondLst>
                                    <p:cond delay="0"/>
                                  </p:stCondLst>
                                  <p:childTnLst>
                                    <p:set>
                                      <p:cBhvr>
                                        <p:cTn id="46" dur="1" fill="hold">
                                          <p:stCondLst>
                                            <p:cond delay="0"/>
                                          </p:stCondLst>
                                        </p:cTn>
                                        <p:tgtEl>
                                          <p:spTgt spid="18439"/>
                                        </p:tgtEl>
                                        <p:attrNameLst>
                                          <p:attrName>style.visibility</p:attrName>
                                        </p:attrNameLst>
                                      </p:cBhvr>
                                      <p:to>
                                        <p:strVal val="visible"/>
                                      </p:to>
                                    </p:set>
                                    <p:anim calcmode="lin" valueType="num">
                                      <p:cBhvr>
                                        <p:cTn id="47" dur="500" fill="hold"/>
                                        <p:tgtEl>
                                          <p:spTgt spid="18439"/>
                                        </p:tgtEl>
                                        <p:attrNameLst>
                                          <p:attrName>ppt_w</p:attrName>
                                        </p:attrNameLst>
                                      </p:cBhvr>
                                      <p:tavLst>
                                        <p:tav tm="0">
                                          <p:val>
                                            <p:fltVal val="0"/>
                                          </p:val>
                                        </p:tav>
                                        <p:tav tm="100000">
                                          <p:val>
                                            <p:strVal val="#ppt_w"/>
                                          </p:val>
                                        </p:tav>
                                      </p:tavLst>
                                    </p:anim>
                                    <p:anim calcmode="lin" valueType="num">
                                      <p:cBhvr>
                                        <p:cTn id="48" dur="500" fill="hold"/>
                                        <p:tgtEl>
                                          <p:spTgt spid="18439"/>
                                        </p:tgtEl>
                                        <p:attrNameLst>
                                          <p:attrName>ppt_h</p:attrName>
                                        </p:attrNameLst>
                                      </p:cBhvr>
                                      <p:tavLst>
                                        <p:tav tm="0">
                                          <p:val>
                                            <p:fltVal val="0"/>
                                          </p:val>
                                        </p:tav>
                                        <p:tav tm="100000">
                                          <p:val>
                                            <p:strVal val="#ppt_h"/>
                                          </p:val>
                                        </p:tav>
                                      </p:tavLst>
                                    </p:anim>
                                    <p:anim calcmode="lin" valueType="num">
                                      <p:cBhvr>
                                        <p:cTn id="49" dur="500" fill="hold"/>
                                        <p:tgtEl>
                                          <p:spTgt spid="18439"/>
                                        </p:tgtEl>
                                        <p:attrNameLst>
                                          <p:attrName>style.rotation</p:attrName>
                                        </p:attrNameLst>
                                      </p:cBhvr>
                                      <p:tavLst>
                                        <p:tav tm="0">
                                          <p:val>
                                            <p:fltVal val="360"/>
                                          </p:val>
                                        </p:tav>
                                        <p:tav tm="100000">
                                          <p:val>
                                            <p:fltVal val="0"/>
                                          </p:val>
                                        </p:tav>
                                      </p:tavLst>
                                    </p:anim>
                                    <p:animEffect transition="in" filter="fade">
                                      <p:cBhvr>
                                        <p:cTn id="50" dur="500"/>
                                        <p:tgtEl>
                                          <p:spTgt spid="18439"/>
                                        </p:tgtEl>
                                      </p:cBhvr>
                                    </p:animEffect>
                                  </p:childTnLst>
                                  <p:subTnLst>
                                    <p:animClr clrSpc="rgb" dir="cw">
                                      <p:cBhvr override="childStyle">
                                        <p:cTn dur="1" fill="hold" display="0" masterRel="nextClick" afterEffect="1"/>
                                        <p:tgtEl>
                                          <p:spTgt spid="18439"/>
                                        </p:tgtEl>
                                        <p:attrNameLst>
                                          <p:attrName>ppt_c</p:attrName>
                                        </p:attrNameLst>
                                      </p:cBhvr>
                                      <p:to>
                                        <a:srgbClr val="CC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p:bldP spid="184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5"/>
          <p:cNvSpPr>
            <a:spLocks noChangeArrowheads="1"/>
          </p:cNvSpPr>
          <p:nvPr/>
        </p:nvSpPr>
        <p:spPr bwMode="auto">
          <a:xfrm>
            <a:off x="-14462" y="6165617"/>
            <a:ext cx="9920461" cy="692383"/>
          </a:xfrm>
          <a:prstGeom prst="rect">
            <a:avLst/>
          </a:prstGeom>
          <a:solidFill>
            <a:schemeClr val="accent5">
              <a:lumMod val="50000"/>
            </a:schemeClr>
          </a:solidFill>
          <a:ln w="9525">
            <a:noFill/>
            <a:miter lim="800000"/>
            <a:headEnd/>
            <a:tailEnd/>
          </a:ln>
        </p:spPr>
        <p:txBody>
          <a:bodyPr wrap="none" anchor="ctr"/>
          <a:lstStyle/>
          <a:p>
            <a:pPr algn="r"/>
            <a:endParaRPr lang="id-ID" dirty="0">
              <a:solidFill>
                <a:schemeClr val="bg1">
                  <a:lumMod val="95000"/>
                </a:schemeClr>
              </a:solidFill>
            </a:endParaRPr>
          </a:p>
        </p:txBody>
      </p:sp>
      <p:pic>
        <p:nvPicPr>
          <p:cNvPr id="28674" name="Picture 2" descr="http://www.tfs-initiative.com/pic/slider/writ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1" y="-13186"/>
            <a:ext cx="9925380" cy="6184270"/>
          </a:xfrm>
          <a:prstGeom prst="rect">
            <a:avLst/>
          </a:prstGeom>
          <a:noFill/>
          <a:extLst>
            <a:ext uri="{909E8E84-426E-40DD-AFC4-6F175D3DCCD1}">
              <a14:hiddenFill xmlns:a14="http://schemas.microsoft.com/office/drawing/2010/main">
                <a:solidFill>
                  <a:srgbClr val="FFFFFF"/>
                </a:solidFill>
              </a14:hiddenFill>
            </a:ext>
          </a:extLst>
        </p:spPr>
      </p:pic>
      <p:sp>
        <p:nvSpPr>
          <p:cNvPr id="30722" name="Text Box 3"/>
          <p:cNvSpPr txBox="1">
            <a:spLocks noChangeArrowheads="1"/>
          </p:cNvSpPr>
          <p:nvPr/>
        </p:nvSpPr>
        <p:spPr bwMode="auto">
          <a:xfrm>
            <a:off x="-14462" y="2664293"/>
            <a:ext cx="9920461" cy="3506791"/>
          </a:xfrm>
          <a:prstGeom prst="rect">
            <a:avLst/>
          </a:prstGeom>
          <a:solidFill>
            <a:schemeClr val="bg1">
              <a:alpha val="40000"/>
            </a:schemeClr>
          </a:solidFill>
          <a:ln>
            <a:noFill/>
            <a:headEnd/>
            <a:tailEnd/>
          </a:ln>
        </p:spPr>
        <p:style>
          <a:lnRef idx="1">
            <a:schemeClr val="accent5"/>
          </a:lnRef>
          <a:fillRef idx="2">
            <a:schemeClr val="accent5"/>
          </a:fillRef>
          <a:effectRef idx="1">
            <a:schemeClr val="accent5"/>
          </a:effectRef>
          <a:fontRef idx="minor">
            <a:schemeClr val="dk1"/>
          </a:fontRef>
        </p:style>
        <p:txBody>
          <a:bodyPr/>
          <a:lstStyle/>
          <a:p>
            <a:pPr algn="ctr">
              <a:lnSpc>
                <a:spcPct val="160000"/>
              </a:lnSpc>
              <a:spcBef>
                <a:spcPct val="50000"/>
              </a:spcBef>
              <a:buClr>
                <a:schemeClr val="accent2"/>
              </a:buClr>
              <a:buFont typeface="Wingdings" pitchFamily="2" charset="2"/>
              <a:buNone/>
            </a:pPr>
            <a:r>
              <a:rPr lang="en-US" sz="4800" b="1" dirty="0">
                <a:solidFill>
                  <a:schemeClr val="tx1"/>
                </a:solidFill>
              </a:rPr>
              <a:t>AUDIT (</a:t>
            </a:r>
            <a:r>
              <a:rPr lang="en-US" sz="4800" b="1" dirty="0" err="1">
                <a:solidFill>
                  <a:schemeClr val="tx1"/>
                </a:solidFill>
              </a:rPr>
              <a:t>definisi</a:t>
            </a:r>
            <a:r>
              <a:rPr lang="en-US" sz="4800" b="1" dirty="0">
                <a:solidFill>
                  <a:schemeClr val="tx1"/>
                </a:solidFill>
              </a:rPr>
              <a:t>)</a:t>
            </a:r>
          </a:p>
          <a:p>
            <a:pPr algn="ctr">
              <a:lnSpc>
                <a:spcPct val="160000"/>
              </a:lnSpc>
              <a:spcBef>
                <a:spcPct val="50000"/>
              </a:spcBef>
              <a:buClr>
                <a:schemeClr val="accent2"/>
              </a:buClr>
              <a:buFont typeface="Wingdings" pitchFamily="2" charset="2"/>
              <a:buNone/>
            </a:pPr>
            <a:r>
              <a:rPr lang="en-US" sz="2200" b="1" dirty="0">
                <a:solidFill>
                  <a:schemeClr val="tx1"/>
                </a:solidFill>
                <a:latin typeface="Century Gothic" pitchFamily="34" charset="0"/>
              </a:rPr>
              <a:t>P</a:t>
            </a:r>
            <a:r>
              <a:rPr lang="id-ID" sz="2200" b="1" dirty="0">
                <a:solidFill>
                  <a:schemeClr val="tx1"/>
                </a:solidFill>
                <a:latin typeface="Century Gothic" pitchFamily="34" charset="0"/>
              </a:rPr>
              <a:t>roses</a:t>
            </a:r>
            <a:r>
              <a:rPr lang="en-US" sz="2200" b="1" dirty="0">
                <a:solidFill>
                  <a:schemeClr val="tx1"/>
                </a:solidFill>
                <a:latin typeface="Century Gothic" pitchFamily="34" charset="0"/>
              </a:rPr>
              <a:t> </a:t>
            </a:r>
            <a:r>
              <a:rPr lang="en-US" sz="2200" b="1" dirty="0" err="1">
                <a:solidFill>
                  <a:schemeClr val="tx1"/>
                </a:solidFill>
                <a:latin typeface="Century Gothic" pitchFamily="34" charset="0"/>
              </a:rPr>
              <a:t>sistimatis</a:t>
            </a:r>
            <a:r>
              <a:rPr lang="en-US" sz="2200" b="1" dirty="0">
                <a:solidFill>
                  <a:schemeClr val="tx1"/>
                </a:solidFill>
                <a:latin typeface="Century Gothic" pitchFamily="34" charset="0"/>
              </a:rPr>
              <a:t>, </a:t>
            </a:r>
            <a:r>
              <a:rPr lang="id-ID" sz="2200" b="1" dirty="0">
                <a:solidFill>
                  <a:schemeClr val="tx1"/>
                </a:solidFill>
                <a:latin typeface="Century Gothic" pitchFamily="34" charset="0"/>
              </a:rPr>
              <a:t>independen</a:t>
            </a:r>
            <a:r>
              <a:rPr lang="en-US" sz="2200" b="1" dirty="0">
                <a:solidFill>
                  <a:schemeClr val="tx1"/>
                </a:solidFill>
                <a:latin typeface="Century Gothic" pitchFamily="34" charset="0"/>
              </a:rPr>
              <a:t> dan </a:t>
            </a:r>
            <a:r>
              <a:rPr lang="en-US" sz="2200" b="1" dirty="0" err="1">
                <a:solidFill>
                  <a:schemeClr val="tx1"/>
                </a:solidFill>
                <a:latin typeface="Century Gothic" pitchFamily="34" charset="0"/>
              </a:rPr>
              <a:t>terdokumentasi</a:t>
            </a:r>
            <a:r>
              <a:rPr lang="en-US" sz="2200" b="1" dirty="0">
                <a:solidFill>
                  <a:schemeClr val="tx1"/>
                </a:solidFill>
                <a:latin typeface="Century Gothic" pitchFamily="34" charset="0"/>
              </a:rPr>
              <a:t> </a:t>
            </a:r>
            <a:r>
              <a:rPr lang="en-US" sz="2200" b="1" dirty="0" err="1">
                <a:solidFill>
                  <a:schemeClr val="tx1"/>
                </a:solidFill>
                <a:latin typeface="Century Gothic" pitchFamily="34" charset="0"/>
              </a:rPr>
              <a:t>untuk</a:t>
            </a:r>
            <a:r>
              <a:rPr lang="en-US" sz="2200" b="1" dirty="0">
                <a:solidFill>
                  <a:schemeClr val="tx1"/>
                </a:solidFill>
                <a:latin typeface="Century Gothic" pitchFamily="34" charset="0"/>
              </a:rPr>
              <a:t> </a:t>
            </a:r>
            <a:r>
              <a:rPr lang="en-US" sz="2200" b="1" dirty="0" err="1">
                <a:solidFill>
                  <a:schemeClr val="tx1"/>
                </a:solidFill>
                <a:latin typeface="Century Gothic" pitchFamily="34" charset="0"/>
              </a:rPr>
              <a:t>memperoleh</a:t>
            </a:r>
            <a:endParaRPr lang="en-US" sz="2200" b="1" dirty="0">
              <a:solidFill>
                <a:schemeClr val="tx1"/>
              </a:solidFill>
              <a:latin typeface="Century Gothic" pitchFamily="34" charset="0"/>
            </a:endParaRPr>
          </a:p>
          <a:p>
            <a:pPr algn="ctr">
              <a:lnSpc>
                <a:spcPct val="160000"/>
              </a:lnSpc>
              <a:spcBef>
                <a:spcPct val="50000"/>
              </a:spcBef>
              <a:buClr>
                <a:schemeClr val="accent2"/>
              </a:buClr>
              <a:buFont typeface="Wingdings" pitchFamily="2" charset="2"/>
              <a:buNone/>
            </a:pPr>
            <a:r>
              <a:rPr lang="en-US" sz="2200" b="1" dirty="0">
                <a:solidFill>
                  <a:schemeClr val="tx1"/>
                </a:solidFill>
                <a:latin typeface="Century Gothic" pitchFamily="34" charset="0"/>
              </a:rPr>
              <a:t> </a:t>
            </a:r>
            <a:r>
              <a:rPr lang="en-US" sz="2200" b="1" i="1" u="sng" dirty="0" err="1">
                <a:solidFill>
                  <a:schemeClr val="tx1"/>
                </a:solidFill>
                <a:latin typeface="Century Gothic" pitchFamily="34" charset="0"/>
              </a:rPr>
              <a:t>bukti</a:t>
            </a:r>
            <a:r>
              <a:rPr lang="en-US" sz="2200" b="1" i="1" u="sng" dirty="0">
                <a:solidFill>
                  <a:schemeClr val="tx1"/>
                </a:solidFill>
                <a:latin typeface="Century Gothic" pitchFamily="34" charset="0"/>
              </a:rPr>
              <a:t> </a:t>
            </a:r>
            <a:r>
              <a:rPr lang="id-ID" sz="2200" b="1" i="1" u="sng" dirty="0">
                <a:solidFill>
                  <a:schemeClr val="tx1"/>
                </a:solidFill>
                <a:latin typeface="Century Gothic" pitchFamily="34" charset="0"/>
              </a:rPr>
              <a:t>objektif</a:t>
            </a:r>
            <a:r>
              <a:rPr lang="en-US" sz="2200" b="1" dirty="0">
                <a:solidFill>
                  <a:schemeClr val="tx1"/>
                </a:solidFill>
                <a:latin typeface="Century Gothic" pitchFamily="34" charset="0"/>
              </a:rPr>
              <a:t> dan </a:t>
            </a:r>
            <a:r>
              <a:rPr lang="en-US" sz="2200" b="1" dirty="0" err="1">
                <a:solidFill>
                  <a:schemeClr val="tx1"/>
                </a:solidFill>
                <a:latin typeface="Century Gothic" pitchFamily="34" charset="0"/>
              </a:rPr>
              <a:t>mengevaluasinya</a:t>
            </a:r>
            <a:r>
              <a:rPr lang="en-US" sz="2200" b="1" dirty="0">
                <a:solidFill>
                  <a:schemeClr val="tx1"/>
                </a:solidFill>
                <a:latin typeface="Century Gothic" pitchFamily="34" charset="0"/>
              </a:rPr>
              <a:t> </a:t>
            </a:r>
            <a:r>
              <a:rPr lang="en-US" sz="2200" b="1" dirty="0" err="1">
                <a:solidFill>
                  <a:schemeClr val="tx1"/>
                </a:solidFill>
                <a:latin typeface="Century Gothic" pitchFamily="34" charset="0"/>
              </a:rPr>
              <a:t>secara</a:t>
            </a:r>
            <a:r>
              <a:rPr lang="en-US" sz="2200" b="1" dirty="0">
                <a:solidFill>
                  <a:schemeClr val="tx1"/>
                </a:solidFill>
                <a:latin typeface="Century Gothic" pitchFamily="34" charset="0"/>
              </a:rPr>
              <a:t> </a:t>
            </a:r>
            <a:r>
              <a:rPr lang="en-US" sz="2200" b="1" dirty="0" err="1">
                <a:solidFill>
                  <a:schemeClr val="tx1"/>
                </a:solidFill>
                <a:latin typeface="Century Gothic" pitchFamily="34" charset="0"/>
              </a:rPr>
              <a:t>ob</a:t>
            </a:r>
            <a:r>
              <a:rPr lang="id-ID" sz="2200" b="1" dirty="0">
                <a:solidFill>
                  <a:schemeClr val="tx1"/>
                </a:solidFill>
                <a:latin typeface="Century Gothic" pitchFamily="34" charset="0"/>
              </a:rPr>
              <a:t>j</a:t>
            </a:r>
            <a:r>
              <a:rPr lang="en-US" sz="2200" b="1" dirty="0" err="1">
                <a:solidFill>
                  <a:schemeClr val="tx1"/>
                </a:solidFill>
                <a:latin typeface="Century Gothic" pitchFamily="34" charset="0"/>
              </a:rPr>
              <a:t>ektif</a:t>
            </a:r>
            <a:r>
              <a:rPr lang="en-US" sz="2200" b="1" dirty="0">
                <a:solidFill>
                  <a:schemeClr val="tx1"/>
                </a:solidFill>
                <a:latin typeface="Century Gothic" pitchFamily="34" charset="0"/>
              </a:rPr>
              <a:t> </a:t>
            </a:r>
            <a:r>
              <a:rPr lang="en-US" sz="2200" b="1" dirty="0" err="1">
                <a:solidFill>
                  <a:schemeClr val="tx1"/>
                </a:solidFill>
                <a:latin typeface="Century Gothic" pitchFamily="34" charset="0"/>
              </a:rPr>
              <a:t>untuk</a:t>
            </a:r>
            <a:r>
              <a:rPr lang="en-US" sz="2200" b="1" dirty="0">
                <a:solidFill>
                  <a:schemeClr val="tx1"/>
                </a:solidFill>
                <a:latin typeface="Century Gothic" pitchFamily="34" charset="0"/>
              </a:rPr>
              <a:t> </a:t>
            </a:r>
          </a:p>
          <a:p>
            <a:pPr algn="ctr">
              <a:lnSpc>
                <a:spcPct val="160000"/>
              </a:lnSpc>
              <a:spcBef>
                <a:spcPct val="50000"/>
              </a:spcBef>
              <a:buClr>
                <a:schemeClr val="accent2"/>
              </a:buClr>
              <a:buFont typeface="Wingdings" pitchFamily="2" charset="2"/>
              <a:buNone/>
            </a:pPr>
            <a:r>
              <a:rPr lang="en-US" sz="2200" b="1" dirty="0" err="1">
                <a:solidFill>
                  <a:schemeClr val="tx1"/>
                </a:solidFill>
                <a:latin typeface="Century Gothic" pitchFamily="34" charset="0"/>
              </a:rPr>
              <a:t>menentukan</a:t>
            </a:r>
            <a:r>
              <a:rPr lang="en-US" sz="2200" b="1" dirty="0">
                <a:solidFill>
                  <a:schemeClr val="tx1"/>
                </a:solidFill>
                <a:latin typeface="Century Gothic" pitchFamily="34" charset="0"/>
              </a:rPr>
              <a:t> </a:t>
            </a:r>
            <a:r>
              <a:rPr lang="en-US" sz="2200" b="1" dirty="0" err="1">
                <a:solidFill>
                  <a:schemeClr val="tx1"/>
                </a:solidFill>
                <a:latin typeface="Century Gothic" pitchFamily="34" charset="0"/>
              </a:rPr>
              <a:t>sejauh</a:t>
            </a:r>
            <a:r>
              <a:rPr lang="en-US" sz="2200" b="1" dirty="0">
                <a:solidFill>
                  <a:schemeClr val="tx1"/>
                </a:solidFill>
                <a:latin typeface="Century Gothic" pitchFamily="34" charset="0"/>
              </a:rPr>
              <a:t> mana </a:t>
            </a:r>
            <a:r>
              <a:rPr lang="en-US" sz="2200" b="1" i="1" u="sng" dirty="0" err="1">
                <a:solidFill>
                  <a:schemeClr val="tx1"/>
                </a:solidFill>
                <a:latin typeface="Century Gothic" pitchFamily="34" charset="0"/>
              </a:rPr>
              <a:t>kriteria</a:t>
            </a:r>
            <a:r>
              <a:rPr lang="en-US" sz="2200" b="1" i="1" u="sng" dirty="0">
                <a:solidFill>
                  <a:schemeClr val="tx1"/>
                </a:solidFill>
                <a:latin typeface="Century Gothic" pitchFamily="34" charset="0"/>
              </a:rPr>
              <a:t> audit</a:t>
            </a:r>
            <a:r>
              <a:rPr lang="en-US" sz="2200" b="1" dirty="0">
                <a:solidFill>
                  <a:schemeClr val="tx1"/>
                </a:solidFill>
                <a:latin typeface="Century Gothic" pitchFamily="34" charset="0"/>
              </a:rPr>
              <a:t> </a:t>
            </a:r>
            <a:r>
              <a:rPr lang="en-US" sz="2200" b="1" dirty="0" err="1">
                <a:solidFill>
                  <a:schemeClr val="tx1"/>
                </a:solidFill>
                <a:latin typeface="Century Gothic" pitchFamily="34" charset="0"/>
              </a:rPr>
              <a:t>dipenuhi</a:t>
            </a:r>
            <a:endParaRPr lang="en-US" sz="2200" b="1" i="1" u="sng" dirty="0">
              <a:solidFill>
                <a:schemeClr val="tx1"/>
              </a:solidFill>
              <a:latin typeface="Century Gothic" pitchFamily="34" charset="0"/>
            </a:endParaRPr>
          </a:p>
          <a:p>
            <a:pPr algn="ctr">
              <a:lnSpc>
                <a:spcPct val="160000"/>
              </a:lnSpc>
              <a:spcBef>
                <a:spcPct val="50000"/>
              </a:spcBef>
              <a:buClr>
                <a:schemeClr val="accent2"/>
              </a:buClr>
              <a:buFont typeface="Wingdings" pitchFamily="2" charset="2"/>
              <a:buNone/>
            </a:pPr>
            <a:endParaRPr lang="en-US" sz="2400" b="1" i="1" u="sng" dirty="0">
              <a:solidFill>
                <a:schemeClr val="tx1"/>
              </a:solidFill>
              <a:latin typeface="Century Gothic" pitchFamily="34" charset="0"/>
            </a:endParaRPr>
          </a:p>
          <a:p>
            <a:pPr>
              <a:lnSpc>
                <a:spcPct val="160000"/>
              </a:lnSpc>
              <a:spcBef>
                <a:spcPct val="50000"/>
              </a:spcBef>
              <a:buClr>
                <a:schemeClr val="accent2"/>
              </a:buClr>
              <a:buFont typeface="Wingdings" pitchFamily="2" charset="2"/>
              <a:buNone/>
            </a:pPr>
            <a:r>
              <a:rPr lang="en-US" sz="2800" b="1" i="1" u="sng" dirty="0">
                <a:solidFill>
                  <a:schemeClr val="tx1"/>
                </a:solidFill>
                <a:latin typeface="Century Gothic" pitchFamily="34" charset="0"/>
              </a:rPr>
              <a:t> </a:t>
            </a:r>
            <a:endParaRPr lang="en-US" sz="2000" b="1" i="1" u="sng" dirty="0">
              <a:solidFill>
                <a:schemeClr val="tx1"/>
              </a:solidFill>
              <a:latin typeface="Century Gothic" pitchFamily="34" charset="0"/>
            </a:endParaRPr>
          </a:p>
        </p:txBody>
      </p:sp>
      <p:sp>
        <p:nvSpPr>
          <p:cNvPr id="3" name="Slide Number Placeholder 2"/>
          <p:cNvSpPr>
            <a:spLocks noGrp="1"/>
          </p:cNvSpPr>
          <p:nvPr>
            <p:ph type="sldNum" sz="quarter" idx="12"/>
          </p:nvPr>
        </p:nvSpPr>
        <p:spPr>
          <a:xfrm>
            <a:off x="6681192" y="6428360"/>
            <a:ext cx="2806700" cy="313008"/>
          </a:xfrm>
        </p:spPr>
        <p:txBody>
          <a:bodyPr/>
          <a:lstStyle/>
          <a:p>
            <a:pPr>
              <a:defRPr/>
            </a:pPr>
            <a:fld id="{841ECF00-6640-4B42-A490-1528FA283F84}" type="slidenum">
              <a:rPr lang="en-US" smtClean="0"/>
              <a:pPr>
                <a:defRPr/>
              </a:pPr>
              <a:t>4</a:t>
            </a:fld>
            <a:endParaRPr lang="en-US" dirty="0"/>
          </a:p>
        </p:txBody>
      </p:sp>
      <p:sp>
        <p:nvSpPr>
          <p:cNvPr id="2" name="TextBox 1">
            <a:extLst>
              <a:ext uri="{FF2B5EF4-FFF2-40B4-BE49-F238E27FC236}">
                <a16:creationId xmlns:a16="http://schemas.microsoft.com/office/drawing/2014/main" id="{3790C823-F911-4C9B-B889-F2A6DB37D4ED}"/>
              </a:ext>
            </a:extLst>
          </p:cNvPr>
          <p:cNvSpPr txBox="1"/>
          <p:nvPr/>
        </p:nvSpPr>
        <p:spPr>
          <a:xfrm>
            <a:off x="6825208" y="6156012"/>
            <a:ext cx="3188803" cy="369332"/>
          </a:xfrm>
          <a:prstGeom prst="rect">
            <a:avLst/>
          </a:prstGeom>
          <a:noFill/>
        </p:spPr>
        <p:txBody>
          <a:bodyPr wrap="square" rtlCol="0">
            <a:spAutoFit/>
          </a:bodyPr>
          <a:lstStyle/>
          <a:p>
            <a:r>
              <a:rPr lang="en-US" i="1" dirty="0" err="1">
                <a:solidFill>
                  <a:schemeClr val="bg1">
                    <a:lumMod val="95000"/>
                  </a:schemeClr>
                </a:solidFill>
                <a:latin typeface="Century Gothic" pitchFamily="34" charset="0"/>
              </a:rPr>
              <a:t>Sumber</a:t>
            </a:r>
            <a:r>
              <a:rPr lang="en-US" i="1" dirty="0">
                <a:solidFill>
                  <a:schemeClr val="bg1">
                    <a:lumMod val="95000"/>
                  </a:schemeClr>
                </a:solidFill>
                <a:latin typeface="Century Gothic" pitchFamily="34" charset="0"/>
              </a:rPr>
              <a:t> ISO 19011 : </a:t>
            </a:r>
            <a:r>
              <a:rPr lang="en-US" i="1" dirty="0">
                <a:solidFill>
                  <a:srgbClr val="FF0000"/>
                </a:solidFill>
                <a:latin typeface="Century Gothic" pitchFamily="34" charset="0"/>
              </a:rPr>
              <a:t>2018</a:t>
            </a:r>
            <a:endParaRPr lang="en-ID" dirty="0">
              <a:solidFill>
                <a:srgbClr val="FF0000"/>
              </a:solidFill>
            </a:endParaRPr>
          </a:p>
        </p:txBody>
      </p:sp>
    </p:spTree>
    <p:extLst>
      <p:ext uri="{BB962C8B-B14F-4D97-AF65-F5344CB8AC3E}">
        <p14:creationId xmlns:p14="http://schemas.microsoft.com/office/powerpoint/2010/main" val="2579241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6" name="WordArt 16"/>
          <p:cNvSpPr>
            <a:spLocks noChangeArrowheads="1" noChangeShapeType="1" noTextEdit="1"/>
          </p:cNvSpPr>
          <p:nvPr/>
        </p:nvSpPr>
        <p:spPr bwMode="auto">
          <a:xfrm>
            <a:off x="1981200" y="381000"/>
            <a:ext cx="5695950" cy="504825"/>
          </a:xfrm>
          <a:prstGeom prst="rect">
            <a:avLst/>
          </a:prstGeom>
        </p:spPr>
        <p:txBody>
          <a:bodyPr wrap="none" fromWordArt="1">
            <a:prstTxWarp prst="textPlain">
              <a:avLst>
                <a:gd name="adj" fmla="val 50000"/>
              </a:avLst>
            </a:prstTxWarp>
          </a:bodyPr>
          <a:lstStyle/>
          <a:p>
            <a:pPr algn="ctr"/>
            <a:r>
              <a:rPr lang="en-US" sz="3600" i="1" kern="10">
                <a:ln w="9525">
                  <a:solidFill>
                    <a:srgbClr val="000000"/>
                  </a:solidFill>
                  <a:round/>
                  <a:headEnd/>
                  <a:tailEnd/>
                </a:ln>
                <a:effectLst>
                  <a:outerShdw dist="35921" dir="2700000" algn="ctr" rotWithShape="0">
                    <a:srgbClr val="808080">
                      <a:alpha val="80000"/>
                    </a:srgbClr>
                  </a:outerShdw>
                </a:effectLst>
                <a:latin typeface="Arial Black"/>
              </a:rPr>
              <a:t>Customer Oriented Process</a:t>
            </a:r>
          </a:p>
        </p:txBody>
      </p:sp>
      <p:grpSp>
        <p:nvGrpSpPr>
          <p:cNvPr id="2" name="Group 29"/>
          <p:cNvGrpSpPr>
            <a:grpSpLocks/>
          </p:cNvGrpSpPr>
          <p:nvPr/>
        </p:nvGrpSpPr>
        <p:grpSpPr bwMode="auto">
          <a:xfrm>
            <a:off x="558800" y="1125538"/>
            <a:ext cx="8788400" cy="2082800"/>
            <a:chOff x="325" y="709"/>
            <a:chExt cx="5110" cy="1312"/>
          </a:xfrm>
          <a:solidFill>
            <a:schemeClr val="bg1"/>
          </a:solidFill>
        </p:grpSpPr>
        <p:sp>
          <p:nvSpPr>
            <p:cNvPr id="20493" name="Rectangle 13"/>
            <p:cNvSpPr>
              <a:spLocks noChangeArrowheads="1"/>
            </p:cNvSpPr>
            <p:nvPr/>
          </p:nvSpPr>
          <p:spPr bwMode="auto">
            <a:xfrm>
              <a:off x="325" y="709"/>
              <a:ext cx="5110" cy="1312"/>
            </a:xfrm>
            <a:prstGeom prst="rect">
              <a:avLst/>
            </a:prstGeom>
            <a:grpFill/>
            <a:ln w="9525">
              <a:solidFill>
                <a:srgbClr val="FF0000"/>
              </a:solidFill>
              <a:miter lim="800000"/>
              <a:headEnd/>
              <a:tailEnd/>
            </a:ln>
            <a:effectLst/>
          </p:spPr>
          <p:txBody>
            <a:bodyPr wrap="none" anchor="ctr"/>
            <a:lstStyle/>
            <a:p>
              <a:endParaRPr lang="en-US"/>
            </a:p>
          </p:txBody>
        </p:sp>
        <p:sp>
          <p:nvSpPr>
            <p:cNvPr id="20505" name="AutoShape 25"/>
            <p:cNvSpPr>
              <a:spLocks noChangeArrowheads="1"/>
            </p:cNvSpPr>
            <p:nvPr/>
          </p:nvSpPr>
          <p:spPr bwMode="auto">
            <a:xfrm>
              <a:off x="480" y="1248"/>
              <a:ext cx="960" cy="288"/>
            </a:xfrm>
            <a:prstGeom prst="octagon">
              <a:avLst>
                <a:gd name="adj" fmla="val 29287"/>
              </a:avLst>
            </a:prstGeom>
            <a:grpFill/>
            <a:ln w="9525">
              <a:solidFill>
                <a:schemeClr val="tx1"/>
              </a:solidFill>
              <a:miter lim="800000"/>
              <a:headEnd/>
              <a:tailEnd/>
            </a:ln>
            <a:effectLst/>
          </p:spPr>
          <p:txBody>
            <a:bodyPr wrap="none" anchor="ctr"/>
            <a:lstStyle/>
            <a:p>
              <a:endParaRPr lang="en-US"/>
            </a:p>
          </p:txBody>
        </p:sp>
        <p:sp>
          <p:nvSpPr>
            <p:cNvPr id="20488" name="Oval 8"/>
            <p:cNvSpPr>
              <a:spLocks noChangeArrowheads="1"/>
            </p:cNvSpPr>
            <p:nvPr/>
          </p:nvSpPr>
          <p:spPr bwMode="auto">
            <a:xfrm>
              <a:off x="2335" y="845"/>
              <a:ext cx="1090" cy="1088"/>
            </a:xfrm>
            <a:prstGeom prst="ellipse">
              <a:avLst/>
            </a:prstGeom>
            <a:grpFill/>
            <a:ln w="28575">
              <a:solidFill>
                <a:schemeClr val="tx1"/>
              </a:solidFill>
              <a:round/>
              <a:headEnd/>
              <a:tailEnd/>
            </a:ln>
            <a:effectLst/>
          </p:spPr>
          <p:txBody>
            <a:bodyPr wrap="none" anchor="ctr"/>
            <a:lstStyle/>
            <a:p>
              <a:endParaRPr lang="en-US"/>
            </a:p>
          </p:txBody>
        </p:sp>
        <p:sp>
          <p:nvSpPr>
            <p:cNvPr id="20489" name="Freeform 9"/>
            <p:cNvSpPr>
              <a:spLocks/>
            </p:cNvSpPr>
            <p:nvPr/>
          </p:nvSpPr>
          <p:spPr bwMode="auto">
            <a:xfrm>
              <a:off x="1958" y="1056"/>
              <a:ext cx="501" cy="675"/>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grpFill/>
            <a:ln w="38100" cmpd="sng">
              <a:solidFill>
                <a:schemeClr val="tx1"/>
              </a:solidFill>
              <a:round/>
              <a:headEnd type="none" w="med" len="med"/>
              <a:tailEnd type="triangle" w="med" len="med"/>
            </a:ln>
            <a:effectLst/>
          </p:spPr>
          <p:txBody>
            <a:bodyPr/>
            <a:lstStyle/>
            <a:p>
              <a:endParaRPr lang="en-US"/>
            </a:p>
          </p:txBody>
        </p:sp>
        <p:sp>
          <p:nvSpPr>
            <p:cNvPr id="20490" name="Text Box 10"/>
            <p:cNvSpPr txBox="1">
              <a:spLocks noChangeArrowheads="1"/>
            </p:cNvSpPr>
            <p:nvPr/>
          </p:nvSpPr>
          <p:spPr bwMode="auto">
            <a:xfrm>
              <a:off x="1536" y="1630"/>
              <a:ext cx="432" cy="223"/>
            </a:xfrm>
            <a:prstGeom prst="rect">
              <a:avLst/>
            </a:prstGeom>
            <a:grpFill/>
            <a:ln w="9525">
              <a:solidFill>
                <a:schemeClr val="tx1"/>
              </a:solidFill>
              <a:miter lim="800000"/>
              <a:headEnd/>
              <a:tailEnd/>
            </a:ln>
            <a:effectLst/>
          </p:spPr>
          <p:txBody>
            <a:bodyPr lIns="87275" tIns="43637" rIns="87275" bIns="43637">
              <a:spAutoFit/>
            </a:bodyPr>
            <a:lstStyle/>
            <a:p>
              <a:pPr defTabSz="873125"/>
              <a:r>
                <a:rPr lang="en-US" sz="1700">
                  <a:latin typeface="Times New Roman" pitchFamily="18" charset="0"/>
                </a:rPr>
                <a:t>Input</a:t>
              </a:r>
              <a:endParaRPr lang="en-GB" sz="1700">
                <a:latin typeface="Times New Roman" pitchFamily="18" charset="0"/>
              </a:endParaRPr>
            </a:p>
          </p:txBody>
        </p:sp>
        <p:sp>
          <p:nvSpPr>
            <p:cNvPr id="20491" name="Text Box 11"/>
            <p:cNvSpPr txBox="1">
              <a:spLocks noChangeArrowheads="1"/>
            </p:cNvSpPr>
            <p:nvPr/>
          </p:nvSpPr>
          <p:spPr bwMode="auto">
            <a:xfrm>
              <a:off x="1488" y="963"/>
              <a:ext cx="456" cy="223"/>
            </a:xfrm>
            <a:prstGeom prst="rect">
              <a:avLst/>
            </a:prstGeom>
            <a:grpFill/>
            <a:ln w="9525">
              <a:solidFill>
                <a:schemeClr val="tx1"/>
              </a:solidFill>
              <a:miter lim="800000"/>
              <a:headEnd/>
              <a:tailEnd/>
            </a:ln>
            <a:effectLst/>
          </p:spPr>
          <p:txBody>
            <a:bodyPr wrap="none" lIns="87275" tIns="43637" rIns="87275" bIns="43637">
              <a:spAutoFit/>
            </a:bodyPr>
            <a:lstStyle/>
            <a:p>
              <a:pPr defTabSz="873125"/>
              <a:r>
                <a:rPr lang="en-US" sz="1700">
                  <a:latin typeface="Times New Roman" pitchFamily="18" charset="0"/>
                </a:rPr>
                <a:t>Output</a:t>
              </a:r>
              <a:endParaRPr lang="en-GB" sz="1700">
                <a:latin typeface="Times New Roman" pitchFamily="18" charset="0"/>
              </a:endParaRPr>
            </a:p>
          </p:txBody>
        </p:sp>
        <p:sp>
          <p:nvSpPr>
            <p:cNvPr id="20492" name="Text Box 12"/>
            <p:cNvSpPr txBox="1">
              <a:spLocks noChangeArrowheads="1"/>
            </p:cNvSpPr>
            <p:nvPr/>
          </p:nvSpPr>
          <p:spPr bwMode="auto">
            <a:xfrm>
              <a:off x="2424" y="1280"/>
              <a:ext cx="768" cy="179"/>
            </a:xfrm>
            <a:prstGeom prst="rect">
              <a:avLst/>
            </a:prstGeom>
            <a:grpFill/>
            <a:ln w="9525">
              <a:noFill/>
              <a:miter lim="800000"/>
              <a:headEnd/>
              <a:tailEnd/>
            </a:ln>
            <a:effectLst/>
          </p:spPr>
          <p:txBody>
            <a:bodyPr wrap="none" lIns="87275" tIns="43637" rIns="87275" bIns="43637">
              <a:spAutoFit/>
            </a:bodyPr>
            <a:lstStyle/>
            <a:p>
              <a:pPr defTabSz="873125"/>
              <a:r>
                <a:rPr lang="en-US" sz="1300" b="1">
                  <a:latin typeface="Times New Roman" pitchFamily="18" charset="0"/>
                </a:rPr>
                <a:t>PERUSAHAAN</a:t>
              </a:r>
              <a:endParaRPr lang="en-GB" sz="1300" b="1">
                <a:latin typeface="Times New Roman" pitchFamily="18" charset="0"/>
              </a:endParaRPr>
            </a:p>
          </p:txBody>
        </p:sp>
        <p:sp>
          <p:nvSpPr>
            <p:cNvPr id="20494" name="Text Box 14"/>
            <p:cNvSpPr txBox="1">
              <a:spLocks noChangeArrowheads="1"/>
            </p:cNvSpPr>
            <p:nvPr/>
          </p:nvSpPr>
          <p:spPr bwMode="auto">
            <a:xfrm>
              <a:off x="3676" y="1450"/>
              <a:ext cx="1349" cy="304"/>
            </a:xfrm>
            <a:prstGeom prst="rect">
              <a:avLst/>
            </a:prstGeom>
            <a:grpFill/>
            <a:ln w="9525">
              <a:noFill/>
              <a:miter lim="800000"/>
              <a:headEnd/>
              <a:tailEnd/>
            </a:ln>
            <a:effectLst/>
          </p:spPr>
          <p:txBody>
            <a:bodyPr wrap="none" lIns="87275" tIns="43637" rIns="87275" bIns="43637">
              <a:spAutoFit/>
            </a:bodyPr>
            <a:lstStyle/>
            <a:p>
              <a:pPr defTabSz="873125"/>
              <a:r>
                <a:rPr lang="en-US" sz="1300">
                  <a:latin typeface="Times New Roman" pitchFamily="18" charset="0"/>
                </a:rPr>
                <a:t>Sources : </a:t>
              </a:r>
            </a:p>
            <a:p>
              <a:pPr defTabSz="873125"/>
              <a:r>
                <a:rPr lang="en-US" sz="1300">
                  <a:latin typeface="Times New Roman" pitchFamily="18" charset="0"/>
                </a:rPr>
                <a:t>AIAG implementation guideline</a:t>
              </a:r>
              <a:endParaRPr lang="en-GB" sz="1300">
                <a:latin typeface="Times New Roman" pitchFamily="18" charset="0"/>
              </a:endParaRPr>
            </a:p>
          </p:txBody>
        </p:sp>
        <p:sp>
          <p:nvSpPr>
            <p:cNvPr id="20501" name="WordArt 21"/>
            <p:cNvSpPr>
              <a:spLocks noChangeArrowheads="1" noChangeShapeType="1" noTextEdit="1"/>
            </p:cNvSpPr>
            <p:nvPr/>
          </p:nvSpPr>
          <p:spPr bwMode="auto">
            <a:xfrm>
              <a:off x="3714" y="1242"/>
              <a:ext cx="1182" cy="198"/>
            </a:xfrm>
            <a:prstGeom prst="rect">
              <a:avLst/>
            </a:prstGeom>
            <a:grpFill/>
          </p:spPr>
          <p:txBody>
            <a:bodyPr wrap="none" fromWordArt="1">
              <a:prstTxWarp prst="textPlain">
                <a:avLst>
                  <a:gd name="adj" fmla="val 50000"/>
                </a:avLst>
              </a:prstTxWarp>
            </a:bodyPr>
            <a:lstStyle/>
            <a:p>
              <a:pPr algn="ctr"/>
              <a:r>
                <a:rPr lang="en-US" sz="1800" kern="10">
                  <a:ln w="12700">
                    <a:solidFill>
                      <a:srgbClr val="EAEAEA"/>
                    </a:solidFill>
                    <a:round/>
                    <a:headEnd/>
                    <a:tailEnd/>
                  </a:ln>
                  <a:effectLst>
                    <a:outerShdw dist="35921" dir="2700000" sy="50000" kx="2115830" algn="bl" rotWithShape="0">
                      <a:srgbClr val="C0C0C0">
                        <a:alpha val="80000"/>
                      </a:srgbClr>
                    </a:outerShdw>
                  </a:effectLst>
                  <a:latin typeface="Arial Black"/>
                </a:rPr>
                <a:t>Octopus Model</a:t>
              </a:r>
            </a:p>
          </p:txBody>
        </p:sp>
        <p:sp>
          <p:nvSpPr>
            <p:cNvPr id="20502" name="Text Box 22"/>
            <p:cNvSpPr txBox="1">
              <a:spLocks noChangeArrowheads="1"/>
            </p:cNvSpPr>
            <p:nvPr/>
          </p:nvSpPr>
          <p:spPr bwMode="auto">
            <a:xfrm>
              <a:off x="480" y="1276"/>
              <a:ext cx="864" cy="198"/>
            </a:xfrm>
            <a:prstGeom prst="rect">
              <a:avLst/>
            </a:prstGeom>
            <a:grpFill/>
            <a:ln w="9525">
              <a:noFill/>
              <a:miter lim="800000"/>
              <a:headEnd/>
              <a:tailEnd/>
            </a:ln>
            <a:effectLst/>
          </p:spPr>
          <p:txBody>
            <a:bodyPr lIns="87275" tIns="43637" rIns="87275" bIns="43637">
              <a:spAutoFit/>
            </a:bodyPr>
            <a:lstStyle/>
            <a:p>
              <a:pPr defTabSz="873125">
                <a:spcBef>
                  <a:spcPct val="50000"/>
                </a:spcBef>
              </a:pPr>
              <a:r>
                <a:rPr lang="en-US" sz="1500" b="1">
                  <a:effectLst>
                    <a:outerShdw blurRad="38100" dist="38100" dir="2700000" algn="tl">
                      <a:srgbClr val="C0C0C0"/>
                    </a:outerShdw>
                  </a:effectLst>
                </a:rPr>
                <a:t>CUSTOMER</a:t>
              </a:r>
            </a:p>
          </p:txBody>
        </p:sp>
        <p:sp>
          <p:nvSpPr>
            <p:cNvPr id="20503" name="Line 23"/>
            <p:cNvSpPr>
              <a:spLocks noChangeShapeType="1"/>
            </p:cNvSpPr>
            <p:nvPr/>
          </p:nvSpPr>
          <p:spPr bwMode="auto">
            <a:xfrm>
              <a:off x="1104" y="1584"/>
              <a:ext cx="336" cy="144"/>
            </a:xfrm>
            <a:prstGeom prst="line">
              <a:avLst/>
            </a:prstGeom>
            <a:grpFill/>
            <a:ln w="9525">
              <a:solidFill>
                <a:schemeClr val="tx1"/>
              </a:solidFill>
              <a:round/>
              <a:headEnd/>
              <a:tailEnd type="triangle" w="med" len="med"/>
            </a:ln>
            <a:effectLst/>
          </p:spPr>
          <p:txBody>
            <a:bodyPr/>
            <a:lstStyle/>
            <a:p>
              <a:endParaRPr lang="en-US"/>
            </a:p>
          </p:txBody>
        </p:sp>
        <p:sp>
          <p:nvSpPr>
            <p:cNvPr id="20504" name="Line 24"/>
            <p:cNvSpPr>
              <a:spLocks noChangeShapeType="1"/>
            </p:cNvSpPr>
            <p:nvPr/>
          </p:nvSpPr>
          <p:spPr bwMode="auto">
            <a:xfrm flipH="1">
              <a:off x="1104" y="1056"/>
              <a:ext cx="288" cy="144"/>
            </a:xfrm>
            <a:prstGeom prst="line">
              <a:avLst/>
            </a:prstGeom>
            <a:grpFill/>
            <a:ln w="9525">
              <a:solidFill>
                <a:schemeClr val="tx1"/>
              </a:solidFill>
              <a:round/>
              <a:headEnd/>
              <a:tailEnd type="triangle" w="med" len="med"/>
            </a:ln>
            <a:effectLst/>
          </p:spPr>
          <p:txBody>
            <a:bodyPr/>
            <a:lstStyle/>
            <a:p>
              <a:endParaRPr lang="en-US"/>
            </a:p>
          </p:txBody>
        </p:sp>
      </p:grpSp>
      <p:sp>
        <p:nvSpPr>
          <p:cNvPr id="20495" name="Rectangle 15"/>
          <p:cNvSpPr>
            <a:spLocks noChangeArrowheads="1"/>
          </p:cNvSpPr>
          <p:nvPr/>
        </p:nvSpPr>
        <p:spPr bwMode="auto">
          <a:xfrm>
            <a:off x="558800" y="3284538"/>
            <a:ext cx="8788400" cy="316865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20483" name="Oval 3"/>
          <p:cNvSpPr>
            <a:spLocks noChangeArrowheads="1"/>
          </p:cNvSpPr>
          <p:nvPr/>
        </p:nvSpPr>
        <p:spPr bwMode="auto">
          <a:xfrm>
            <a:off x="5859628" y="4060825"/>
            <a:ext cx="1730163" cy="1728788"/>
          </a:xfrm>
          <a:prstGeom prst="ellipse">
            <a:avLst/>
          </a:prstGeom>
          <a:solidFill>
            <a:schemeClr val="bg1"/>
          </a:solidFill>
          <a:ln w="28575">
            <a:solidFill>
              <a:schemeClr val="tx1"/>
            </a:solidFill>
            <a:round/>
            <a:headEnd/>
            <a:tailEnd/>
          </a:ln>
          <a:effectLst/>
        </p:spPr>
        <p:txBody>
          <a:bodyPr wrap="none" anchor="ctr"/>
          <a:lstStyle/>
          <a:p>
            <a:endParaRPr lang="en-US"/>
          </a:p>
        </p:txBody>
      </p:sp>
      <p:sp>
        <p:nvSpPr>
          <p:cNvPr id="20485" name="Text Box 5"/>
          <p:cNvSpPr txBox="1">
            <a:spLocks noChangeArrowheads="1"/>
          </p:cNvSpPr>
          <p:nvPr/>
        </p:nvSpPr>
        <p:spPr bwMode="auto">
          <a:xfrm>
            <a:off x="2455811" y="5133976"/>
            <a:ext cx="2416380" cy="1009650"/>
          </a:xfrm>
          <a:prstGeom prst="rect">
            <a:avLst/>
          </a:prstGeom>
          <a:solidFill>
            <a:schemeClr val="bg1"/>
          </a:solidFill>
          <a:ln w="9525">
            <a:solidFill>
              <a:schemeClr val="tx1"/>
            </a:solidFill>
            <a:miter lim="800000"/>
            <a:headEnd/>
            <a:tailEnd/>
          </a:ln>
          <a:effectLst/>
        </p:spPr>
        <p:txBody>
          <a:bodyPr lIns="87275" tIns="43637" rIns="87275" bIns="43637">
            <a:spAutoFit/>
          </a:bodyPr>
          <a:lstStyle/>
          <a:p>
            <a:pPr defTabSz="873125"/>
            <a:r>
              <a:rPr lang="en-US" sz="1500" dirty="0" err="1">
                <a:latin typeface="Times New Roman" pitchFamily="18" charset="0"/>
              </a:rPr>
              <a:t>Permintaan</a:t>
            </a:r>
            <a:r>
              <a:rPr lang="en-US" sz="1500" dirty="0">
                <a:latin typeface="Times New Roman" pitchFamily="18" charset="0"/>
              </a:rPr>
              <a:t> Customer</a:t>
            </a:r>
          </a:p>
          <a:p>
            <a:pPr defTabSz="873125">
              <a:buFontTx/>
              <a:buChar char="-"/>
            </a:pPr>
            <a:r>
              <a:rPr lang="en-US" sz="1500" dirty="0">
                <a:latin typeface="Times New Roman" pitchFamily="18" charset="0"/>
              </a:rPr>
              <a:t>Sample </a:t>
            </a:r>
          </a:p>
          <a:p>
            <a:pPr defTabSz="873125">
              <a:buFontTx/>
              <a:buChar char="-"/>
            </a:pPr>
            <a:r>
              <a:rPr lang="en-US" sz="1500" dirty="0">
                <a:latin typeface="Times New Roman" pitchFamily="18" charset="0"/>
              </a:rPr>
              <a:t>Drawing </a:t>
            </a:r>
          </a:p>
          <a:p>
            <a:pPr defTabSz="873125">
              <a:buFontTx/>
              <a:buChar char="-"/>
            </a:pPr>
            <a:r>
              <a:rPr lang="en-US" sz="1500" dirty="0">
                <a:latin typeface="Times New Roman" pitchFamily="18" charset="0"/>
              </a:rPr>
              <a:t>Schedule</a:t>
            </a:r>
            <a:endParaRPr lang="en-GB" sz="1500" dirty="0">
              <a:latin typeface="Times New Roman" pitchFamily="18" charset="0"/>
            </a:endParaRPr>
          </a:p>
        </p:txBody>
      </p:sp>
      <p:sp>
        <p:nvSpPr>
          <p:cNvPr id="20486" name="Text Box 6"/>
          <p:cNvSpPr txBox="1">
            <a:spLocks noChangeArrowheads="1"/>
          </p:cNvSpPr>
          <p:nvPr/>
        </p:nvSpPr>
        <p:spPr bwMode="auto">
          <a:xfrm>
            <a:off x="1155586" y="3751263"/>
            <a:ext cx="3714862" cy="781050"/>
          </a:xfrm>
          <a:prstGeom prst="rect">
            <a:avLst/>
          </a:prstGeom>
          <a:solidFill>
            <a:schemeClr val="bg1"/>
          </a:solidFill>
          <a:ln w="9525">
            <a:solidFill>
              <a:schemeClr val="tx1"/>
            </a:solidFill>
            <a:miter lim="800000"/>
            <a:headEnd/>
            <a:tailEnd/>
          </a:ln>
          <a:effectLst/>
        </p:spPr>
        <p:txBody>
          <a:bodyPr lIns="87275" tIns="43637" rIns="87275" bIns="43637">
            <a:spAutoFit/>
          </a:bodyPr>
          <a:lstStyle/>
          <a:p>
            <a:pPr defTabSz="873125"/>
            <a:r>
              <a:rPr lang="en-US" sz="1500">
                <a:latin typeface="Times New Roman" pitchFamily="18" charset="0"/>
              </a:rPr>
              <a:t>- Kualitas produk sesuai  permintaan Customer (Approval PPAP)</a:t>
            </a:r>
          </a:p>
          <a:p>
            <a:pPr defTabSz="873125"/>
            <a:r>
              <a:rPr lang="en-US" sz="1500">
                <a:latin typeface="Times New Roman" pitchFamily="18" charset="0"/>
              </a:rPr>
              <a:t>- Pengiriman tepat waktu </a:t>
            </a:r>
            <a:endParaRPr lang="en-GB" sz="1500">
              <a:latin typeface="Times New Roman" pitchFamily="18" charset="0"/>
            </a:endParaRPr>
          </a:p>
        </p:txBody>
      </p:sp>
      <p:sp>
        <p:nvSpPr>
          <p:cNvPr id="20487" name="Text Box 7"/>
          <p:cNvSpPr txBox="1">
            <a:spLocks noChangeArrowheads="1"/>
          </p:cNvSpPr>
          <p:nvPr/>
        </p:nvSpPr>
        <p:spPr bwMode="auto">
          <a:xfrm>
            <a:off x="6069649" y="4616450"/>
            <a:ext cx="1374155" cy="603250"/>
          </a:xfrm>
          <a:prstGeom prst="rect">
            <a:avLst/>
          </a:prstGeom>
          <a:solidFill>
            <a:schemeClr val="bg1"/>
          </a:solidFill>
          <a:ln w="9525">
            <a:noFill/>
            <a:miter lim="800000"/>
            <a:headEnd/>
            <a:tailEnd/>
          </a:ln>
          <a:effectLst/>
        </p:spPr>
        <p:txBody>
          <a:bodyPr wrap="none" lIns="87275" tIns="43637" rIns="87275" bIns="43637">
            <a:spAutoFit/>
          </a:bodyPr>
          <a:lstStyle/>
          <a:p>
            <a:pPr algn="ctr" defTabSz="873125"/>
            <a:r>
              <a:rPr lang="en-US" sz="1700" b="1" dirty="0" err="1">
                <a:latin typeface="Times New Roman" pitchFamily="18" charset="0"/>
              </a:rPr>
              <a:t>Perencanaan</a:t>
            </a:r>
            <a:endParaRPr lang="en-US" sz="1700" b="1" dirty="0">
              <a:latin typeface="Times New Roman" pitchFamily="18" charset="0"/>
            </a:endParaRPr>
          </a:p>
          <a:p>
            <a:pPr algn="ctr" defTabSz="873125"/>
            <a:r>
              <a:rPr lang="en-US" sz="1700" b="1" dirty="0" err="1">
                <a:latin typeface="Times New Roman" pitchFamily="18" charset="0"/>
              </a:rPr>
              <a:t>mutu</a:t>
            </a:r>
            <a:endParaRPr lang="en-GB" sz="1700" b="1" dirty="0">
              <a:latin typeface="Times New Roman" pitchFamily="18" charset="0"/>
            </a:endParaRPr>
          </a:p>
        </p:txBody>
      </p:sp>
      <p:sp>
        <p:nvSpPr>
          <p:cNvPr id="20498" name="Text Box 18"/>
          <p:cNvSpPr txBox="1">
            <a:spLocks noChangeArrowheads="1"/>
          </p:cNvSpPr>
          <p:nvPr/>
        </p:nvSpPr>
        <p:spPr bwMode="auto">
          <a:xfrm>
            <a:off x="4953000" y="3733800"/>
            <a:ext cx="908077" cy="344488"/>
          </a:xfrm>
          <a:prstGeom prst="rect">
            <a:avLst/>
          </a:prstGeom>
          <a:solidFill>
            <a:schemeClr val="bg1"/>
          </a:solidFill>
          <a:ln w="9525">
            <a:noFill/>
            <a:miter lim="800000"/>
            <a:headEnd/>
            <a:tailEnd/>
          </a:ln>
          <a:effectLst/>
        </p:spPr>
        <p:txBody>
          <a:bodyPr lIns="87275" tIns="43637" rIns="87275" bIns="43637">
            <a:spAutoFit/>
          </a:bodyPr>
          <a:lstStyle/>
          <a:p>
            <a:pPr algn="ctr" defTabSz="873125">
              <a:spcBef>
                <a:spcPct val="50000"/>
              </a:spcBef>
            </a:pPr>
            <a:r>
              <a:rPr lang="en-US" sz="1700"/>
              <a:t>output</a:t>
            </a:r>
          </a:p>
        </p:txBody>
      </p:sp>
      <p:sp>
        <p:nvSpPr>
          <p:cNvPr id="20500" name="Text Box 20"/>
          <p:cNvSpPr txBox="1">
            <a:spLocks noChangeArrowheads="1"/>
          </p:cNvSpPr>
          <p:nvPr/>
        </p:nvSpPr>
        <p:spPr bwMode="auto">
          <a:xfrm>
            <a:off x="4981026" y="5646739"/>
            <a:ext cx="908077" cy="344488"/>
          </a:xfrm>
          <a:prstGeom prst="rect">
            <a:avLst/>
          </a:prstGeom>
          <a:solidFill>
            <a:schemeClr val="bg1"/>
          </a:solidFill>
          <a:ln w="9525">
            <a:noFill/>
            <a:miter lim="800000"/>
            <a:headEnd/>
            <a:tailEnd/>
          </a:ln>
          <a:effectLst/>
        </p:spPr>
        <p:txBody>
          <a:bodyPr lIns="87275" tIns="43637" rIns="87275" bIns="43637">
            <a:spAutoFit/>
          </a:bodyPr>
          <a:lstStyle/>
          <a:p>
            <a:pPr algn="ctr" defTabSz="873125">
              <a:spcBef>
                <a:spcPct val="50000"/>
              </a:spcBef>
            </a:pPr>
            <a:r>
              <a:rPr lang="en-US" sz="1700" dirty="0"/>
              <a:t>input</a:t>
            </a:r>
          </a:p>
        </p:txBody>
      </p:sp>
      <p:sp>
        <p:nvSpPr>
          <p:cNvPr id="20484" name="Freeform 4"/>
          <p:cNvSpPr>
            <a:spLocks/>
          </p:cNvSpPr>
          <p:nvPr/>
        </p:nvSpPr>
        <p:spPr bwMode="auto">
          <a:xfrm>
            <a:off x="4928413" y="4405313"/>
            <a:ext cx="960690" cy="1233488"/>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solidFill>
            <a:schemeClr val="bg1"/>
          </a:solidFill>
          <a:ln w="28575" cmpd="sng">
            <a:solidFill>
              <a:schemeClr val="tx1"/>
            </a:solidFill>
            <a:round/>
            <a:headEnd type="none" w="med" len="med"/>
            <a:tailEnd type="triangle" w="med" len="med"/>
          </a:ln>
          <a:effectLst/>
        </p:spPr>
        <p:txBody>
          <a:bodyPr/>
          <a:lstStyle/>
          <a:p>
            <a:endParaRPr lang="en-US"/>
          </a:p>
        </p:txBody>
      </p:sp>
      <p:sp>
        <p:nvSpPr>
          <p:cNvPr id="3" name="Slide Number Placeholder 2">
            <a:extLst>
              <a:ext uri="{FF2B5EF4-FFF2-40B4-BE49-F238E27FC236}">
                <a16:creationId xmlns:a16="http://schemas.microsoft.com/office/drawing/2014/main" id="{CC1D56F2-1A5A-4183-9B81-9D74F1532E8A}"/>
              </a:ext>
            </a:extLst>
          </p:cNvPr>
          <p:cNvSpPr>
            <a:spLocks noGrp="1"/>
          </p:cNvSpPr>
          <p:nvPr>
            <p:ph type="sldNum" sz="quarter" idx="12"/>
          </p:nvPr>
        </p:nvSpPr>
        <p:spPr/>
        <p:txBody>
          <a:bodyPr/>
          <a:lstStyle/>
          <a:p>
            <a:pPr>
              <a:defRPr/>
            </a:pPr>
            <a:fld id="{6479658B-7F9C-4333-9499-869B8642C574}" type="slidenum">
              <a:rPr lang="en-US" smtClean="0"/>
              <a:pPr>
                <a:defRPr/>
              </a:pPr>
              <a:t>40</a:t>
            </a:fld>
            <a:endParaRPr lang="en-US"/>
          </a:p>
        </p:txBody>
      </p:sp>
      <p:sp>
        <p:nvSpPr>
          <p:cNvPr id="4" name="Footer Placeholder 3">
            <a:extLst>
              <a:ext uri="{FF2B5EF4-FFF2-40B4-BE49-F238E27FC236}">
                <a16:creationId xmlns:a16="http://schemas.microsoft.com/office/drawing/2014/main" id="{FFC3B9A5-4B9F-4ACF-941F-464EFFD18808}"/>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from="(-#ppt_w/2)" to="(#ppt_x)" calcmode="lin" valueType="num">
                                      <p:cBhvr>
                                        <p:cTn id="7" dur="600" fill="hold">
                                          <p:stCondLst>
                                            <p:cond delay="0"/>
                                          </p:stCondLst>
                                        </p:cTn>
                                        <p:tgtEl>
                                          <p:spTgt spid="2"/>
                                        </p:tgtEl>
                                        <p:attrNameLst>
                                          <p:attrName>ppt_x</p:attrName>
                                        </p:attrNameLst>
                                      </p:cBhvr>
                                    </p:anim>
                                    <p:anim from="0" to="-1.0" calcmode="lin" valueType="num">
                                      <p:cBhvr>
                                        <p:cTn id="8" dur="200" decel="50000" autoRev="1" fill="hold">
                                          <p:stCondLst>
                                            <p:cond delay="600"/>
                                          </p:stCondLst>
                                        </p:cTn>
                                        <p:tgtEl>
                                          <p:spTgt spid="2"/>
                                        </p:tgtEl>
                                        <p:attrNameLst>
                                          <p:attrName>xshear</p:attrName>
                                        </p:attrNameLst>
                                      </p:cBhvr>
                                    </p:anim>
                                    <p:animScale>
                                      <p:cBhvr>
                                        <p:cTn id="9" dur="200" decel="100000" autoRev="1" fill="hold">
                                          <p:stCondLst>
                                            <p:cond delay="600"/>
                                          </p:stCondLst>
                                        </p:cTn>
                                        <p:tgtEl>
                                          <p:spTgt spid="2"/>
                                        </p:tgtEl>
                                      </p:cBhvr>
                                      <p:from x="100000" y="100000"/>
                                      <p:to x="80000" y="100000"/>
                                    </p:animScale>
                                    <p:anim by="(#ppt_h/3+#ppt_w*0.1)" calcmode="lin" valueType="num">
                                      <p:cBhvr additive="sum">
                                        <p:cTn id="10" dur="200" decel="100000" autoRev="1" fill="hold">
                                          <p:stCondLst>
                                            <p:cond delay="600"/>
                                          </p:stCondLst>
                                        </p:cTn>
                                        <p:tgtEl>
                                          <p:spTgt spid="2"/>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533400" y="76200"/>
            <a:ext cx="8763000" cy="1143000"/>
          </a:xfrm>
        </p:spPr>
        <p:txBody>
          <a:bodyPr/>
          <a:lstStyle/>
          <a:p>
            <a:r>
              <a:rPr lang="en-US" sz="3100" b="1"/>
              <a:t>COP Dalam Organisasi (Octopus model)</a:t>
            </a:r>
          </a:p>
        </p:txBody>
      </p:sp>
      <p:grpSp>
        <p:nvGrpSpPr>
          <p:cNvPr id="2" name="Group 3"/>
          <p:cNvGrpSpPr>
            <a:grpSpLocks/>
          </p:cNvGrpSpPr>
          <p:nvPr/>
        </p:nvGrpSpPr>
        <p:grpSpPr bwMode="auto">
          <a:xfrm>
            <a:off x="2043113" y="914400"/>
            <a:ext cx="5627687" cy="4484688"/>
            <a:chOff x="1055" y="1056"/>
            <a:chExt cx="3366" cy="2921"/>
          </a:xfrm>
        </p:grpSpPr>
        <p:sp>
          <p:nvSpPr>
            <p:cNvPr id="208900" name="Oval 4"/>
            <p:cNvSpPr>
              <a:spLocks noChangeArrowheads="1"/>
            </p:cNvSpPr>
            <p:nvPr/>
          </p:nvSpPr>
          <p:spPr bwMode="auto">
            <a:xfrm>
              <a:off x="1872" y="1584"/>
              <a:ext cx="1728" cy="1680"/>
            </a:xfrm>
            <a:prstGeom prst="ellipse">
              <a:avLst/>
            </a:prstGeom>
            <a:solidFill>
              <a:schemeClr val="accent5"/>
            </a:solidFill>
            <a:ln w="9525">
              <a:solidFill>
                <a:schemeClr val="tx1"/>
              </a:solidFill>
              <a:round/>
              <a:headEnd/>
              <a:tailEnd/>
            </a:ln>
            <a:effectLst/>
          </p:spPr>
          <p:txBody>
            <a:bodyPr wrap="none" anchor="ctr"/>
            <a:lstStyle/>
            <a:p>
              <a:endParaRPr lang="en-US"/>
            </a:p>
          </p:txBody>
        </p:sp>
        <p:sp>
          <p:nvSpPr>
            <p:cNvPr id="208901" name="Freeform 5"/>
            <p:cNvSpPr>
              <a:spLocks/>
            </p:cNvSpPr>
            <p:nvPr/>
          </p:nvSpPr>
          <p:spPr bwMode="auto">
            <a:xfrm>
              <a:off x="1536" y="2016"/>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2" name="Freeform 6"/>
            <p:cNvSpPr>
              <a:spLocks/>
            </p:cNvSpPr>
            <p:nvPr/>
          </p:nvSpPr>
          <p:spPr bwMode="auto">
            <a:xfrm rot="3486430">
              <a:off x="2030" y="1301"/>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3" name="Freeform 7"/>
            <p:cNvSpPr>
              <a:spLocks/>
            </p:cNvSpPr>
            <p:nvPr/>
          </p:nvSpPr>
          <p:spPr bwMode="auto">
            <a:xfrm rot="-2736441">
              <a:off x="1934" y="2749"/>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4" name="Freeform 8"/>
            <p:cNvSpPr>
              <a:spLocks/>
            </p:cNvSpPr>
            <p:nvPr/>
          </p:nvSpPr>
          <p:spPr bwMode="auto">
            <a:xfrm rot="-6716209">
              <a:off x="2683" y="2893"/>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5" name="Freeform 9"/>
            <p:cNvSpPr>
              <a:spLocks/>
            </p:cNvSpPr>
            <p:nvPr/>
          </p:nvSpPr>
          <p:spPr bwMode="auto">
            <a:xfrm rot="-9596657">
              <a:off x="3272" y="2256"/>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a:p>
          </p:txBody>
        </p:sp>
        <p:sp>
          <p:nvSpPr>
            <p:cNvPr id="208906" name="Freeform 10"/>
            <p:cNvSpPr>
              <a:spLocks/>
            </p:cNvSpPr>
            <p:nvPr/>
          </p:nvSpPr>
          <p:spPr bwMode="auto">
            <a:xfrm rot="8557215">
              <a:off x="3097" y="1400"/>
              <a:ext cx="616" cy="797"/>
            </a:xfrm>
            <a:custGeom>
              <a:avLst/>
              <a:gdLst/>
              <a:ahLst/>
              <a:cxnLst>
                <a:cxn ang="0">
                  <a:pos x="0" y="880"/>
                </a:cxn>
                <a:cxn ang="0">
                  <a:pos x="600" y="552"/>
                </a:cxn>
                <a:cxn ang="0">
                  <a:pos x="656" y="352"/>
                </a:cxn>
                <a:cxn ang="0">
                  <a:pos x="504" y="232"/>
                </a:cxn>
                <a:cxn ang="0">
                  <a:pos x="24" y="0"/>
                </a:cxn>
              </a:cxnLst>
              <a:rect l="0" t="0" r="r" b="b"/>
              <a:pathLst>
                <a:path w="709" h="880">
                  <a:moveTo>
                    <a:pt x="0" y="880"/>
                  </a:moveTo>
                  <a:cubicBezTo>
                    <a:pt x="245" y="760"/>
                    <a:pt x="491" y="640"/>
                    <a:pt x="600" y="552"/>
                  </a:cubicBezTo>
                  <a:cubicBezTo>
                    <a:pt x="709" y="464"/>
                    <a:pt x="672" y="405"/>
                    <a:pt x="656" y="352"/>
                  </a:cubicBezTo>
                  <a:cubicBezTo>
                    <a:pt x="640" y="299"/>
                    <a:pt x="609" y="291"/>
                    <a:pt x="504" y="232"/>
                  </a:cubicBezTo>
                  <a:cubicBezTo>
                    <a:pt x="399" y="173"/>
                    <a:pt x="111" y="41"/>
                    <a:pt x="24" y="0"/>
                  </a:cubicBezTo>
                </a:path>
              </a:pathLst>
            </a:custGeom>
            <a:noFill/>
            <a:ln w="28575" cmpd="sng">
              <a:solidFill>
                <a:schemeClr val="tx1"/>
              </a:solidFill>
              <a:round/>
              <a:headEnd type="none" w="med" len="med"/>
              <a:tailEnd type="triangle" w="med" len="med"/>
            </a:ln>
            <a:effectLst/>
          </p:spPr>
          <p:txBody>
            <a:bodyPr/>
            <a:lstStyle/>
            <a:p>
              <a:endParaRPr lang="en-US" dirty="0"/>
            </a:p>
          </p:txBody>
        </p:sp>
        <p:sp>
          <p:nvSpPr>
            <p:cNvPr id="208907" name="Text Box 11"/>
            <p:cNvSpPr txBox="1">
              <a:spLocks noChangeArrowheads="1"/>
            </p:cNvSpPr>
            <p:nvPr/>
          </p:nvSpPr>
          <p:spPr bwMode="auto">
            <a:xfrm>
              <a:off x="1055" y="1872"/>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08" name="Text Box 12"/>
            <p:cNvSpPr txBox="1">
              <a:spLocks noChangeArrowheads="1"/>
            </p:cNvSpPr>
            <p:nvPr/>
          </p:nvSpPr>
          <p:spPr bwMode="auto">
            <a:xfrm>
              <a:off x="1072" y="2736"/>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09" name="Text Box 13"/>
            <p:cNvSpPr txBox="1">
              <a:spLocks noChangeArrowheads="1"/>
            </p:cNvSpPr>
            <p:nvPr/>
          </p:nvSpPr>
          <p:spPr bwMode="auto">
            <a:xfrm>
              <a:off x="2273" y="1056"/>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0" name="Text Box 14"/>
            <p:cNvSpPr txBox="1">
              <a:spLocks noChangeArrowheads="1"/>
            </p:cNvSpPr>
            <p:nvPr/>
          </p:nvSpPr>
          <p:spPr bwMode="auto">
            <a:xfrm>
              <a:off x="3888" y="1824"/>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1" name="Text Box 15"/>
            <p:cNvSpPr txBox="1">
              <a:spLocks noChangeArrowheads="1"/>
            </p:cNvSpPr>
            <p:nvPr/>
          </p:nvSpPr>
          <p:spPr bwMode="auto">
            <a:xfrm>
              <a:off x="3792" y="3121"/>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2" name="Text Box 16"/>
            <p:cNvSpPr txBox="1">
              <a:spLocks noChangeArrowheads="1"/>
            </p:cNvSpPr>
            <p:nvPr/>
          </p:nvSpPr>
          <p:spPr bwMode="auto">
            <a:xfrm>
              <a:off x="2544" y="3792"/>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3" name="Text Box 17"/>
            <p:cNvSpPr txBox="1">
              <a:spLocks noChangeArrowheads="1"/>
            </p:cNvSpPr>
            <p:nvPr/>
          </p:nvSpPr>
          <p:spPr bwMode="auto">
            <a:xfrm>
              <a:off x="1200" y="3072"/>
              <a:ext cx="413"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Output</a:t>
              </a:r>
              <a:endParaRPr lang="en-GB" sz="1300" b="1">
                <a:solidFill>
                  <a:srgbClr val="CC0099"/>
                </a:solidFill>
                <a:latin typeface="Times New Roman" pitchFamily="18" charset="0"/>
              </a:endParaRPr>
            </a:p>
          </p:txBody>
        </p:sp>
        <p:sp>
          <p:nvSpPr>
            <p:cNvPr id="208914" name="Text Box 18"/>
            <p:cNvSpPr txBox="1">
              <a:spLocks noChangeArrowheads="1"/>
            </p:cNvSpPr>
            <p:nvPr/>
          </p:nvSpPr>
          <p:spPr bwMode="auto">
            <a:xfrm>
              <a:off x="1488" y="1392"/>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15" name="Text Box 19"/>
            <p:cNvSpPr txBox="1">
              <a:spLocks noChangeArrowheads="1"/>
            </p:cNvSpPr>
            <p:nvPr/>
          </p:nvSpPr>
          <p:spPr bwMode="auto">
            <a:xfrm>
              <a:off x="3408" y="1152"/>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16" name="Text Box 20"/>
            <p:cNvSpPr txBox="1">
              <a:spLocks noChangeArrowheads="1"/>
            </p:cNvSpPr>
            <p:nvPr/>
          </p:nvSpPr>
          <p:spPr bwMode="auto">
            <a:xfrm>
              <a:off x="4080" y="2353"/>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17" name="Text Box 21"/>
            <p:cNvSpPr txBox="1">
              <a:spLocks noChangeArrowheads="1"/>
            </p:cNvSpPr>
            <p:nvPr/>
          </p:nvSpPr>
          <p:spPr bwMode="auto">
            <a:xfrm>
              <a:off x="3456" y="3504"/>
              <a:ext cx="341" cy="186"/>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sp>
          <p:nvSpPr>
            <p:cNvPr id="208918" name="Text Box 22"/>
            <p:cNvSpPr txBox="1">
              <a:spLocks noChangeArrowheads="1"/>
            </p:cNvSpPr>
            <p:nvPr/>
          </p:nvSpPr>
          <p:spPr bwMode="auto">
            <a:xfrm>
              <a:off x="1968" y="3696"/>
              <a:ext cx="341" cy="185"/>
            </a:xfrm>
            <a:prstGeom prst="rect">
              <a:avLst/>
            </a:prstGeom>
            <a:noFill/>
            <a:ln w="9525">
              <a:noFill/>
              <a:miter lim="800000"/>
              <a:headEnd/>
              <a:tailEnd/>
            </a:ln>
            <a:effectLst/>
          </p:spPr>
          <p:txBody>
            <a:bodyPr wrap="none" lIns="87275" tIns="43637" rIns="87275" bIns="43637">
              <a:spAutoFit/>
            </a:bodyPr>
            <a:lstStyle/>
            <a:p>
              <a:pPr defTabSz="873125"/>
              <a:r>
                <a:rPr lang="en-US" sz="1300" b="1">
                  <a:solidFill>
                    <a:srgbClr val="CC0099"/>
                  </a:solidFill>
                  <a:latin typeface="Times New Roman" pitchFamily="18" charset="0"/>
                </a:rPr>
                <a:t>Input</a:t>
              </a:r>
              <a:endParaRPr lang="en-GB" sz="1300" b="1">
                <a:solidFill>
                  <a:srgbClr val="CC0099"/>
                </a:solidFill>
                <a:latin typeface="Times New Roman" pitchFamily="18" charset="0"/>
              </a:endParaRPr>
            </a:p>
          </p:txBody>
        </p:sp>
      </p:grpSp>
      <p:sp>
        <p:nvSpPr>
          <p:cNvPr id="208920" name="WordArt 24"/>
          <p:cNvSpPr>
            <a:spLocks noChangeArrowheads="1" noChangeShapeType="1" noTextEdit="1"/>
          </p:cNvSpPr>
          <p:nvPr/>
        </p:nvSpPr>
        <p:spPr bwMode="auto">
          <a:xfrm>
            <a:off x="3865165" y="2561084"/>
            <a:ext cx="2239963" cy="723900"/>
          </a:xfrm>
          <a:prstGeom prst="rect">
            <a:avLst/>
          </a:prstGeom>
        </p:spPr>
        <p:txBody>
          <a:bodyPr spcFirstLastPara="1" wrap="none" fromWordArt="1">
            <a:prstTxWarp prst="textArchUp">
              <a:avLst>
                <a:gd name="adj" fmla="val 10800000"/>
              </a:avLst>
            </a:prstTxWarp>
          </a:bodyPr>
          <a:lstStyle/>
          <a:p>
            <a:pPr algn="ctr"/>
            <a:r>
              <a:rPr lang="en-US" sz="2800" kern="10" dirty="0" err="1">
                <a:ln w="9525">
                  <a:solidFill>
                    <a:srgbClr val="000000"/>
                  </a:solidFill>
                  <a:round/>
                  <a:headEnd/>
                  <a:tailEnd/>
                </a:ln>
                <a:solidFill>
                  <a:srgbClr val="FF0000"/>
                </a:solidFill>
                <a:latin typeface="Arial Black"/>
              </a:rPr>
              <a:t>Organisasi</a:t>
            </a:r>
            <a:endParaRPr lang="en-US" sz="2800" kern="10" dirty="0">
              <a:ln w="9525">
                <a:solidFill>
                  <a:srgbClr val="000000"/>
                </a:solidFill>
                <a:round/>
                <a:headEnd/>
                <a:tailEnd/>
              </a:ln>
              <a:solidFill>
                <a:srgbClr val="FF0000"/>
              </a:solidFill>
              <a:latin typeface="Arial Black"/>
            </a:endParaRPr>
          </a:p>
        </p:txBody>
      </p:sp>
      <p:grpSp>
        <p:nvGrpSpPr>
          <p:cNvPr id="3" name="Group 36"/>
          <p:cNvGrpSpPr>
            <a:grpSpLocks/>
          </p:cNvGrpSpPr>
          <p:nvPr/>
        </p:nvGrpSpPr>
        <p:grpSpPr bwMode="auto">
          <a:xfrm>
            <a:off x="495300" y="1600200"/>
            <a:ext cx="4555728" cy="1854200"/>
            <a:chOff x="288" y="1584"/>
            <a:chExt cx="2649" cy="1168"/>
          </a:xfrm>
        </p:grpSpPr>
        <p:sp>
          <p:nvSpPr>
            <p:cNvPr id="208924" name="Text Box 28"/>
            <p:cNvSpPr txBox="1">
              <a:spLocks noChangeArrowheads="1"/>
            </p:cNvSpPr>
            <p:nvPr/>
          </p:nvSpPr>
          <p:spPr bwMode="auto">
            <a:xfrm>
              <a:off x="2025" y="2382"/>
              <a:ext cx="912" cy="179"/>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err="1"/>
                <a:t>Produksi</a:t>
              </a:r>
              <a:endParaRPr lang="en-US" sz="1300" dirty="0"/>
            </a:p>
          </p:txBody>
        </p:sp>
        <p:sp>
          <p:nvSpPr>
            <p:cNvPr id="208925" name="Text Box 29"/>
            <p:cNvSpPr txBox="1">
              <a:spLocks noChangeArrowheads="1"/>
            </p:cNvSpPr>
            <p:nvPr/>
          </p:nvSpPr>
          <p:spPr bwMode="auto">
            <a:xfrm>
              <a:off x="528" y="2448"/>
              <a:ext cx="912" cy="304"/>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a:t>Spec. </a:t>
              </a:r>
              <a:r>
                <a:rPr lang="en-US" sz="1300" dirty="0" err="1"/>
                <a:t>Produk</a:t>
              </a:r>
              <a:r>
                <a:rPr lang="en-US" sz="1300" dirty="0"/>
                <a:t> Customer</a:t>
              </a:r>
            </a:p>
          </p:txBody>
        </p:sp>
        <p:sp>
          <p:nvSpPr>
            <p:cNvPr id="208926" name="Text Box 30"/>
            <p:cNvSpPr txBox="1">
              <a:spLocks noChangeArrowheads="1"/>
            </p:cNvSpPr>
            <p:nvPr/>
          </p:nvSpPr>
          <p:spPr bwMode="auto">
            <a:xfrm>
              <a:off x="288" y="1584"/>
              <a:ext cx="1248" cy="304"/>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err="1"/>
                <a:t>Produk</a:t>
              </a:r>
              <a:r>
                <a:rPr lang="en-US" sz="1300" dirty="0"/>
                <a:t> </a:t>
              </a:r>
              <a:r>
                <a:rPr lang="en-US" sz="1300" dirty="0" err="1"/>
                <a:t>dibuat</a:t>
              </a:r>
              <a:r>
                <a:rPr lang="en-US" sz="1300" dirty="0"/>
                <a:t> </a:t>
              </a:r>
              <a:r>
                <a:rPr lang="en-US" sz="1300" dirty="0" err="1"/>
                <a:t>sesuai</a:t>
              </a:r>
              <a:r>
                <a:rPr lang="en-US" sz="1300" dirty="0"/>
                <a:t> spec. Customer</a:t>
              </a:r>
            </a:p>
          </p:txBody>
        </p:sp>
      </p:grpSp>
      <p:grpSp>
        <p:nvGrpSpPr>
          <p:cNvPr id="4" name="Group 35"/>
          <p:cNvGrpSpPr>
            <a:grpSpLocks/>
          </p:cNvGrpSpPr>
          <p:nvPr/>
        </p:nvGrpSpPr>
        <p:grpSpPr bwMode="auto">
          <a:xfrm>
            <a:off x="577850" y="3124200"/>
            <a:ext cx="8255000" cy="2463800"/>
            <a:chOff x="336" y="2544"/>
            <a:chExt cx="4800" cy="1552"/>
          </a:xfrm>
          <a:noFill/>
        </p:grpSpPr>
        <p:grpSp>
          <p:nvGrpSpPr>
            <p:cNvPr id="5" name="Group 34"/>
            <p:cNvGrpSpPr>
              <a:grpSpLocks/>
            </p:cNvGrpSpPr>
            <p:nvPr/>
          </p:nvGrpSpPr>
          <p:grpSpPr bwMode="auto">
            <a:xfrm>
              <a:off x="2658" y="2544"/>
              <a:ext cx="2478" cy="1072"/>
              <a:chOff x="2658" y="2544"/>
              <a:chExt cx="2478" cy="1072"/>
            </a:xfrm>
            <a:grpFill/>
          </p:grpSpPr>
          <p:sp>
            <p:nvSpPr>
              <p:cNvPr id="208921" name="Text Box 25"/>
              <p:cNvSpPr txBox="1">
                <a:spLocks noChangeArrowheads="1"/>
              </p:cNvSpPr>
              <p:nvPr/>
            </p:nvSpPr>
            <p:spPr bwMode="auto">
              <a:xfrm>
                <a:off x="2658" y="2544"/>
                <a:ext cx="912" cy="179"/>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dirty="0" err="1"/>
                  <a:t>Pengiriman</a:t>
                </a:r>
                <a:endParaRPr lang="en-US" sz="1300" dirty="0"/>
              </a:p>
            </p:txBody>
          </p:sp>
          <p:sp>
            <p:nvSpPr>
              <p:cNvPr id="208922" name="Text Box 26"/>
              <p:cNvSpPr txBox="1">
                <a:spLocks noChangeArrowheads="1"/>
              </p:cNvSpPr>
              <p:nvPr/>
            </p:nvSpPr>
            <p:spPr bwMode="auto">
              <a:xfrm>
                <a:off x="4080" y="2592"/>
                <a:ext cx="912" cy="179"/>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a:t>PO Customer</a:t>
                </a:r>
              </a:p>
            </p:txBody>
          </p:sp>
          <p:sp>
            <p:nvSpPr>
              <p:cNvPr id="208923" name="Text Box 27"/>
              <p:cNvSpPr txBox="1">
                <a:spLocks noChangeArrowheads="1"/>
              </p:cNvSpPr>
              <p:nvPr/>
            </p:nvSpPr>
            <p:spPr bwMode="auto">
              <a:xfrm>
                <a:off x="3888" y="3312"/>
                <a:ext cx="1248" cy="304"/>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a:t>100% Pengiriman tepat waktu</a:t>
                </a:r>
              </a:p>
            </p:txBody>
          </p:sp>
        </p:grpSp>
        <p:sp>
          <p:nvSpPr>
            <p:cNvPr id="208927" name="Text Box 31"/>
            <p:cNvSpPr txBox="1">
              <a:spLocks noChangeArrowheads="1"/>
            </p:cNvSpPr>
            <p:nvPr/>
          </p:nvSpPr>
          <p:spPr bwMode="auto">
            <a:xfrm>
              <a:off x="2014" y="2730"/>
              <a:ext cx="912" cy="179"/>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dirty="0" err="1"/>
                <a:t>Penagihan</a:t>
              </a:r>
              <a:endParaRPr lang="en-US" sz="1300" dirty="0"/>
            </a:p>
          </p:txBody>
        </p:sp>
        <p:sp>
          <p:nvSpPr>
            <p:cNvPr id="208928" name="Text Box 32"/>
            <p:cNvSpPr txBox="1">
              <a:spLocks noChangeArrowheads="1"/>
            </p:cNvSpPr>
            <p:nvPr/>
          </p:nvSpPr>
          <p:spPr bwMode="auto">
            <a:xfrm>
              <a:off x="336" y="3264"/>
              <a:ext cx="1296" cy="304"/>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dirty="0" err="1"/>
                <a:t>Tagihan</a:t>
              </a:r>
              <a:r>
                <a:rPr lang="en-US" sz="1300" dirty="0"/>
                <a:t> </a:t>
              </a:r>
              <a:r>
                <a:rPr lang="en-US" sz="1300" dirty="0" err="1"/>
                <a:t>sesuai</a:t>
              </a:r>
              <a:r>
                <a:rPr lang="en-US" sz="1300" dirty="0"/>
                <a:t> </a:t>
              </a:r>
              <a:r>
                <a:rPr lang="en-US" sz="1300" dirty="0" err="1"/>
                <a:t>perjanjian</a:t>
              </a:r>
              <a:r>
                <a:rPr lang="en-US" sz="1300" dirty="0"/>
                <a:t>, (</a:t>
              </a:r>
              <a:r>
                <a:rPr lang="en-US" sz="1300" dirty="0" err="1"/>
                <a:t>tidak</a:t>
              </a:r>
              <a:r>
                <a:rPr lang="en-US" sz="1300" dirty="0"/>
                <a:t> </a:t>
              </a:r>
              <a:r>
                <a:rPr lang="en-US" sz="1300" dirty="0" err="1"/>
                <a:t>lebih</a:t>
              </a:r>
              <a:r>
                <a:rPr lang="en-US" sz="1300" dirty="0"/>
                <a:t>)</a:t>
              </a:r>
            </a:p>
          </p:txBody>
        </p:sp>
        <p:sp>
          <p:nvSpPr>
            <p:cNvPr id="208929" name="Text Box 33"/>
            <p:cNvSpPr txBox="1">
              <a:spLocks noChangeArrowheads="1"/>
            </p:cNvSpPr>
            <p:nvPr/>
          </p:nvSpPr>
          <p:spPr bwMode="auto">
            <a:xfrm>
              <a:off x="768" y="3792"/>
              <a:ext cx="1296" cy="304"/>
            </a:xfrm>
            <a:prstGeom prst="rect">
              <a:avLst/>
            </a:prstGeom>
            <a:grpFill/>
            <a:ln w="9525">
              <a:noFill/>
              <a:miter lim="800000"/>
              <a:headEnd/>
              <a:tailEnd/>
            </a:ln>
            <a:effectLst/>
          </p:spPr>
          <p:txBody>
            <a:bodyPr lIns="87275" tIns="43637" rIns="87275" bIns="43637">
              <a:spAutoFit/>
            </a:bodyPr>
            <a:lstStyle/>
            <a:p>
              <a:pPr algn="ctr" defTabSz="873125">
                <a:spcBef>
                  <a:spcPct val="50000"/>
                </a:spcBef>
              </a:pPr>
              <a:r>
                <a:rPr lang="en-US" sz="1300"/>
                <a:t>Contract agreement / persetujuan harga</a:t>
              </a:r>
            </a:p>
          </p:txBody>
        </p:sp>
      </p:grpSp>
      <p:sp>
        <p:nvSpPr>
          <p:cNvPr id="208933" name="Text Box 37"/>
          <p:cNvSpPr txBox="1">
            <a:spLocks noChangeArrowheads="1"/>
          </p:cNvSpPr>
          <p:nvPr/>
        </p:nvSpPr>
        <p:spPr bwMode="auto">
          <a:xfrm>
            <a:off x="533400" y="5834738"/>
            <a:ext cx="6529288" cy="523220"/>
          </a:xfrm>
          <a:prstGeom prst="rect">
            <a:avLst/>
          </a:prstGeom>
          <a:noFill/>
          <a:ln w="9525">
            <a:noFill/>
            <a:miter lim="800000"/>
            <a:headEnd/>
            <a:tailEnd/>
          </a:ln>
          <a:effectLst/>
        </p:spPr>
        <p:txBody>
          <a:bodyPr wrap="none">
            <a:spAutoFit/>
          </a:bodyPr>
          <a:lstStyle/>
          <a:p>
            <a:pPr defTabSz="873125"/>
            <a:r>
              <a:rPr lang="en-US" sz="1400" dirty="0" err="1"/>
              <a:t>Catatan</a:t>
            </a:r>
            <a:r>
              <a:rPr lang="en-US" sz="1400" dirty="0"/>
              <a:t> Sentral Sistem : </a:t>
            </a:r>
          </a:p>
          <a:p>
            <a:pPr defTabSz="873125"/>
            <a:r>
              <a:rPr lang="en-US" sz="1400" dirty="0" err="1"/>
              <a:t>Pada</a:t>
            </a:r>
            <a:r>
              <a:rPr lang="en-US" sz="1400" dirty="0"/>
              <a:t> </a:t>
            </a:r>
            <a:r>
              <a:rPr lang="en-US" sz="1400" dirty="0" err="1"/>
              <a:t>umumnya</a:t>
            </a:r>
            <a:r>
              <a:rPr lang="en-US" sz="1400" dirty="0"/>
              <a:t> COP </a:t>
            </a:r>
            <a:r>
              <a:rPr lang="en-US" sz="1400" dirty="0" err="1"/>
              <a:t>adalah</a:t>
            </a:r>
            <a:r>
              <a:rPr lang="en-US" sz="1400" dirty="0"/>
              <a:t> </a:t>
            </a:r>
            <a:r>
              <a:rPr lang="en-US" sz="1400" u="sng" dirty="0" err="1"/>
              <a:t>proses</a:t>
            </a:r>
            <a:r>
              <a:rPr lang="en-US" sz="1400" u="sng" dirty="0"/>
              <a:t> yang </a:t>
            </a:r>
            <a:r>
              <a:rPr lang="en-US" sz="1400" u="sng" dirty="0" err="1"/>
              <a:t>ada</a:t>
            </a:r>
            <a:r>
              <a:rPr lang="en-US" sz="1400" u="sng" dirty="0"/>
              <a:t> </a:t>
            </a:r>
            <a:r>
              <a:rPr lang="en-US" sz="1400" u="sng" dirty="0" err="1"/>
              <a:t>dalam</a:t>
            </a:r>
            <a:r>
              <a:rPr lang="en-US" sz="1400" u="sng" dirty="0"/>
              <a:t> </a:t>
            </a:r>
            <a:r>
              <a:rPr lang="en-US" sz="1400" u="sng" dirty="0" err="1"/>
              <a:t>kelompok</a:t>
            </a:r>
            <a:r>
              <a:rPr lang="en-US" sz="1400" u="sng" dirty="0"/>
              <a:t> </a:t>
            </a:r>
            <a:r>
              <a:rPr lang="en-US" sz="1400" u="sng" dirty="0" err="1"/>
              <a:t>proses</a:t>
            </a:r>
            <a:r>
              <a:rPr lang="en-US" sz="1400" u="sng" dirty="0"/>
              <a:t> </a:t>
            </a:r>
            <a:r>
              <a:rPr lang="en-US" sz="1400" u="sng" dirty="0" err="1"/>
              <a:t>realisasi</a:t>
            </a:r>
            <a:endParaRPr lang="en-US" sz="1400" u="sng" dirty="0"/>
          </a:p>
        </p:txBody>
      </p:sp>
      <p:sp>
        <p:nvSpPr>
          <p:cNvPr id="6" name="Slide Number Placeholder 5">
            <a:extLst>
              <a:ext uri="{FF2B5EF4-FFF2-40B4-BE49-F238E27FC236}">
                <a16:creationId xmlns:a16="http://schemas.microsoft.com/office/drawing/2014/main" id="{F16753FE-0177-4640-9C90-B718378D3170}"/>
              </a:ext>
            </a:extLst>
          </p:cNvPr>
          <p:cNvSpPr>
            <a:spLocks noGrp="1"/>
          </p:cNvSpPr>
          <p:nvPr>
            <p:ph type="sldNum" sz="quarter" idx="12"/>
          </p:nvPr>
        </p:nvSpPr>
        <p:spPr/>
        <p:txBody>
          <a:bodyPr/>
          <a:lstStyle/>
          <a:p>
            <a:pPr>
              <a:defRPr/>
            </a:pPr>
            <a:fld id="{6479658B-7F9C-4333-9499-869B8642C574}" type="slidenum">
              <a:rPr lang="en-US" smtClean="0"/>
              <a:pPr>
                <a:defRPr/>
              </a:pPr>
              <a:t>41</a:t>
            </a:fld>
            <a:endParaRPr lang="en-US"/>
          </a:p>
        </p:txBody>
      </p:sp>
      <p:sp>
        <p:nvSpPr>
          <p:cNvPr id="7" name="Footer Placeholder 6">
            <a:extLst>
              <a:ext uri="{FF2B5EF4-FFF2-40B4-BE49-F238E27FC236}">
                <a16:creationId xmlns:a16="http://schemas.microsoft.com/office/drawing/2014/main" id="{F0D1E3EF-2299-4245-93EA-EEA02AFF6DFA}"/>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Oval 4"/>
          <p:cNvSpPr>
            <a:spLocks noChangeArrowheads="1"/>
          </p:cNvSpPr>
          <p:nvPr/>
        </p:nvSpPr>
        <p:spPr bwMode="auto">
          <a:xfrm>
            <a:off x="908050" y="457200"/>
            <a:ext cx="8172450" cy="838200"/>
          </a:xfrm>
          <a:prstGeom prst="ellipse">
            <a:avLst/>
          </a:prstGeom>
          <a:solidFill>
            <a:schemeClr val="accent5"/>
          </a:solidFill>
          <a:ln w="9525">
            <a:noFill/>
            <a:round/>
            <a:headEnd/>
            <a:tailEnd/>
          </a:ln>
          <a:effectLst/>
        </p:spPr>
        <p:txBody>
          <a:bodyPr wrap="none" anchor="ctr"/>
          <a:lstStyle/>
          <a:p>
            <a:endParaRPr lang="en-US"/>
          </a:p>
        </p:txBody>
      </p:sp>
      <p:sp>
        <p:nvSpPr>
          <p:cNvPr id="21506" name="Rectangle 2"/>
          <p:cNvSpPr>
            <a:spLocks noGrp="1" noChangeArrowheads="1"/>
          </p:cNvSpPr>
          <p:nvPr>
            <p:ph type="title"/>
          </p:nvPr>
        </p:nvSpPr>
        <p:spPr/>
        <p:txBody>
          <a:bodyPr/>
          <a:lstStyle/>
          <a:p>
            <a:r>
              <a:rPr lang="en-US" sz="2700"/>
              <a:t>Customer Oriented Process dan </a:t>
            </a:r>
            <a:br>
              <a:rPr lang="en-US" sz="2700"/>
            </a:br>
            <a:r>
              <a:rPr lang="en-US" sz="2700"/>
              <a:t>proses pendukung terhadap COP</a:t>
            </a:r>
          </a:p>
        </p:txBody>
      </p:sp>
      <p:sp>
        <p:nvSpPr>
          <p:cNvPr id="21507" name="Rectangle 3"/>
          <p:cNvSpPr>
            <a:spLocks noGrp="1" noChangeArrowheads="1"/>
          </p:cNvSpPr>
          <p:nvPr>
            <p:ph type="body" idx="1"/>
          </p:nvPr>
        </p:nvSpPr>
        <p:spPr/>
        <p:txBody>
          <a:bodyPr/>
          <a:lstStyle/>
          <a:p>
            <a:pPr>
              <a:lnSpc>
                <a:spcPct val="90000"/>
              </a:lnSpc>
              <a:buFontTx/>
              <a:buBlip>
                <a:blip r:embed="rId3"/>
              </a:buBlip>
            </a:pPr>
            <a:r>
              <a:rPr lang="en-US" sz="2100" b="1" i="1">
                <a:effectLst>
                  <a:outerShdw blurRad="38100" dist="38100" dir="2700000" algn="tl">
                    <a:srgbClr val="C0C0C0"/>
                  </a:outerShdw>
                </a:effectLst>
              </a:rPr>
              <a:t>COP : Proses Produksi</a:t>
            </a:r>
          </a:p>
          <a:p>
            <a:pPr lvl="1">
              <a:lnSpc>
                <a:spcPct val="90000"/>
              </a:lnSpc>
              <a:buFontTx/>
              <a:buNone/>
            </a:pPr>
            <a:r>
              <a:rPr lang="en-US" sz="1900"/>
              <a:t>   </a:t>
            </a:r>
            <a:r>
              <a:rPr lang="en-US" sz="1900" u="sng"/>
              <a:t>Tujuan proses :</a:t>
            </a:r>
            <a:r>
              <a:rPr lang="en-US" sz="1900"/>
              <a:t> Produksi selesai tepat waktu dengan tingkat reject yang rendah dan efisiensi yang tinggi </a:t>
            </a:r>
          </a:p>
          <a:p>
            <a:pPr>
              <a:lnSpc>
                <a:spcPct val="90000"/>
              </a:lnSpc>
              <a:buFontTx/>
              <a:buBlip>
                <a:blip r:embed="rId3"/>
              </a:buBlip>
            </a:pPr>
            <a:r>
              <a:rPr lang="en-US" sz="2100" b="1" i="1">
                <a:effectLst>
                  <a:outerShdw blurRad="38100" dist="38100" dir="2700000" algn="tl">
                    <a:srgbClr val="C0C0C0"/>
                  </a:outerShdw>
                </a:effectLst>
              </a:rPr>
              <a:t>Support proses :</a:t>
            </a:r>
          </a:p>
          <a:p>
            <a:pPr lvl="1">
              <a:lnSpc>
                <a:spcPct val="90000"/>
              </a:lnSpc>
              <a:buFont typeface="Wingdings" pitchFamily="2" charset="2"/>
              <a:buChar char="ü"/>
            </a:pPr>
            <a:r>
              <a:rPr lang="en-US" sz="1900"/>
              <a:t>Proses Maintenance</a:t>
            </a:r>
          </a:p>
          <a:p>
            <a:pPr lvl="1">
              <a:lnSpc>
                <a:spcPct val="90000"/>
              </a:lnSpc>
              <a:buFont typeface="Wingdings" pitchFamily="2" charset="2"/>
              <a:buChar char="ü"/>
            </a:pPr>
            <a:r>
              <a:rPr lang="en-US" sz="1900"/>
              <a:t>Proses corrective action</a:t>
            </a:r>
          </a:p>
          <a:p>
            <a:pPr lvl="1">
              <a:lnSpc>
                <a:spcPct val="90000"/>
              </a:lnSpc>
              <a:buFont typeface="Wingdings" pitchFamily="2" charset="2"/>
              <a:buChar char="ü"/>
            </a:pPr>
            <a:r>
              <a:rPr lang="en-US" sz="1900"/>
              <a:t>Proses training</a:t>
            </a:r>
          </a:p>
          <a:p>
            <a:pPr lvl="1">
              <a:lnSpc>
                <a:spcPct val="90000"/>
              </a:lnSpc>
              <a:buFont typeface="Wingdings" pitchFamily="2" charset="2"/>
              <a:buChar char="ü"/>
            </a:pPr>
            <a:r>
              <a:rPr lang="en-US" sz="1900"/>
              <a:t>Proses Manajemen review</a:t>
            </a:r>
          </a:p>
          <a:p>
            <a:pPr>
              <a:lnSpc>
                <a:spcPct val="90000"/>
              </a:lnSpc>
              <a:buFontTx/>
              <a:buBlip>
                <a:blip r:embed="rId3"/>
              </a:buBlip>
            </a:pPr>
            <a:r>
              <a:rPr lang="en-US" sz="2100" b="1" i="1">
                <a:effectLst>
                  <a:outerShdw blurRad="38100" dist="38100" dir="2700000" algn="tl">
                    <a:srgbClr val="C0C0C0"/>
                  </a:outerShdw>
                </a:effectLst>
              </a:rPr>
              <a:t>Other COP proses support proses produksi (lihat BPM)</a:t>
            </a:r>
          </a:p>
          <a:p>
            <a:pPr lvl="1">
              <a:lnSpc>
                <a:spcPct val="90000"/>
              </a:lnSpc>
              <a:buFont typeface="Wingdings" pitchFamily="2" charset="2"/>
              <a:buChar char="ü"/>
            </a:pPr>
            <a:r>
              <a:rPr lang="en-US" sz="1900"/>
              <a:t>Proses perencanaan mutu</a:t>
            </a:r>
          </a:p>
          <a:p>
            <a:pPr lvl="1">
              <a:lnSpc>
                <a:spcPct val="90000"/>
              </a:lnSpc>
              <a:buFont typeface="Wingdings" pitchFamily="2" charset="2"/>
              <a:buChar char="ü"/>
            </a:pPr>
            <a:r>
              <a:rPr lang="en-US" sz="1900"/>
              <a:t>Proses perencanaan produksi</a:t>
            </a:r>
          </a:p>
          <a:p>
            <a:pPr lvl="1">
              <a:lnSpc>
                <a:spcPct val="90000"/>
              </a:lnSpc>
              <a:buFont typeface="Wingdings" pitchFamily="2" charset="2"/>
              <a:buChar char="ü"/>
            </a:pPr>
            <a:r>
              <a:rPr lang="en-US" sz="1900"/>
              <a:t>Proses Pembelian</a:t>
            </a:r>
          </a:p>
        </p:txBody>
      </p:sp>
      <p:sp>
        <p:nvSpPr>
          <p:cNvPr id="21509" name="Text Box 5"/>
          <p:cNvSpPr txBox="1">
            <a:spLocks noChangeArrowheads="1"/>
          </p:cNvSpPr>
          <p:nvPr/>
        </p:nvSpPr>
        <p:spPr bwMode="auto">
          <a:xfrm>
            <a:off x="593725" y="5649913"/>
            <a:ext cx="8550275" cy="1006475"/>
          </a:xfrm>
          <a:prstGeom prst="rect">
            <a:avLst/>
          </a:prstGeom>
          <a:noFill/>
          <a:ln w="9525">
            <a:noFill/>
            <a:miter lim="800000"/>
            <a:headEnd/>
            <a:tailEnd/>
          </a:ln>
          <a:effectLst/>
        </p:spPr>
        <p:txBody>
          <a:bodyPr>
            <a:spAutoFit/>
          </a:bodyPr>
          <a:lstStyle/>
          <a:p>
            <a:pPr defTabSz="873125"/>
            <a:r>
              <a:rPr lang="en-US" sz="2000" u="sng"/>
              <a:t>Audit difokuskan pada COP terlebih dahulu, </a:t>
            </a:r>
          </a:p>
          <a:p>
            <a:pPr defTabSz="873125"/>
            <a:r>
              <a:rPr lang="en-US" sz="2000" u="sng"/>
              <a:t>baru kemudian melaksanakan audit terhadap supporting COP </a:t>
            </a:r>
          </a:p>
          <a:p>
            <a:pPr defTabSz="873125"/>
            <a:endParaRPr lang="en-US" sz="2000" u="sng"/>
          </a:p>
        </p:txBody>
      </p:sp>
      <p:sp>
        <p:nvSpPr>
          <p:cNvPr id="2" name="Slide Number Placeholder 1">
            <a:extLst>
              <a:ext uri="{FF2B5EF4-FFF2-40B4-BE49-F238E27FC236}">
                <a16:creationId xmlns:a16="http://schemas.microsoft.com/office/drawing/2014/main" id="{C3C0A370-B878-416B-813E-E8BBE6880BD3}"/>
              </a:ext>
            </a:extLst>
          </p:cNvPr>
          <p:cNvSpPr>
            <a:spLocks noGrp="1"/>
          </p:cNvSpPr>
          <p:nvPr>
            <p:ph type="sldNum" sz="quarter" idx="12"/>
          </p:nvPr>
        </p:nvSpPr>
        <p:spPr/>
        <p:txBody>
          <a:bodyPr/>
          <a:lstStyle/>
          <a:p>
            <a:pPr>
              <a:defRPr/>
            </a:pPr>
            <a:fld id="{6479658B-7F9C-4333-9499-869B8642C574}" type="slidenum">
              <a:rPr lang="en-US" smtClean="0"/>
              <a:pPr>
                <a:defRPr/>
              </a:pPr>
              <a:t>42</a:t>
            </a:fld>
            <a:endParaRPr lang="en-US"/>
          </a:p>
        </p:txBody>
      </p:sp>
      <p:sp>
        <p:nvSpPr>
          <p:cNvPr id="3" name="Footer Placeholder 2">
            <a:extLst>
              <a:ext uri="{FF2B5EF4-FFF2-40B4-BE49-F238E27FC236}">
                <a16:creationId xmlns:a16="http://schemas.microsoft.com/office/drawing/2014/main" id="{6A8B875F-AE2D-426C-8905-B6D819FA5D0B}"/>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8" name="Text Box 6"/>
          <p:cNvSpPr txBox="1">
            <a:spLocks noChangeArrowheads="1"/>
          </p:cNvSpPr>
          <p:nvPr/>
        </p:nvSpPr>
        <p:spPr bwMode="auto">
          <a:xfrm>
            <a:off x="560512" y="1584801"/>
            <a:ext cx="8850188" cy="4766330"/>
          </a:xfrm>
          <a:prstGeom prst="rect">
            <a:avLst/>
          </a:prstGeom>
          <a:noFill/>
          <a:ln w="9525">
            <a:noFill/>
            <a:miter lim="800000"/>
            <a:headEnd/>
            <a:tailEnd/>
          </a:ln>
          <a:effectLst/>
        </p:spPr>
        <p:txBody>
          <a:bodyPr wrap="square" lIns="87275" tIns="43637" rIns="87275" bIns="43637">
            <a:spAutoFit/>
          </a:bodyPr>
          <a:lstStyle/>
          <a:p>
            <a:pPr algn="just" defTabSz="873125">
              <a:spcBef>
                <a:spcPct val="50000"/>
              </a:spcBef>
            </a:pPr>
            <a:r>
              <a:rPr lang="en-US" sz="1900" dirty="0"/>
              <a:t>Pada </a:t>
            </a:r>
            <a:r>
              <a:rPr lang="en-US" sz="1900" dirty="0" err="1"/>
              <a:t>saat</a:t>
            </a:r>
            <a:r>
              <a:rPr lang="en-US" sz="1900" dirty="0"/>
              <a:t> </a:t>
            </a:r>
            <a:r>
              <a:rPr lang="id-ID" sz="1900" dirty="0"/>
              <a:t>jam </a:t>
            </a:r>
            <a:r>
              <a:rPr lang="en-US" sz="1900" dirty="0" err="1"/>
              <a:t>istirahat</a:t>
            </a:r>
            <a:r>
              <a:rPr lang="en-US" sz="1900" dirty="0"/>
              <a:t> </a:t>
            </a:r>
            <a:r>
              <a:rPr lang="id-ID" sz="1900" dirty="0"/>
              <a:t>kantor,</a:t>
            </a:r>
            <a:r>
              <a:rPr lang="en-US" sz="1900" dirty="0"/>
              <a:t> Pak </a:t>
            </a:r>
            <a:r>
              <a:rPr lang="id-ID" sz="1900" dirty="0"/>
              <a:t>Olan</a:t>
            </a:r>
            <a:r>
              <a:rPr lang="en-US" sz="1900" dirty="0"/>
              <a:t> </a:t>
            </a:r>
            <a:r>
              <a:rPr lang="en-US" sz="1900" dirty="0" err="1"/>
              <a:t>bersama</a:t>
            </a:r>
            <a:r>
              <a:rPr lang="en-US" sz="1900" dirty="0"/>
              <a:t> </a:t>
            </a:r>
            <a:r>
              <a:rPr lang="id-ID" sz="1900" dirty="0"/>
              <a:t>dengan rekan-rekan kerjanya akan makan siang bersama di sebuah restoran ternama yang menyediakan fasilitas makan sepuasnya yaitu “Hanimisi”. Dikarenakan mobil operasional kantor sedang full, mereka memutuskan untuk menggunakan jasa transportasi online “BRO CAR”. Kemudian dengan smartphone yang dimilikinya, dia langsung memesan kendaraan untuk menuju restoran. Tak lama kemudian mobil yang dipesan pun datang. Pak Olan bersama dengan rekannya menuju restoran. Ketika diperjalanan, driver memberikan informasi jalur alternatif kepada Pak Olan agar tehindar dari kemacetan, karena berdasarkan pengalaman driver jika melewati jalur biasa pada saat jam istirahat kantor biasanya cukup lumayan padat. Tidak sampai 15 menit Pak Olan bersama dengan rekannya tiba di restora. Setelah itu Pak Olan membayar ongkos sesuai dengan  tarif yang sudah di informasikan melalui aplikasi di smartphone. Dikarenakan puas dengan pelayanan si driver dan keramahannya, kemudian Pak Olan memberikan bintang 5 sebagai bentuk kepuasan menggunakan layanan transportasi online tersebut.</a:t>
            </a:r>
            <a:endParaRPr lang="en-US" sz="1900" dirty="0"/>
          </a:p>
        </p:txBody>
      </p:sp>
      <p:sp>
        <p:nvSpPr>
          <p:cNvPr id="182279" name="Text Box 7"/>
          <p:cNvSpPr txBox="1">
            <a:spLocks noChangeArrowheads="1"/>
          </p:cNvSpPr>
          <p:nvPr/>
        </p:nvSpPr>
        <p:spPr bwMode="auto">
          <a:xfrm>
            <a:off x="742950" y="1052736"/>
            <a:ext cx="8420100" cy="426681"/>
          </a:xfrm>
          <a:prstGeom prst="rect">
            <a:avLst/>
          </a:prstGeom>
          <a:noFill/>
          <a:ln w="9525">
            <a:noFill/>
            <a:miter lim="800000"/>
            <a:headEnd/>
            <a:tailEnd/>
          </a:ln>
          <a:effectLst/>
        </p:spPr>
        <p:txBody>
          <a:bodyPr lIns="87275" tIns="43637" rIns="87275" bIns="43637">
            <a:spAutoFit/>
          </a:bodyPr>
          <a:lstStyle/>
          <a:p>
            <a:pPr defTabSz="873125">
              <a:spcBef>
                <a:spcPct val="50000"/>
              </a:spcBef>
            </a:pPr>
            <a:r>
              <a:rPr lang="en-US" sz="2200" u="sng" dirty="0" err="1"/>
              <a:t>Buat</a:t>
            </a:r>
            <a:r>
              <a:rPr lang="en-US" sz="2200" u="sng" dirty="0"/>
              <a:t> Octopus model </a:t>
            </a:r>
            <a:r>
              <a:rPr lang="en-US" sz="2200" u="sng" dirty="0" err="1"/>
              <a:t>dari</a:t>
            </a:r>
            <a:r>
              <a:rPr lang="en-US" sz="2200" u="sng" dirty="0"/>
              <a:t> </a:t>
            </a:r>
            <a:r>
              <a:rPr lang="id-ID" sz="2200" u="sng" dirty="0"/>
              <a:t>Transportasi Online</a:t>
            </a:r>
            <a:r>
              <a:rPr lang="en-US" sz="2200" u="sng" dirty="0"/>
              <a:t> </a:t>
            </a:r>
            <a:r>
              <a:rPr lang="en-US" sz="2200" b="1" u="sng" dirty="0"/>
              <a:t>“</a:t>
            </a:r>
            <a:r>
              <a:rPr lang="id-ID" sz="2200" b="1" u="sng" dirty="0"/>
              <a:t>BRO CAR</a:t>
            </a:r>
            <a:r>
              <a:rPr lang="en-US" sz="2200" b="1" u="sng" dirty="0"/>
              <a:t>”</a:t>
            </a:r>
          </a:p>
        </p:txBody>
      </p:sp>
      <p:sp>
        <p:nvSpPr>
          <p:cNvPr id="2" name="Rectangle 1">
            <a:extLst>
              <a:ext uri="{FF2B5EF4-FFF2-40B4-BE49-F238E27FC236}">
                <a16:creationId xmlns:a16="http://schemas.microsoft.com/office/drawing/2014/main" id="{35B1E495-3C0A-4DC2-9584-EF7165C6A890}"/>
              </a:ext>
            </a:extLst>
          </p:cNvPr>
          <p:cNvSpPr/>
          <p:nvPr/>
        </p:nvSpPr>
        <p:spPr>
          <a:xfrm>
            <a:off x="344488" y="129406"/>
            <a:ext cx="3557705" cy="923330"/>
          </a:xfrm>
          <a:prstGeom prst="rect">
            <a:avLst/>
          </a:prstGeom>
          <a:noFill/>
        </p:spPr>
        <p:txBody>
          <a:bodyPr wrap="none" lIns="91440" tIns="45720" rIns="91440" bIns="45720">
            <a:spAutoFit/>
          </a:bodyPr>
          <a:lstStyle/>
          <a:p>
            <a:pPr algn="ctr"/>
            <a:r>
              <a:rPr lang="id-ID"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Workshop</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Slide Number Placeholder 2">
            <a:extLst>
              <a:ext uri="{FF2B5EF4-FFF2-40B4-BE49-F238E27FC236}">
                <a16:creationId xmlns:a16="http://schemas.microsoft.com/office/drawing/2014/main" id="{045471E5-7D83-480D-8D83-E1A0884289C1}"/>
              </a:ext>
            </a:extLst>
          </p:cNvPr>
          <p:cNvSpPr>
            <a:spLocks noGrp="1"/>
          </p:cNvSpPr>
          <p:nvPr>
            <p:ph type="sldNum" sz="quarter" idx="12"/>
          </p:nvPr>
        </p:nvSpPr>
        <p:spPr/>
        <p:txBody>
          <a:bodyPr/>
          <a:lstStyle/>
          <a:p>
            <a:pPr>
              <a:defRPr/>
            </a:pPr>
            <a:fld id="{6479658B-7F9C-4333-9499-869B8642C574}" type="slidenum">
              <a:rPr lang="en-US" smtClean="0"/>
              <a:pPr>
                <a:defRPr/>
              </a:pPr>
              <a:t>43</a:t>
            </a:fld>
            <a:endParaRPr lang="en-US"/>
          </a:p>
        </p:txBody>
      </p:sp>
      <p:sp>
        <p:nvSpPr>
          <p:cNvPr id="4" name="Footer Placeholder 3">
            <a:extLst>
              <a:ext uri="{FF2B5EF4-FFF2-40B4-BE49-F238E27FC236}">
                <a16:creationId xmlns:a16="http://schemas.microsoft.com/office/drawing/2014/main" id="{26087941-DF9C-49A2-BBDE-BA709A6DD49D}"/>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282351823"/>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98" name="Oval 30"/>
          <p:cNvSpPr>
            <a:spLocks noChangeArrowheads="1"/>
          </p:cNvSpPr>
          <p:nvPr/>
        </p:nvSpPr>
        <p:spPr bwMode="auto">
          <a:xfrm>
            <a:off x="330200" y="3589357"/>
            <a:ext cx="1816100" cy="1676400"/>
          </a:xfrm>
          <a:prstGeom prst="ellipse">
            <a:avLst/>
          </a:prstGeom>
          <a:solidFill>
            <a:srgbClr val="FF99FF">
              <a:alpha val="50000"/>
            </a:srgbClr>
          </a:solidFill>
          <a:ln w="9525">
            <a:solidFill>
              <a:schemeClr val="tx1"/>
            </a:solidFill>
            <a:round/>
            <a:headEnd/>
            <a:tailEnd/>
          </a:ln>
          <a:effectLst/>
        </p:spPr>
        <p:txBody>
          <a:bodyPr wrap="none" anchor="ctr"/>
          <a:lstStyle/>
          <a:p>
            <a:endParaRPr lang="en-US"/>
          </a:p>
        </p:txBody>
      </p:sp>
      <p:sp>
        <p:nvSpPr>
          <p:cNvPr id="211997" name="Oval 29"/>
          <p:cNvSpPr>
            <a:spLocks noChangeArrowheads="1"/>
          </p:cNvSpPr>
          <p:nvPr/>
        </p:nvSpPr>
        <p:spPr bwMode="auto">
          <a:xfrm>
            <a:off x="7429500" y="3589357"/>
            <a:ext cx="1816100" cy="1676400"/>
          </a:xfrm>
          <a:prstGeom prst="ellipse">
            <a:avLst/>
          </a:prstGeom>
          <a:solidFill>
            <a:srgbClr val="FFFF66">
              <a:alpha val="50000"/>
            </a:srgbClr>
          </a:solidFill>
          <a:ln w="9525">
            <a:solidFill>
              <a:schemeClr val="tx1"/>
            </a:solidFill>
            <a:round/>
            <a:headEnd/>
            <a:tailEnd/>
          </a:ln>
          <a:effectLst/>
        </p:spPr>
        <p:txBody>
          <a:bodyPr wrap="none" anchor="ctr"/>
          <a:lstStyle/>
          <a:p>
            <a:endParaRPr lang="en-US"/>
          </a:p>
        </p:txBody>
      </p:sp>
      <p:sp>
        <p:nvSpPr>
          <p:cNvPr id="211988" name="Oval 20"/>
          <p:cNvSpPr>
            <a:spLocks noChangeArrowheads="1"/>
          </p:cNvSpPr>
          <p:nvPr/>
        </p:nvSpPr>
        <p:spPr bwMode="auto">
          <a:xfrm>
            <a:off x="3632200" y="3741757"/>
            <a:ext cx="2228850" cy="11430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211970" name="Rectangle 2"/>
          <p:cNvSpPr>
            <a:spLocks noGrp="1" noChangeArrowheads="1"/>
          </p:cNvSpPr>
          <p:nvPr>
            <p:ph type="title"/>
          </p:nvPr>
        </p:nvSpPr>
        <p:spPr>
          <a:xfrm>
            <a:off x="495300" y="0"/>
            <a:ext cx="8915400" cy="1143000"/>
          </a:xfrm>
        </p:spPr>
        <p:txBody>
          <a:bodyPr/>
          <a:lstStyle/>
          <a:p>
            <a:r>
              <a:rPr lang="en-US" sz="3100" b="1">
                <a:solidFill>
                  <a:schemeClr val="tx1"/>
                </a:solidFill>
                <a:effectLst>
                  <a:outerShdw blurRad="38100" dist="38100" dir="2700000" algn="tl">
                    <a:srgbClr val="C0C0C0"/>
                  </a:outerShdw>
                </a:effectLst>
              </a:rPr>
              <a:t>Audit Berdasarkan Pendekatan Proses</a:t>
            </a:r>
          </a:p>
        </p:txBody>
      </p:sp>
      <p:sp>
        <p:nvSpPr>
          <p:cNvPr id="211971" name="Rectangle 3"/>
          <p:cNvSpPr>
            <a:spLocks noGrp="1" noChangeArrowheads="1"/>
          </p:cNvSpPr>
          <p:nvPr>
            <p:ph type="body" idx="1"/>
          </p:nvPr>
        </p:nvSpPr>
        <p:spPr>
          <a:xfrm>
            <a:off x="495300" y="1447800"/>
            <a:ext cx="8915400" cy="4678363"/>
          </a:xfrm>
        </p:spPr>
        <p:txBody>
          <a:bodyPr/>
          <a:lstStyle/>
          <a:p>
            <a:pPr marL="0" indent="0">
              <a:buFontTx/>
              <a:buNone/>
            </a:pPr>
            <a:r>
              <a:rPr lang="en-US" sz="2200" dirty="0"/>
              <a:t>Proses audit </a:t>
            </a:r>
            <a:r>
              <a:rPr lang="en-US" sz="2200" dirty="0" err="1"/>
              <a:t>dilakukan</a:t>
            </a:r>
            <a:r>
              <a:rPr lang="en-US" sz="2200" dirty="0"/>
              <a:t> </a:t>
            </a:r>
            <a:r>
              <a:rPr lang="en-US" sz="2200" dirty="0" err="1"/>
              <a:t>dengan</a:t>
            </a:r>
            <a:r>
              <a:rPr lang="en-US" sz="2200" dirty="0"/>
              <a:t> </a:t>
            </a:r>
            <a:r>
              <a:rPr lang="en-US" sz="2200" dirty="0" err="1"/>
              <a:t>melihat</a:t>
            </a:r>
            <a:r>
              <a:rPr lang="en-US" sz="2200" dirty="0"/>
              <a:t> 4 </a:t>
            </a:r>
            <a:r>
              <a:rPr lang="en-US" sz="2200" dirty="0" err="1"/>
              <a:t>faktor</a:t>
            </a:r>
            <a:r>
              <a:rPr lang="en-US" sz="2200" dirty="0"/>
              <a:t> </a:t>
            </a:r>
            <a:r>
              <a:rPr lang="en-US" sz="2200" dirty="0" err="1"/>
              <a:t>penting</a:t>
            </a:r>
            <a:r>
              <a:rPr lang="en-US" sz="2200" dirty="0"/>
              <a:t> yang </a:t>
            </a:r>
            <a:r>
              <a:rPr lang="en-US" sz="2200" dirty="0" err="1"/>
              <a:t>mempengaruhi</a:t>
            </a:r>
            <a:r>
              <a:rPr lang="en-US" sz="2200" dirty="0"/>
              <a:t> </a:t>
            </a:r>
            <a:r>
              <a:rPr lang="en-US" sz="2200" dirty="0" err="1"/>
              <a:t>efektifitas</a:t>
            </a:r>
            <a:r>
              <a:rPr lang="en-US" sz="2200" dirty="0"/>
              <a:t> </a:t>
            </a:r>
            <a:r>
              <a:rPr lang="en-US" sz="2200" dirty="0" err="1"/>
              <a:t>proses</a:t>
            </a:r>
            <a:r>
              <a:rPr lang="en-US" sz="2200" dirty="0"/>
              <a:t> </a:t>
            </a:r>
            <a:r>
              <a:rPr lang="en-US" sz="2200" dirty="0" err="1"/>
              <a:t>dan</a:t>
            </a:r>
            <a:r>
              <a:rPr lang="en-US" sz="2200" dirty="0"/>
              <a:t> </a:t>
            </a:r>
            <a:r>
              <a:rPr lang="en-US" sz="2200" dirty="0" err="1"/>
              <a:t>memperhatikan</a:t>
            </a:r>
            <a:r>
              <a:rPr lang="en-US" sz="2200" dirty="0"/>
              <a:t> </a:t>
            </a:r>
            <a:r>
              <a:rPr lang="en-US" sz="2200" dirty="0" err="1"/>
              <a:t>resiko</a:t>
            </a:r>
            <a:r>
              <a:rPr lang="en-US" sz="2200" dirty="0"/>
              <a:t> </a:t>
            </a:r>
            <a:r>
              <a:rPr lang="en-US" sz="2200" dirty="0" err="1"/>
              <a:t>dan</a:t>
            </a:r>
            <a:r>
              <a:rPr lang="en-US" sz="2200" dirty="0"/>
              <a:t> </a:t>
            </a:r>
            <a:r>
              <a:rPr lang="en-US" sz="2200" dirty="0" err="1"/>
              <a:t>peluang</a:t>
            </a:r>
            <a:r>
              <a:rPr lang="en-US" sz="2200" dirty="0"/>
              <a:t> </a:t>
            </a:r>
            <a:r>
              <a:rPr lang="en-US" sz="2200" dirty="0" err="1"/>
              <a:t>pada</a:t>
            </a:r>
            <a:r>
              <a:rPr lang="en-US" sz="2200" dirty="0"/>
              <a:t> </a:t>
            </a:r>
            <a:r>
              <a:rPr lang="en-US" sz="2200" dirty="0" err="1"/>
              <a:t>proses</a:t>
            </a:r>
            <a:r>
              <a:rPr lang="en-US" sz="2200" dirty="0"/>
              <a:t> </a:t>
            </a:r>
          </a:p>
          <a:p>
            <a:pPr marL="0" indent="0"/>
            <a:endParaRPr lang="en-US" sz="2200" dirty="0"/>
          </a:p>
          <a:p>
            <a:pPr marL="0" indent="0"/>
            <a:endParaRPr lang="en-US" sz="2200" dirty="0"/>
          </a:p>
          <a:p>
            <a:pPr marL="0" indent="0">
              <a:buFontTx/>
              <a:buNone/>
            </a:pPr>
            <a:r>
              <a:rPr lang="en-US" sz="2200" dirty="0"/>
              <a:t>   </a:t>
            </a:r>
          </a:p>
        </p:txBody>
      </p:sp>
      <p:sp>
        <p:nvSpPr>
          <p:cNvPr id="211973" name="Text Box 5"/>
          <p:cNvSpPr txBox="1">
            <a:spLocks noChangeArrowheads="1"/>
          </p:cNvSpPr>
          <p:nvPr/>
        </p:nvSpPr>
        <p:spPr bwMode="auto">
          <a:xfrm>
            <a:off x="4044950" y="4106882"/>
            <a:ext cx="1252538" cy="374650"/>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900" b="1">
                <a:effectLst>
                  <a:outerShdw blurRad="38100" dist="38100" dir="2700000" algn="tl">
                    <a:srgbClr val="C0C0C0"/>
                  </a:outerShdw>
                </a:effectLst>
                <a:latin typeface="Verdana" pitchFamily="34" charset="0"/>
              </a:rPr>
              <a:t>PROSES</a:t>
            </a:r>
          </a:p>
        </p:txBody>
      </p:sp>
      <p:sp>
        <p:nvSpPr>
          <p:cNvPr id="211975" name="Text Box 7"/>
          <p:cNvSpPr txBox="1">
            <a:spLocks noChangeArrowheads="1"/>
          </p:cNvSpPr>
          <p:nvPr/>
        </p:nvSpPr>
        <p:spPr bwMode="auto">
          <a:xfrm>
            <a:off x="742950" y="3786207"/>
            <a:ext cx="865188" cy="314325"/>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500" b="1">
                <a:effectLst>
                  <a:outerShdw blurRad="38100" dist="38100" dir="2700000" algn="tl">
                    <a:srgbClr val="C0C0C0"/>
                  </a:outerShdw>
                </a:effectLst>
                <a:latin typeface="Verdana" pitchFamily="34" charset="0"/>
              </a:rPr>
              <a:t>INPUT</a:t>
            </a:r>
          </a:p>
        </p:txBody>
      </p:sp>
      <p:sp>
        <p:nvSpPr>
          <p:cNvPr id="211976" name="Line 8"/>
          <p:cNvSpPr>
            <a:spLocks noChangeShapeType="1"/>
          </p:cNvSpPr>
          <p:nvPr/>
        </p:nvSpPr>
        <p:spPr bwMode="auto">
          <a:xfrm>
            <a:off x="2228850" y="4351357"/>
            <a:ext cx="1320800" cy="0"/>
          </a:xfrm>
          <a:prstGeom prst="line">
            <a:avLst/>
          </a:prstGeom>
          <a:noFill/>
          <a:ln w="76200">
            <a:solidFill>
              <a:schemeClr val="tx1"/>
            </a:solidFill>
            <a:round/>
            <a:headEnd/>
            <a:tailEnd type="triangle" w="med" len="med"/>
          </a:ln>
          <a:effectLst/>
        </p:spPr>
        <p:txBody>
          <a:bodyPr/>
          <a:lstStyle/>
          <a:p>
            <a:endParaRPr lang="en-US"/>
          </a:p>
        </p:txBody>
      </p:sp>
      <p:sp>
        <p:nvSpPr>
          <p:cNvPr id="211977" name="Line 9"/>
          <p:cNvSpPr>
            <a:spLocks noChangeShapeType="1"/>
          </p:cNvSpPr>
          <p:nvPr/>
        </p:nvSpPr>
        <p:spPr bwMode="auto">
          <a:xfrm>
            <a:off x="5943600" y="4351357"/>
            <a:ext cx="1417638" cy="0"/>
          </a:xfrm>
          <a:prstGeom prst="line">
            <a:avLst/>
          </a:prstGeom>
          <a:noFill/>
          <a:ln w="76200">
            <a:solidFill>
              <a:schemeClr val="tx1"/>
            </a:solidFill>
            <a:round/>
            <a:headEnd/>
            <a:tailEnd type="triangle" w="med" len="med"/>
          </a:ln>
          <a:effectLst/>
        </p:spPr>
        <p:txBody>
          <a:bodyPr/>
          <a:lstStyle/>
          <a:p>
            <a:endParaRPr lang="en-US"/>
          </a:p>
        </p:txBody>
      </p:sp>
      <p:sp>
        <p:nvSpPr>
          <p:cNvPr id="211978" name="Text Box 10"/>
          <p:cNvSpPr txBox="1">
            <a:spLocks noChangeArrowheads="1"/>
          </p:cNvSpPr>
          <p:nvPr/>
        </p:nvSpPr>
        <p:spPr bwMode="auto">
          <a:xfrm>
            <a:off x="7677150" y="3862407"/>
            <a:ext cx="1044575" cy="314325"/>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500" b="1">
                <a:effectLst>
                  <a:outerShdw blurRad="38100" dist="38100" dir="2700000" algn="tl">
                    <a:srgbClr val="C0C0C0"/>
                  </a:outerShdw>
                </a:effectLst>
                <a:latin typeface="Verdana" pitchFamily="34" charset="0"/>
              </a:rPr>
              <a:t>OUTPUT</a:t>
            </a:r>
          </a:p>
        </p:txBody>
      </p:sp>
      <p:sp>
        <p:nvSpPr>
          <p:cNvPr id="211979" name="Text Box 11"/>
          <p:cNvSpPr txBox="1">
            <a:spLocks noChangeArrowheads="1"/>
          </p:cNvSpPr>
          <p:nvPr/>
        </p:nvSpPr>
        <p:spPr bwMode="auto">
          <a:xfrm>
            <a:off x="1495247" y="5407045"/>
            <a:ext cx="2098675" cy="879475"/>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dirty="0">
                <a:effectLst>
                  <a:outerShdw blurRad="38100" dist="38100" dir="2700000" algn="tl">
                    <a:srgbClr val="C0C0C0"/>
                  </a:outerShdw>
                </a:effectLst>
                <a:latin typeface="Verdana" pitchFamily="34" charset="0"/>
              </a:rPr>
              <a:t>How ? </a:t>
            </a:r>
          </a:p>
          <a:p>
            <a:pPr algn="ctr" defTabSz="873125" eaLnBrk="0" hangingPunct="0"/>
            <a:r>
              <a:rPr lang="en-US" sz="1300" b="1" dirty="0">
                <a:effectLst>
                  <a:outerShdw blurRad="38100" dist="38100" dir="2700000" algn="tl">
                    <a:srgbClr val="C0C0C0"/>
                  </a:outerShdw>
                </a:effectLst>
                <a:latin typeface="Verdana" pitchFamily="34" charset="0"/>
              </a:rPr>
              <a:t>(Support processes, </a:t>
            </a:r>
          </a:p>
          <a:p>
            <a:pPr algn="ctr" defTabSz="873125" eaLnBrk="0" hangingPunct="0"/>
            <a:r>
              <a:rPr lang="en-US" sz="1300" b="1" dirty="0">
                <a:effectLst>
                  <a:outerShdw blurRad="38100" dist="38100" dir="2700000" algn="tl">
                    <a:srgbClr val="C0C0C0"/>
                  </a:outerShdw>
                </a:effectLst>
                <a:latin typeface="Verdana" pitchFamily="34" charset="0"/>
              </a:rPr>
              <a:t>Procedure,</a:t>
            </a:r>
          </a:p>
          <a:p>
            <a:pPr algn="ctr" defTabSz="873125" eaLnBrk="0" hangingPunct="0"/>
            <a:r>
              <a:rPr lang="en-US" sz="1300" b="1" dirty="0">
                <a:effectLst>
                  <a:outerShdw blurRad="38100" dist="38100" dir="2700000" algn="tl">
                    <a:srgbClr val="C0C0C0"/>
                  </a:outerShdw>
                </a:effectLst>
                <a:latin typeface="Verdana" pitchFamily="34" charset="0"/>
              </a:rPr>
              <a:t>Method)</a:t>
            </a:r>
          </a:p>
        </p:txBody>
      </p:sp>
      <p:sp>
        <p:nvSpPr>
          <p:cNvPr id="211980" name="Text Box 12"/>
          <p:cNvSpPr txBox="1">
            <a:spLocks noChangeArrowheads="1"/>
          </p:cNvSpPr>
          <p:nvPr/>
        </p:nvSpPr>
        <p:spPr bwMode="auto">
          <a:xfrm>
            <a:off x="5843844" y="5484038"/>
            <a:ext cx="2516187"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dirty="0">
                <a:effectLst>
                  <a:outerShdw blurRad="38100" dist="38100" dir="2700000" algn="tl">
                    <a:srgbClr val="C0C0C0"/>
                  </a:outerShdw>
                </a:effectLst>
                <a:latin typeface="Verdana" pitchFamily="34" charset="0"/>
              </a:rPr>
              <a:t>How Many ?</a:t>
            </a:r>
          </a:p>
          <a:p>
            <a:pPr algn="ctr" defTabSz="873125" eaLnBrk="0" hangingPunct="0"/>
            <a:r>
              <a:rPr lang="en-US" sz="1300" b="1" dirty="0">
                <a:effectLst>
                  <a:outerShdw blurRad="38100" dist="38100" dir="2700000" algn="tl">
                    <a:srgbClr val="C0C0C0"/>
                  </a:outerShdw>
                </a:effectLst>
                <a:latin typeface="Verdana" pitchFamily="34" charset="0"/>
              </a:rPr>
              <a:t>(performance indicators)</a:t>
            </a:r>
          </a:p>
        </p:txBody>
      </p:sp>
      <p:sp>
        <p:nvSpPr>
          <p:cNvPr id="211981" name="Text Box 13"/>
          <p:cNvSpPr txBox="1">
            <a:spLocks noChangeArrowheads="1"/>
          </p:cNvSpPr>
          <p:nvPr/>
        </p:nvSpPr>
        <p:spPr bwMode="auto">
          <a:xfrm>
            <a:off x="1400175" y="2776557"/>
            <a:ext cx="2598738"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a:effectLst>
                  <a:outerShdw blurRad="38100" dist="38100" dir="2700000" algn="tl">
                    <a:srgbClr val="C0C0C0"/>
                  </a:outerShdw>
                </a:effectLst>
                <a:latin typeface="Verdana" pitchFamily="34" charset="0"/>
              </a:rPr>
              <a:t>With What?</a:t>
            </a:r>
          </a:p>
          <a:p>
            <a:pPr algn="ctr" defTabSz="873125" eaLnBrk="0" hangingPunct="0"/>
            <a:r>
              <a:rPr lang="en-US" sz="1300" b="1">
                <a:effectLst>
                  <a:outerShdw blurRad="38100" dist="38100" dir="2700000" algn="tl">
                    <a:srgbClr val="C0C0C0"/>
                  </a:outerShdw>
                </a:effectLst>
                <a:latin typeface="Verdana" pitchFamily="34" charset="0"/>
              </a:rPr>
              <a:t>(Equipment/ Installation)</a:t>
            </a:r>
          </a:p>
        </p:txBody>
      </p:sp>
      <p:sp>
        <p:nvSpPr>
          <p:cNvPr id="211982" name="Text Box 14"/>
          <p:cNvSpPr txBox="1">
            <a:spLocks noChangeArrowheads="1"/>
          </p:cNvSpPr>
          <p:nvPr/>
        </p:nvSpPr>
        <p:spPr bwMode="auto">
          <a:xfrm>
            <a:off x="5672138" y="2843232"/>
            <a:ext cx="2787650"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a:effectLst>
                  <a:outerShdw blurRad="38100" dist="38100" dir="2700000" algn="tl">
                    <a:srgbClr val="C0C0C0"/>
                  </a:outerShdw>
                </a:effectLst>
                <a:latin typeface="Verdana" pitchFamily="34" charset="0"/>
              </a:rPr>
              <a:t>With Who?</a:t>
            </a:r>
          </a:p>
          <a:p>
            <a:pPr algn="ctr" defTabSz="873125" eaLnBrk="0" hangingPunct="0"/>
            <a:r>
              <a:rPr lang="en-US" sz="1300" b="1">
                <a:effectLst>
                  <a:outerShdw blurRad="38100" dist="38100" dir="2700000" algn="tl">
                    <a:srgbClr val="C0C0C0"/>
                  </a:outerShdw>
                </a:effectLst>
                <a:latin typeface="Verdana" pitchFamily="34" charset="0"/>
              </a:rPr>
              <a:t>(Training, Knowledge, Skill)</a:t>
            </a:r>
          </a:p>
        </p:txBody>
      </p:sp>
      <p:sp>
        <p:nvSpPr>
          <p:cNvPr id="211983" name="Line 15"/>
          <p:cNvSpPr>
            <a:spLocks noChangeShapeType="1"/>
          </p:cNvSpPr>
          <p:nvPr/>
        </p:nvSpPr>
        <p:spPr bwMode="auto">
          <a:xfrm flipV="1">
            <a:off x="3549650" y="4808557"/>
            <a:ext cx="414338" cy="457200"/>
          </a:xfrm>
          <a:prstGeom prst="line">
            <a:avLst/>
          </a:prstGeom>
          <a:noFill/>
          <a:ln w="38100">
            <a:solidFill>
              <a:schemeClr val="tx1"/>
            </a:solidFill>
            <a:round/>
            <a:headEnd/>
            <a:tailEnd type="triangle" w="med" len="med"/>
          </a:ln>
          <a:effectLst/>
        </p:spPr>
        <p:txBody>
          <a:bodyPr/>
          <a:lstStyle/>
          <a:p>
            <a:endParaRPr lang="en-US"/>
          </a:p>
        </p:txBody>
      </p:sp>
      <p:sp>
        <p:nvSpPr>
          <p:cNvPr id="211984" name="Line 16"/>
          <p:cNvSpPr>
            <a:spLocks noChangeShapeType="1"/>
          </p:cNvSpPr>
          <p:nvPr/>
        </p:nvSpPr>
        <p:spPr bwMode="auto">
          <a:xfrm flipH="1" flipV="1">
            <a:off x="5478257" y="4851163"/>
            <a:ext cx="350838" cy="457200"/>
          </a:xfrm>
          <a:prstGeom prst="line">
            <a:avLst/>
          </a:prstGeom>
          <a:noFill/>
          <a:ln w="38100">
            <a:solidFill>
              <a:schemeClr val="tx1"/>
            </a:solidFill>
            <a:round/>
            <a:headEnd/>
            <a:tailEnd type="triangle" w="med" len="med"/>
          </a:ln>
          <a:effectLst/>
        </p:spPr>
        <p:txBody>
          <a:bodyPr/>
          <a:lstStyle/>
          <a:p>
            <a:endParaRPr lang="en-US"/>
          </a:p>
        </p:txBody>
      </p:sp>
      <p:sp>
        <p:nvSpPr>
          <p:cNvPr id="211985" name="Line 17"/>
          <p:cNvSpPr>
            <a:spLocks noChangeShapeType="1"/>
          </p:cNvSpPr>
          <p:nvPr/>
        </p:nvSpPr>
        <p:spPr bwMode="auto">
          <a:xfrm>
            <a:off x="3632200" y="3436957"/>
            <a:ext cx="407988" cy="304800"/>
          </a:xfrm>
          <a:prstGeom prst="line">
            <a:avLst/>
          </a:prstGeom>
          <a:noFill/>
          <a:ln w="38100">
            <a:solidFill>
              <a:schemeClr val="tx1"/>
            </a:solidFill>
            <a:round/>
            <a:headEnd/>
            <a:tailEnd type="triangle" w="med" len="med"/>
          </a:ln>
          <a:effectLst/>
        </p:spPr>
        <p:txBody>
          <a:bodyPr/>
          <a:lstStyle/>
          <a:p>
            <a:endParaRPr lang="en-US"/>
          </a:p>
        </p:txBody>
      </p:sp>
      <p:sp>
        <p:nvSpPr>
          <p:cNvPr id="211987" name="WordArt 19"/>
          <p:cNvSpPr>
            <a:spLocks noChangeArrowheads="1" noChangeShapeType="1" noTextEdit="1"/>
          </p:cNvSpPr>
          <p:nvPr/>
        </p:nvSpPr>
        <p:spPr bwMode="auto">
          <a:xfrm>
            <a:off x="3549650" y="857250"/>
            <a:ext cx="2468563" cy="36195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effectLst>
                  <a:outerShdw dist="35921" dir="2700000" sy="50000" kx="2115830" algn="bl" rotWithShape="0">
                    <a:srgbClr val="C0C0C0">
                      <a:alpha val="80000"/>
                    </a:srgbClr>
                  </a:outerShdw>
                </a:effectLst>
                <a:latin typeface="Arial Black"/>
              </a:rPr>
              <a:t>Turtle Approach</a:t>
            </a:r>
          </a:p>
        </p:txBody>
      </p:sp>
      <p:sp>
        <p:nvSpPr>
          <p:cNvPr id="211990" name="Text Box 22"/>
          <p:cNvSpPr txBox="1">
            <a:spLocks noChangeArrowheads="1"/>
          </p:cNvSpPr>
          <p:nvPr/>
        </p:nvSpPr>
        <p:spPr bwMode="auto">
          <a:xfrm>
            <a:off x="6267450" y="3589357"/>
            <a:ext cx="501650" cy="1600200"/>
          </a:xfrm>
          <a:prstGeom prst="rect">
            <a:avLst/>
          </a:prstGeom>
          <a:solidFill>
            <a:srgbClr val="66FF66"/>
          </a:solidFill>
          <a:ln w="9525">
            <a:noFill/>
            <a:miter lim="800000"/>
            <a:headEnd/>
            <a:tailEnd/>
          </a:ln>
          <a:effectLst/>
        </p:spPr>
        <p:txBody>
          <a:bodyPr vert="eaVert" lIns="87275" tIns="43637" rIns="87275" bIns="43637">
            <a:spAutoFit/>
          </a:bodyPr>
          <a:lstStyle/>
          <a:p>
            <a:pPr algn="ctr" defTabSz="873125">
              <a:spcBef>
                <a:spcPct val="50000"/>
              </a:spcBef>
            </a:pPr>
            <a:r>
              <a:rPr lang="en-US" sz="1900"/>
              <a:t>Permintaan</a:t>
            </a:r>
          </a:p>
        </p:txBody>
      </p:sp>
      <p:sp>
        <p:nvSpPr>
          <p:cNvPr id="211992" name="Text Box 24"/>
          <p:cNvSpPr txBox="1">
            <a:spLocks noChangeArrowheads="1"/>
          </p:cNvSpPr>
          <p:nvPr/>
        </p:nvSpPr>
        <p:spPr bwMode="auto">
          <a:xfrm>
            <a:off x="577850" y="5113357"/>
            <a:ext cx="990600" cy="284163"/>
          </a:xfrm>
          <a:prstGeom prst="rect">
            <a:avLst/>
          </a:prstGeom>
          <a:noFill/>
          <a:ln w="9525">
            <a:noFill/>
            <a:miter lim="800000"/>
            <a:headEnd/>
            <a:tailEnd/>
          </a:ln>
          <a:effectLst/>
        </p:spPr>
        <p:txBody>
          <a:bodyPr lIns="87275" tIns="43637" rIns="87275" bIns="43637">
            <a:spAutoFit/>
          </a:bodyPr>
          <a:lstStyle/>
          <a:p>
            <a:pPr defTabSz="873125">
              <a:spcBef>
                <a:spcPct val="50000"/>
              </a:spcBef>
            </a:pPr>
            <a:endParaRPr lang="en-US" sz="1300"/>
          </a:p>
        </p:txBody>
      </p:sp>
      <p:sp>
        <p:nvSpPr>
          <p:cNvPr id="211993" name="Text Box 25"/>
          <p:cNvSpPr txBox="1">
            <a:spLocks noChangeArrowheads="1"/>
          </p:cNvSpPr>
          <p:nvPr/>
        </p:nvSpPr>
        <p:spPr bwMode="auto">
          <a:xfrm>
            <a:off x="373042" y="4055112"/>
            <a:ext cx="1651000" cy="1088400"/>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a:t>Input yang </a:t>
            </a:r>
            <a:r>
              <a:rPr lang="en-US" sz="1300" dirty="0" err="1"/>
              <a:t>diperlukan</a:t>
            </a:r>
            <a:r>
              <a:rPr lang="en-US" sz="1300" dirty="0"/>
              <a:t> </a:t>
            </a:r>
            <a:r>
              <a:rPr lang="en-US" sz="1300" dirty="0" err="1"/>
              <a:t>supaya</a:t>
            </a:r>
            <a:r>
              <a:rPr lang="en-US" sz="1300" dirty="0"/>
              <a:t> </a:t>
            </a:r>
            <a:r>
              <a:rPr lang="en-US" sz="1300" dirty="0" err="1"/>
              <a:t>proses</a:t>
            </a:r>
            <a:r>
              <a:rPr lang="en-US" sz="1300" dirty="0"/>
              <a:t> </a:t>
            </a:r>
            <a:r>
              <a:rPr lang="en-US" sz="1300" dirty="0" err="1"/>
              <a:t>bisa</a:t>
            </a:r>
            <a:r>
              <a:rPr lang="en-US" sz="1300" dirty="0"/>
              <a:t> </a:t>
            </a:r>
            <a:r>
              <a:rPr lang="en-US" sz="1300" dirty="0" err="1"/>
              <a:t>berjalan</a:t>
            </a:r>
            <a:r>
              <a:rPr lang="en-US" sz="1300" dirty="0"/>
              <a:t> </a:t>
            </a:r>
            <a:r>
              <a:rPr lang="en-US" sz="1300" dirty="0" err="1"/>
              <a:t>dengan</a:t>
            </a:r>
            <a:r>
              <a:rPr lang="en-US" sz="1300" dirty="0"/>
              <a:t> </a:t>
            </a:r>
            <a:r>
              <a:rPr lang="en-US" sz="1300" dirty="0" err="1"/>
              <a:t>efektif</a:t>
            </a:r>
            <a:endParaRPr lang="en-US" sz="1300" dirty="0"/>
          </a:p>
        </p:txBody>
      </p:sp>
      <p:sp>
        <p:nvSpPr>
          <p:cNvPr id="211994" name="Text Box 26"/>
          <p:cNvSpPr txBox="1">
            <a:spLocks noChangeArrowheads="1"/>
          </p:cNvSpPr>
          <p:nvPr/>
        </p:nvSpPr>
        <p:spPr bwMode="auto">
          <a:xfrm>
            <a:off x="2503488" y="3513157"/>
            <a:ext cx="503237" cy="1600200"/>
          </a:xfrm>
          <a:prstGeom prst="rect">
            <a:avLst/>
          </a:prstGeom>
          <a:solidFill>
            <a:srgbClr val="66FF66"/>
          </a:solidFill>
          <a:ln w="9525">
            <a:noFill/>
            <a:miter lim="800000"/>
            <a:headEnd/>
            <a:tailEnd/>
          </a:ln>
          <a:effectLst/>
        </p:spPr>
        <p:txBody>
          <a:bodyPr vert="eaVert" lIns="87275" tIns="43637" rIns="87275" bIns="43637">
            <a:spAutoFit/>
          </a:bodyPr>
          <a:lstStyle/>
          <a:p>
            <a:pPr algn="ctr" defTabSz="873125">
              <a:spcBef>
                <a:spcPct val="50000"/>
              </a:spcBef>
            </a:pPr>
            <a:r>
              <a:rPr lang="en-US" sz="1900"/>
              <a:t>Permintaan</a:t>
            </a:r>
          </a:p>
        </p:txBody>
      </p:sp>
      <p:sp>
        <p:nvSpPr>
          <p:cNvPr id="211995" name="Text Box 27"/>
          <p:cNvSpPr txBox="1">
            <a:spLocks noChangeArrowheads="1"/>
          </p:cNvSpPr>
          <p:nvPr/>
        </p:nvSpPr>
        <p:spPr bwMode="auto">
          <a:xfrm>
            <a:off x="7453330" y="4214818"/>
            <a:ext cx="1651000" cy="688291"/>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err="1"/>
              <a:t>Tuntutan</a:t>
            </a:r>
            <a:r>
              <a:rPr lang="en-US" sz="1300" dirty="0"/>
              <a:t> Output </a:t>
            </a:r>
            <a:r>
              <a:rPr lang="en-US" sz="1300" dirty="0" err="1"/>
              <a:t>dari</a:t>
            </a:r>
            <a:r>
              <a:rPr lang="en-US" sz="1300" dirty="0"/>
              <a:t> </a:t>
            </a:r>
            <a:r>
              <a:rPr lang="en-US" sz="1300" dirty="0" err="1"/>
              <a:t>proses</a:t>
            </a:r>
            <a:r>
              <a:rPr lang="en-US" sz="1300" dirty="0"/>
              <a:t> </a:t>
            </a:r>
            <a:r>
              <a:rPr lang="en-US" sz="1300" dirty="0" err="1"/>
              <a:t>berikutnya</a:t>
            </a:r>
            <a:r>
              <a:rPr lang="en-US" sz="1300" dirty="0"/>
              <a:t>  </a:t>
            </a:r>
          </a:p>
        </p:txBody>
      </p:sp>
      <p:sp>
        <p:nvSpPr>
          <p:cNvPr id="211996" name="Line 28"/>
          <p:cNvSpPr>
            <a:spLocks noChangeShapeType="1"/>
          </p:cNvSpPr>
          <p:nvPr/>
        </p:nvSpPr>
        <p:spPr bwMode="auto">
          <a:xfrm rot="10800000" flipV="1">
            <a:off x="5365750" y="3436957"/>
            <a:ext cx="412750" cy="304800"/>
          </a:xfrm>
          <a:prstGeom prst="line">
            <a:avLst/>
          </a:prstGeom>
          <a:noFill/>
          <a:ln w="38100">
            <a:solidFill>
              <a:schemeClr val="tx1"/>
            </a:solidFill>
            <a:round/>
            <a:headEnd/>
            <a:tailEnd type="triangle" w="med" len="med"/>
          </a:ln>
          <a:effectLst/>
        </p:spPr>
        <p:txBody>
          <a:bodyPr/>
          <a:lstStyle/>
          <a:p>
            <a:endParaRPr lang="en-US"/>
          </a:p>
        </p:txBody>
      </p:sp>
      <p:sp>
        <p:nvSpPr>
          <p:cNvPr id="2" name="Slide Number Placeholder 1">
            <a:extLst>
              <a:ext uri="{FF2B5EF4-FFF2-40B4-BE49-F238E27FC236}">
                <a16:creationId xmlns:a16="http://schemas.microsoft.com/office/drawing/2014/main" id="{3E87E37E-FC87-49B5-A640-1AF4E2906482}"/>
              </a:ext>
            </a:extLst>
          </p:cNvPr>
          <p:cNvSpPr>
            <a:spLocks noGrp="1"/>
          </p:cNvSpPr>
          <p:nvPr>
            <p:ph type="sldNum" sz="quarter" idx="12"/>
          </p:nvPr>
        </p:nvSpPr>
        <p:spPr/>
        <p:txBody>
          <a:bodyPr/>
          <a:lstStyle/>
          <a:p>
            <a:pPr>
              <a:defRPr/>
            </a:pPr>
            <a:fld id="{6479658B-7F9C-4333-9499-869B8642C574}" type="slidenum">
              <a:rPr lang="en-US" smtClean="0"/>
              <a:pPr>
                <a:defRPr/>
              </a:pPr>
              <a:t>44</a:t>
            </a:fld>
            <a:endParaRPr lang="en-US"/>
          </a:p>
        </p:txBody>
      </p:sp>
      <p:sp>
        <p:nvSpPr>
          <p:cNvPr id="3" name="Footer Placeholder 2">
            <a:extLst>
              <a:ext uri="{FF2B5EF4-FFF2-40B4-BE49-F238E27FC236}">
                <a16:creationId xmlns:a16="http://schemas.microsoft.com/office/drawing/2014/main" id="{177BE75A-E2C7-41AF-9B49-9937615480D7}"/>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412750" y="-76200"/>
            <a:ext cx="8915400" cy="1143000"/>
          </a:xfrm>
        </p:spPr>
        <p:txBody>
          <a:bodyPr/>
          <a:lstStyle/>
          <a:p>
            <a:r>
              <a:rPr lang="en-US" sz="2900" b="1">
                <a:solidFill>
                  <a:srgbClr val="FF0066"/>
                </a:solidFill>
                <a:effectLst>
                  <a:outerShdw blurRad="38100" dist="38100" dir="2700000" algn="tl">
                    <a:srgbClr val="C0C0C0"/>
                  </a:outerShdw>
                </a:effectLst>
              </a:rPr>
              <a:t>Audit Berdasarkan Proses</a:t>
            </a:r>
          </a:p>
        </p:txBody>
      </p:sp>
      <p:sp>
        <p:nvSpPr>
          <p:cNvPr id="337924" name="Text Box 4"/>
          <p:cNvSpPr txBox="1">
            <a:spLocks noChangeArrowheads="1"/>
          </p:cNvSpPr>
          <p:nvPr/>
        </p:nvSpPr>
        <p:spPr bwMode="auto">
          <a:xfrm>
            <a:off x="3659188" y="3241662"/>
            <a:ext cx="1905000" cy="701675"/>
          </a:xfrm>
          <a:prstGeom prst="rect">
            <a:avLst/>
          </a:prstGeom>
          <a:noFill/>
          <a:ln w="9525">
            <a:noFill/>
            <a:miter lim="800000"/>
            <a:headEnd/>
            <a:tailEnd/>
          </a:ln>
          <a:effectLst/>
        </p:spPr>
        <p:txBody>
          <a:bodyPr wrap="none">
            <a:spAutoFit/>
          </a:bodyPr>
          <a:lstStyle/>
          <a:p>
            <a:pPr algn="ctr" eaLnBrk="0" hangingPunct="0"/>
            <a:r>
              <a:rPr lang="en-US" sz="2000">
                <a:latin typeface="Verdana" pitchFamily="34" charset="0"/>
              </a:rPr>
              <a:t>Perencanaan </a:t>
            </a:r>
          </a:p>
          <a:p>
            <a:pPr algn="ctr" eaLnBrk="0" hangingPunct="0"/>
            <a:r>
              <a:rPr lang="en-US" sz="2000">
                <a:latin typeface="Verdana" pitchFamily="34" charset="0"/>
              </a:rPr>
              <a:t>mutu</a:t>
            </a:r>
          </a:p>
        </p:txBody>
      </p:sp>
      <p:sp>
        <p:nvSpPr>
          <p:cNvPr id="337925" name="Rectangle 5"/>
          <p:cNvSpPr>
            <a:spLocks noChangeArrowheads="1"/>
          </p:cNvSpPr>
          <p:nvPr/>
        </p:nvSpPr>
        <p:spPr bwMode="auto">
          <a:xfrm>
            <a:off x="3582988" y="3213087"/>
            <a:ext cx="2057400" cy="838200"/>
          </a:xfrm>
          <a:prstGeom prst="rect">
            <a:avLst/>
          </a:prstGeom>
          <a:solidFill>
            <a:srgbClr val="CC99FF">
              <a:alpha val="30000"/>
            </a:srgbClr>
          </a:solidFill>
          <a:ln w="9525">
            <a:solidFill>
              <a:schemeClr val="tx1"/>
            </a:solidFill>
            <a:miter lim="800000"/>
            <a:headEnd/>
            <a:tailEnd/>
          </a:ln>
          <a:effectLst/>
        </p:spPr>
        <p:txBody>
          <a:bodyPr wrap="none" anchor="ctr"/>
          <a:lstStyle/>
          <a:p>
            <a:endParaRPr lang="en-US"/>
          </a:p>
        </p:txBody>
      </p:sp>
      <p:sp>
        <p:nvSpPr>
          <p:cNvPr id="337926" name="Text Box 6"/>
          <p:cNvSpPr txBox="1">
            <a:spLocks noChangeArrowheads="1"/>
          </p:cNvSpPr>
          <p:nvPr/>
        </p:nvSpPr>
        <p:spPr bwMode="auto">
          <a:xfrm>
            <a:off x="915988" y="2936862"/>
            <a:ext cx="2236787" cy="1552575"/>
          </a:xfrm>
          <a:prstGeom prst="rect">
            <a:avLst/>
          </a:prstGeom>
          <a:noFill/>
          <a:ln w="9525">
            <a:noFill/>
            <a:miter lim="800000"/>
            <a:headEnd/>
            <a:tailEnd/>
          </a:ln>
          <a:effectLst/>
        </p:spPr>
        <p:txBody>
          <a:bodyPr wrap="none">
            <a:spAutoFit/>
          </a:bodyPr>
          <a:lstStyle/>
          <a:p>
            <a:pPr eaLnBrk="0" hangingPunct="0"/>
            <a:r>
              <a:rPr lang="en-US" sz="1200" u="sng" dirty="0">
                <a:latin typeface="Verdana" pitchFamily="34" charset="0"/>
              </a:rPr>
              <a:t>Input</a:t>
            </a:r>
          </a:p>
          <a:p>
            <a:pPr eaLnBrk="0" hangingPunct="0">
              <a:buFontTx/>
              <a:buChar char="•"/>
            </a:pPr>
            <a:r>
              <a:rPr lang="en-US" sz="1200" dirty="0">
                <a:latin typeface="Verdana" pitchFamily="34" charset="0"/>
              </a:rPr>
              <a:t> Drawing</a:t>
            </a:r>
          </a:p>
          <a:p>
            <a:pPr eaLnBrk="0" hangingPunct="0">
              <a:buFontTx/>
              <a:buChar char="•"/>
            </a:pPr>
            <a:r>
              <a:rPr lang="en-US" sz="1200" dirty="0">
                <a:latin typeface="Verdana" pitchFamily="34" charset="0"/>
              </a:rPr>
              <a:t> </a:t>
            </a:r>
            <a:r>
              <a:rPr lang="en-US" sz="1200" dirty="0" err="1">
                <a:latin typeface="Verdana" pitchFamily="34" charset="0"/>
              </a:rPr>
              <a:t>Permintaan</a:t>
            </a:r>
            <a:r>
              <a:rPr lang="en-US" sz="1200" dirty="0">
                <a:latin typeface="Verdana" pitchFamily="34" charset="0"/>
              </a:rPr>
              <a:t> customer</a:t>
            </a:r>
          </a:p>
          <a:p>
            <a:pPr eaLnBrk="0" hangingPunct="0">
              <a:buFontTx/>
              <a:buChar char="•"/>
            </a:pPr>
            <a:r>
              <a:rPr lang="en-US" sz="1200" dirty="0">
                <a:latin typeface="Verdana" pitchFamily="34" charset="0"/>
              </a:rPr>
              <a:t> </a:t>
            </a:r>
            <a:r>
              <a:rPr lang="en-US" sz="1200" dirty="0" err="1">
                <a:latin typeface="Verdana" pitchFamily="34" charset="0"/>
              </a:rPr>
              <a:t>Peraturan</a:t>
            </a:r>
            <a:r>
              <a:rPr lang="en-US" sz="1200" dirty="0">
                <a:latin typeface="Verdana" pitchFamily="34" charset="0"/>
              </a:rPr>
              <a:t> </a:t>
            </a:r>
            <a:r>
              <a:rPr lang="en-US" sz="1200" dirty="0" err="1">
                <a:latin typeface="Verdana" pitchFamily="34" charset="0"/>
              </a:rPr>
              <a:t>pemerintah</a:t>
            </a:r>
            <a:endParaRPr lang="en-US" sz="1200" dirty="0">
              <a:latin typeface="Verdana" pitchFamily="34" charset="0"/>
            </a:endParaRPr>
          </a:p>
          <a:p>
            <a:pPr eaLnBrk="0" hangingPunct="0">
              <a:buFontTx/>
              <a:buChar char="•"/>
            </a:pPr>
            <a:r>
              <a:rPr lang="en-US" sz="1200" dirty="0">
                <a:latin typeface="Verdana" pitchFamily="34" charset="0"/>
              </a:rPr>
              <a:t> </a:t>
            </a:r>
            <a:r>
              <a:rPr lang="en-US" sz="1200" dirty="0" err="1">
                <a:latin typeface="Verdana" pitchFamily="34" charset="0"/>
              </a:rPr>
              <a:t>Persyaratan</a:t>
            </a:r>
            <a:r>
              <a:rPr lang="en-US" sz="1200" dirty="0">
                <a:latin typeface="Verdana" pitchFamily="34" charset="0"/>
              </a:rPr>
              <a:t> </a:t>
            </a:r>
            <a:r>
              <a:rPr lang="en-US" sz="1200" dirty="0" err="1">
                <a:latin typeface="Verdana" pitchFamily="34" charset="0"/>
              </a:rPr>
              <a:t>perusahaan</a:t>
            </a:r>
            <a:endParaRPr lang="en-US" sz="1200" dirty="0">
              <a:latin typeface="Verdana" pitchFamily="34" charset="0"/>
            </a:endParaRPr>
          </a:p>
          <a:p>
            <a:pPr lvl="1" eaLnBrk="0" hangingPunct="0">
              <a:buFontTx/>
              <a:buChar char="•"/>
            </a:pPr>
            <a:r>
              <a:rPr lang="en-US" sz="1200" dirty="0">
                <a:latin typeface="Verdana" pitchFamily="34" charset="0"/>
              </a:rPr>
              <a:t> Target cost</a:t>
            </a:r>
          </a:p>
          <a:p>
            <a:pPr lvl="1" eaLnBrk="0" hangingPunct="0">
              <a:buFontTx/>
              <a:buChar char="•"/>
            </a:pPr>
            <a:r>
              <a:rPr lang="en-US" sz="1200" dirty="0">
                <a:latin typeface="Verdana" pitchFamily="34" charset="0"/>
              </a:rPr>
              <a:t> Target productivity</a:t>
            </a:r>
          </a:p>
          <a:p>
            <a:pPr eaLnBrk="0" hangingPunct="0"/>
            <a:endParaRPr lang="en-US" sz="1200" dirty="0">
              <a:latin typeface="Verdana" pitchFamily="34" charset="0"/>
            </a:endParaRPr>
          </a:p>
        </p:txBody>
      </p:sp>
      <p:sp>
        <p:nvSpPr>
          <p:cNvPr id="337927" name="Line 7"/>
          <p:cNvSpPr>
            <a:spLocks noChangeShapeType="1"/>
          </p:cNvSpPr>
          <p:nvPr/>
        </p:nvSpPr>
        <p:spPr bwMode="auto">
          <a:xfrm>
            <a:off x="5640388" y="3746487"/>
            <a:ext cx="838200" cy="0"/>
          </a:xfrm>
          <a:prstGeom prst="line">
            <a:avLst/>
          </a:prstGeom>
          <a:noFill/>
          <a:ln w="9525">
            <a:solidFill>
              <a:schemeClr val="tx1"/>
            </a:solidFill>
            <a:round/>
            <a:headEnd/>
            <a:tailEnd type="triangle" w="med" len="med"/>
          </a:ln>
          <a:effectLst/>
        </p:spPr>
        <p:txBody>
          <a:bodyPr/>
          <a:lstStyle/>
          <a:p>
            <a:endParaRPr lang="en-US"/>
          </a:p>
        </p:txBody>
      </p:sp>
      <p:sp>
        <p:nvSpPr>
          <p:cNvPr id="337928" name="Text Box 8"/>
          <p:cNvSpPr txBox="1">
            <a:spLocks noChangeArrowheads="1"/>
          </p:cNvSpPr>
          <p:nvPr/>
        </p:nvSpPr>
        <p:spPr bwMode="auto">
          <a:xfrm>
            <a:off x="6616700" y="3440153"/>
            <a:ext cx="2262188" cy="457200"/>
          </a:xfrm>
          <a:prstGeom prst="rect">
            <a:avLst/>
          </a:prstGeom>
          <a:noFill/>
          <a:ln w="9525">
            <a:noFill/>
            <a:miter lim="800000"/>
            <a:headEnd/>
            <a:tailEnd/>
          </a:ln>
          <a:effectLst/>
        </p:spPr>
        <p:txBody>
          <a:bodyPr wrap="none">
            <a:spAutoFit/>
          </a:bodyPr>
          <a:lstStyle/>
          <a:p>
            <a:pPr eaLnBrk="0" hangingPunct="0"/>
            <a:r>
              <a:rPr lang="en-US" sz="1200" u="sng" dirty="0">
                <a:latin typeface="Verdana" pitchFamily="34" charset="0"/>
              </a:rPr>
              <a:t>Output</a:t>
            </a:r>
          </a:p>
          <a:p>
            <a:pPr eaLnBrk="0" hangingPunct="0">
              <a:buFontTx/>
              <a:buChar char="•"/>
            </a:pPr>
            <a:r>
              <a:rPr lang="en-US" sz="1200" dirty="0">
                <a:latin typeface="Verdana" pitchFamily="34" charset="0"/>
              </a:rPr>
              <a:t> Approval proses </a:t>
            </a:r>
            <a:r>
              <a:rPr lang="en-US" sz="1200" dirty="0" err="1">
                <a:latin typeface="Verdana" pitchFamily="34" charset="0"/>
              </a:rPr>
              <a:t>produksi</a:t>
            </a:r>
            <a:endParaRPr lang="en-US" sz="1200" dirty="0">
              <a:latin typeface="Verdana" pitchFamily="34" charset="0"/>
            </a:endParaRPr>
          </a:p>
        </p:txBody>
      </p:sp>
      <p:sp>
        <p:nvSpPr>
          <p:cNvPr id="337929" name="Text Box 9"/>
          <p:cNvSpPr txBox="1">
            <a:spLocks noChangeArrowheads="1"/>
          </p:cNvSpPr>
          <p:nvPr/>
        </p:nvSpPr>
        <p:spPr bwMode="auto">
          <a:xfrm>
            <a:off x="5985770" y="1428736"/>
            <a:ext cx="2697163" cy="1370013"/>
          </a:xfrm>
          <a:prstGeom prst="rect">
            <a:avLst/>
          </a:prstGeom>
          <a:noFill/>
          <a:ln w="9525">
            <a:noFill/>
            <a:miter lim="800000"/>
            <a:headEnd/>
            <a:tailEnd/>
          </a:ln>
          <a:effectLst/>
        </p:spPr>
        <p:txBody>
          <a:bodyPr>
            <a:spAutoFit/>
          </a:bodyPr>
          <a:lstStyle/>
          <a:p>
            <a:pPr eaLnBrk="0" hangingPunct="0"/>
            <a:r>
              <a:rPr lang="en-US" sz="1200" u="sng" dirty="0">
                <a:latin typeface="Verdana" pitchFamily="34" charset="0"/>
              </a:rPr>
              <a:t>With Who (</a:t>
            </a:r>
            <a:r>
              <a:rPr lang="en-US" sz="1200" u="sng" dirty="0" err="1">
                <a:latin typeface="Verdana" pitchFamily="34" charset="0"/>
              </a:rPr>
              <a:t>Sumber</a:t>
            </a:r>
            <a:r>
              <a:rPr lang="en-US" sz="1200" u="sng" dirty="0">
                <a:latin typeface="Verdana" pitchFamily="34" charset="0"/>
              </a:rPr>
              <a:t> </a:t>
            </a:r>
            <a:r>
              <a:rPr lang="en-US" sz="1200" u="sng" dirty="0" err="1">
                <a:latin typeface="Verdana" pitchFamily="34" charset="0"/>
              </a:rPr>
              <a:t>daya</a:t>
            </a:r>
            <a:r>
              <a:rPr lang="en-US" sz="1200" u="sng" dirty="0">
                <a:latin typeface="Verdana" pitchFamily="34" charset="0"/>
              </a:rPr>
              <a:t> </a:t>
            </a:r>
            <a:r>
              <a:rPr lang="en-US" sz="1200" u="sng" dirty="0" err="1">
                <a:latin typeface="Verdana" pitchFamily="34" charset="0"/>
              </a:rPr>
              <a:t>manusia</a:t>
            </a:r>
            <a:r>
              <a:rPr lang="en-US" sz="1200" u="sng" dirty="0">
                <a:latin typeface="Verdana" pitchFamily="34" charset="0"/>
              </a:rPr>
              <a:t>)</a:t>
            </a:r>
          </a:p>
          <a:p>
            <a:pPr eaLnBrk="0" hangingPunct="0">
              <a:buFontTx/>
              <a:buChar char="•"/>
            </a:pPr>
            <a:r>
              <a:rPr lang="en-US" sz="1200" dirty="0">
                <a:latin typeface="Verdana" pitchFamily="34" charset="0"/>
              </a:rPr>
              <a:t> </a:t>
            </a:r>
            <a:r>
              <a:rPr lang="en-US" sz="1200" dirty="0" err="1">
                <a:latin typeface="Verdana" pitchFamily="34" charset="0"/>
              </a:rPr>
              <a:t>Memahami</a:t>
            </a:r>
            <a:r>
              <a:rPr lang="en-US" sz="1200" dirty="0">
                <a:latin typeface="Verdana" pitchFamily="34" charset="0"/>
              </a:rPr>
              <a:t> SPC, MSA, FMEA, PPAP, APQP</a:t>
            </a:r>
          </a:p>
          <a:p>
            <a:pPr eaLnBrk="0" hangingPunct="0">
              <a:buFontTx/>
              <a:buChar char="•"/>
            </a:pPr>
            <a:r>
              <a:rPr lang="en-US" sz="1200" dirty="0">
                <a:latin typeface="Verdana" pitchFamily="34" charset="0"/>
              </a:rPr>
              <a:t> Support </a:t>
            </a:r>
            <a:r>
              <a:rPr lang="en-US" sz="1200" dirty="0" err="1">
                <a:latin typeface="Verdana" pitchFamily="34" charset="0"/>
              </a:rPr>
              <a:t>manajemen</a:t>
            </a:r>
            <a:r>
              <a:rPr lang="en-US" sz="1200" dirty="0">
                <a:latin typeface="Verdana" pitchFamily="34" charset="0"/>
              </a:rPr>
              <a:t> </a:t>
            </a:r>
            <a:r>
              <a:rPr lang="en-US" sz="1200" dirty="0" err="1">
                <a:latin typeface="Verdana" pitchFamily="34" charset="0"/>
              </a:rPr>
              <a:t>terhadap</a:t>
            </a:r>
            <a:r>
              <a:rPr lang="en-US" sz="1200" dirty="0">
                <a:latin typeface="Verdana" pitchFamily="34" charset="0"/>
              </a:rPr>
              <a:t> project APQP</a:t>
            </a:r>
          </a:p>
          <a:p>
            <a:pPr eaLnBrk="0" hangingPunct="0"/>
            <a:endParaRPr lang="en-US" sz="1200" u="sng" dirty="0">
              <a:latin typeface="Verdana" pitchFamily="34" charset="0"/>
            </a:endParaRPr>
          </a:p>
        </p:txBody>
      </p:sp>
      <p:sp>
        <p:nvSpPr>
          <p:cNvPr id="337930" name="Text Box 10"/>
          <p:cNvSpPr txBox="1">
            <a:spLocks noChangeArrowheads="1"/>
          </p:cNvSpPr>
          <p:nvPr/>
        </p:nvSpPr>
        <p:spPr bwMode="auto">
          <a:xfrm>
            <a:off x="1625536" y="1482356"/>
            <a:ext cx="2727466" cy="1169551"/>
          </a:xfrm>
          <a:prstGeom prst="rect">
            <a:avLst/>
          </a:prstGeom>
          <a:noFill/>
          <a:ln w="9525">
            <a:noFill/>
            <a:miter lim="800000"/>
            <a:headEnd/>
            <a:tailEnd/>
          </a:ln>
          <a:effectLst/>
        </p:spPr>
        <p:txBody>
          <a:bodyPr wrap="square">
            <a:spAutoFit/>
          </a:bodyPr>
          <a:lstStyle/>
          <a:p>
            <a:pPr eaLnBrk="0" hangingPunct="0"/>
            <a:r>
              <a:rPr lang="en-US" sz="1400" u="sng" dirty="0">
                <a:latin typeface="Verdana" pitchFamily="34" charset="0"/>
              </a:rPr>
              <a:t>With what (</a:t>
            </a:r>
            <a:r>
              <a:rPr lang="en-US" sz="1400" u="sng" dirty="0" err="1">
                <a:latin typeface="Verdana" pitchFamily="34" charset="0"/>
              </a:rPr>
              <a:t>Infrastuktur</a:t>
            </a:r>
            <a:r>
              <a:rPr lang="en-US" sz="1400" u="sng" dirty="0">
                <a:latin typeface="Verdana" pitchFamily="34" charset="0"/>
              </a:rPr>
              <a:t>/resources)</a:t>
            </a:r>
          </a:p>
          <a:p>
            <a:pPr eaLnBrk="0" hangingPunct="0">
              <a:buFontTx/>
              <a:buChar char="•"/>
            </a:pPr>
            <a:r>
              <a:rPr lang="en-US" sz="1400" dirty="0">
                <a:latin typeface="Verdana" pitchFamily="34" charset="0"/>
              </a:rPr>
              <a:t> </a:t>
            </a:r>
            <a:r>
              <a:rPr lang="en-US" sz="1400" dirty="0" err="1">
                <a:latin typeface="Verdana" pitchFamily="34" charset="0"/>
              </a:rPr>
              <a:t>Alat</a:t>
            </a:r>
            <a:r>
              <a:rPr lang="en-US" sz="1400" dirty="0">
                <a:latin typeface="Verdana" pitchFamily="34" charset="0"/>
              </a:rPr>
              <a:t> </a:t>
            </a:r>
            <a:r>
              <a:rPr lang="en-US" sz="1400" dirty="0" err="1">
                <a:latin typeface="Verdana" pitchFamily="34" charset="0"/>
              </a:rPr>
              <a:t>uji</a:t>
            </a:r>
            <a:endParaRPr lang="en-US" sz="1400" dirty="0">
              <a:latin typeface="Verdana" pitchFamily="34" charset="0"/>
            </a:endParaRPr>
          </a:p>
          <a:p>
            <a:pPr eaLnBrk="0" hangingPunct="0">
              <a:buFontTx/>
              <a:buChar char="•"/>
            </a:pPr>
            <a:r>
              <a:rPr lang="en-US" sz="1400" dirty="0">
                <a:latin typeface="Verdana" pitchFamily="34" charset="0"/>
              </a:rPr>
              <a:t> </a:t>
            </a:r>
            <a:r>
              <a:rPr lang="en-US" sz="1400" dirty="0" err="1">
                <a:latin typeface="Verdana" pitchFamily="34" charset="0"/>
              </a:rPr>
              <a:t>Mesin</a:t>
            </a:r>
            <a:r>
              <a:rPr lang="en-US" sz="1400" dirty="0">
                <a:latin typeface="Verdana" pitchFamily="34" charset="0"/>
              </a:rPr>
              <a:t> </a:t>
            </a:r>
          </a:p>
          <a:p>
            <a:pPr eaLnBrk="0" hangingPunct="0">
              <a:buFontTx/>
              <a:buChar char="•"/>
            </a:pPr>
            <a:r>
              <a:rPr lang="en-US" sz="1400" dirty="0">
                <a:latin typeface="Verdana" pitchFamily="34" charset="0"/>
              </a:rPr>
              <a:t> Jig </a:t>
            </a:r>
          </a:p>
        </p:txBody>
      </p:sp>
      <p:sp>
        <p:nvSpPr>
          <p:cNvPr id="337931" name="Text Box 11"/>
          <p:cNvSpPr txBox="1">
            <a:spLocks noChangeArrowheads="1"/>
          </p:cNvSpPr>
          <p:nvPr/>
        </p:nvSpPr>
        <p:spPr bwMode="auto">
          <a:xfrm>
            <a:off x="697706" y="4640247"/>
            <a:ext cx="2960688" cy="1004888"/>
          </a:xfrm>
          <a:prstGeom prst="rect">
            <a:avLst/>
          </a:prstGeom>
          <a:noFill/>
          <a:ln w="9525">
            <a:noFill/>
            <a:miter lim="800000"/>
            <a:headEnd/>
            <a:tailEnd/>
          </a:ln>
          <a:effectLst/>
        </p:spPr>
        <p:txBody>
          <a:bodyPr wrap="none">
            <a:spAutoFit/>
          </a:bodyPr>
          <a:lstStyle/>
          <a:p>
            <a:pPr eaLnBrk="0" hangingPunct="0"/>
            <a:r>
              <a:rPr lang="en-US" sz="1200" u="sng" dirty="0">
                <a:latin typeface="Verdana" pitchFamily="34" charset="0"/>
              </a:rPr>
              <a:t>How (</a:t>
            </a:r>
            <a:r>
              <a:rPr lang="en-US" sz="1200" u="sng" dirty="0" err="1">
                <a:latin typeface="Verdana" pitchFamily="34" charset="0"/>
              </a:rPr>
              <a:t>Prosedur</a:t>
            </a:r>
            <a:r>
              <a:rPr lang="en-US" sz="1200" u="sng" dirty="0">
                <a:latin typeface="Verdana" pitchFamily="34" charset="0"/>
              </a:rPr>
              <a:t>/ </a:t>
            </a:r>
            <a:r>
              <a:rPr lang="en-US" sz="1200" u="sng" dirty="0" err="1">
                <a:latin typeface="Verdana" pitchFamily="34" charset="0"/>
              </a:rPr>
              <a:t>instruksi</a:t>
            </a:r>
            <a:r>
              <a:rPr lang="en-US" sz="1200" u="sng" dirty="0">
                <a:latin typeface="Verdana" pitchFamily="34" charset="0"/>
              </a:rPr>
              <a:t>/ standard)</a:t>
            </a:r>
          </a:p>
          <a:p>
            <a:pPr eaLnBrk="0" hangingPunct="0">
              <a:buFontTx/>
              <a:buChar char="•"/>
            </a:pPr>
            <a:r>
              <a:rPr lang="en-US" sz="1200" dirty="0">
                <a:latin typeface="Verdana" pitchFamily="34" charset="0"/>
              </a:rPr>
              <a:t> </a:t>
            </a:r>
            <a:r>
              <a:rPr lang="en-US" sz="1200" dirty="0" err="1">
                <a:latin typeface="Verdana" pitchFamily="34" charset="0"/>
              </a:rPr>
              <a:t>Prosedur</a:t>
            </a:r>
            <a:r>
              <a:rPr lang="en-US" sz="1200" dirty="0">
                <a:latin typeface="Verdana" pitchFamily="34" charset="0"/>
              </a:rPr>
              <a:t> APQP</a:t>
            </a:r>
          </a:p>
          <a:p>
            <a:pPr eaLnBrk="0" hangingPunct="0">
              <a:buFontTx/>
              <a:buChar char="•"/>
            </a:pPr>
            <a:r>
              <a:rPr lang="en-US" sz="1200" dirty="0">
                <a:latin typeface="Verdana" pitchFamily="34" charset="0"/>
              </a:rPr>
              <a:t> Guidance MSA, SPC, FMEA</a:t>
            </a:r>
          </a:p>
          <a:p>
            <a:pPr eaLnBrk="0" hangingPunct="0">
              <a:buFontTx/>
              <a:buChar char="•"/>
            </a:pPr>
            <a:r>
              <a:rPr lang="en-US" sz="1200" dirty="0">
                <a:latin typeface="Verdana" pitchFamily="34" charset="0"/>
              </a:rPr>
              <a:t> Special characteristic symbol</a:t>
            </a:r>
          </a:p>
          <a:p>
            <a:pPr eaLnBrk="0" hangingPunct="0">
              <a:buFontTx/>
              <a:buChar char="•"/>
            </a:pPr>
            <a:r>
              <a:rPr lang="en-US" sz="1200" dirty="0">
                <a:latin typeface="Verdana" pitchFamily="34" charset="0"/>
              </a:rPr>
              <a:t> JIS standard</a:t>
            </a:r>
            <a:endParaRPr lang="en-US" sz="1200" u="sng" dirty="0">
              <a:latin typeface="Verdana" pitchFamily="34" charset="0"/>
            </a:endParaRPr>
          </a:p>
        </p:txBody>
      </p:sp>
      <p:sp>
        <p:nvSpPr>
          <p:cNvPr id="337932" name="Text Box 12"/>
          <p:cNvSpPr txBox="1">
            <a:spLocks noChangeArrowheads="1"/>
          </p:cNvSpPr>
          <p:nvPr/>
        </p:nvSpPr>
        <p:spPr bwMode="auto">
          <a:xfrm>
            <a:off x="5864225" y="4479913"/>
            <a:ext cx="3273653" cy="1200329"/>
          </a:xfrm>
          <a:prstGeom prst="rect">
            <a:avLst/>
          </a:prstGeom>
          <a:noFill/>
          <a:ln w="9525">
            <a:noFill/>
            <a:miter lim="800000"/>
            <a:headEnd/>
            <a:tailEnd/>
          </a:ln>
          <a:effectLst/>
        </p:spPr>
        <p:txBody>
          <a:bodyPr wrap="none">
            <a:spAutoFit/>
          </a:bodyPr>
          <a:lstStyle/>
          <a:p>
            <a:pPr eaLnBrk="0" hangingPunct="0"/>
            <a:r>
              <a:rPr lang="en-US" sz="1200" u="sng" dirty="0">
                <a:latin typeface="Verdana" pitchFamily="34" charset="0"/>
              </a:rPr>
              <a:t>How many (Performa </a:t>
            </a:r>
            <a:r>
              <a:rPr lang="en-US" sz="1200" u="sng" dirty="0" err="1">
                <a:latin typeface="Verdana" pitchFamily="34" charset="0"/>
              </a:rPr>
              <a:t>indikator</a:t>
            </a:r>
            <a:r>
              <a:rPr lang="en-US" sz="1200" u="sng" dirty="0">
                <a:latin typeface="Verdana" pitchFamily="34" charset="0"/>
              </a:rPr>
              <a:t>)</a:t>
            </a:r>
          </a:p>
          <a:p>
            <a:pPr eaLnBrk="0" hangingPunct="0">
              <a:buFontTx/>
              <a:buChar char="•"/>
            </a:pPr>
            <a:r>
              <a:rPr lang="en-US" sz="1200" dirty="0">
                <a:latin typeface="Verdana" pitchFamily="34" charset="0"/>
              </a:rPr>
              <a:t> Project </a:t>
            </a:r>
            <a:r>
              <a:rPr lang="en-US" sz="1200" dirty="0" err="1">
                <a:latin typeface="Verdana" pitchFamily="34" charset="0"/>
              </a:rPr>
              <a:t>selesai</a:t>
            </a:r>
            <a:r>
              <a:rPr lang="en-US" sz="1200" dirty="0">
                <a:latin typeface="Verdana" pitchFamily="34" charset="0"/>
              </a:rPr>
              <a:t> </a:t>
            </a:r>
            <a:r>
              <a:rPr lang="en-US" sz="1200" dirty="0" err="1">
                <a:latin typeface="Verdana" pitchFamily="34" charset="0"/>
              </a:rPr>
              <a:t>tepat</a:t>
            </a:r>
            <a:r>
              <a:rPr lang="en-US" sz="1200" dirty="0">
                <a:latin typeface="Verdana" pitchFamily="34" charset="0"/>
              </a:rPr>
              <a:t> </a:t>
            </a:r>
            <a:r>
              <a:rPr lang="en-US" sz="1200" dirty="0" err="1">
                <a:latin typeface="Verdana" pitchFamily="34" charset="0"/>
              </a:rPr>
              <a:t>waktu</a:t>
            </a:r>
            <a:endParaRPr lang="en-US" sz="1200" dirty="0">
              <a:latin typeface="Verdana" pitchFamily="34" charset="0"/>
            </a:endParaRPr>
          </a:p>
          <a:p>
            <a:pPr eaLnBrk="0" hangingPunct="0">
              <a:buFontTx/>
              <a:buChar char="•"/>
            </a:pPr>
            <a:r>
              <a:rPr lang="en-US" sz="1200" dirty="0">
                <a:latin typeface="Verdana" pitchFamily="34" charset="0"/>
              </a:rPr>
              <a:t> Target cost </a:t>
            </a:r>
            <a:r>
              <a:rPr lang="en-US" sz="1200" dirty="0" err="1">
                <a:latin typeface="Verdana" pitchFamily="34" charset="0"/>
              </a:rPr>
              <a:t>dan</a:t>
            </a:r>
            <a:r>
              <a:rPr lang="en-US" sz="1200" dirty="0">
                <a:latin typeface="Verdana" pitchFamily="34" charset="0"/>
              </a:rPr>
              <a:t> productivity </a:t>
            </a:r>
            <a:r>
              <a:rPr lang="en-US" sz="1200" dirty="0" err="1">
                <a:latin typeface="Verdana" pitchFamily="34" charset="0"/>
              </a:rPr>
              <a:t>tercapai</a:t>
            </a:r>
            <a:endParaRPr lang="en-US" sz="1200" dirty="0">
              <a:latin typeface="Verdana" pitchFamily="34" charset="0"/>
            </a:endParaRPr>
          </a:p>
          <a:p>
            <a:pPr eaLnBrk="0" hangingPunct="0">
              <a:buFontTx/>
              <a:buChar char="•"/>
            </a:pPr>
            <a:r>
              <a:rPr lang="en-US" sz="1200" dirty="0">
                <a:latin typeface="Verdana" pitchFamily="34" charset="0"/>
              </a:rPr>
              <a:t> Index capability &gt; 1.67</a:t>
            </a:r>
          </a:p>
          <a:p>
            <a:pPr eaLnBrk="0" hangingPunct="0">
              <a:buFontTx/>
              <a:buChar char="•"/>
            </a:pPr>
            <a:r>
              <a:rPr lang="en-US" sz="1200" dirty="0">
                <a:latin typeface="Verdana" pitchFamily="34" charset="0"/>
              </a:rPr>
              <a:t> </a:t>
            </a:r>
            <a:r>
              <a:rPr lang="en-US" sz="1200" dirty="0" err="1">
                <a:latin typeface="Verdana" pitchFamily="34" charset="0"/>
              </a:rPr>
              <a:t>Semua</a:t>
            </a:r>
            <a:r>
              <a:rPr lang="en-US" sz="1200" dirty="0">
                <a:latin typeface="Verdana" pitchFamily="34" charset="0"/>
              </a:rPr>
              <a:t> </a:t>
            </a:r>
            <a:r>
              <a:rPr lang="en-US" sz="1200" dirty="0" err="1">
                <a:latin typeface="Verdana" pitchFamily="34" charset="0"/>
              </a:rPr>
              <a:t>spesifikasi</a:t>
            </a:r>
            <a:r>
              <a:rPr lang="en-US" sz="1200" dirty="0">
                <a:latin typeface="Verdana" pitchFamily="34" charset="0"/>
              </a:rPr>
              <a:t> customer </a:t>
            </a:r>
            <a:r>
              <a:rPr lang="en-US" sz="1200" dirty="0" err="1">
                <a:latin typeface="Verdana" pitchFamily="34" charset="0"/>
              </a:rPr>
              <a:t>terpenuhi</a:t>
            </a:r>
            <a:endParaRPr lang="en-US" sz="1200" dirty="0">
              <a:latin typeface="Verdana" pitchFamily="34" charset="0"/>
            </a:endParaRPr>
          </a:p>
          <a:p>
            <a:pPr eaLnBrk="0" hangingPunct="0">
              <a:buFontTx/>
              <a:buChar char="•"/>
            </a:pPr>
            <a:endParaRPr lang="en-US" sz="1200" dirty="0">
              <a:latin typeface="Verdana" pitchFamily="34" charset="0"/>
            </a:endParaRPr>
          </a:p>
        </p:txBody>
      </p:sp>
      <p:sp>
        <p:nvSpPr>
          <p:cNvPr id="337933" name="Line 13"/>
          <p:cNvSpPr>
            <a:spLocks noChangeShapeType="1"/>
          </p:cNvSpPr>
          <p:nvPr/>
        </p:nvSpPr>
        <p:spPr bwMode="auto">
          <a:xfrm flipV="1">
            <a:off x="3505200" y="4127487"/>
            <a:ext cx="306388" cy="457200"/>
          </a:xfrm>
          <a:prstGeom prst="line">
            <a:avLst/>
          </a:prstGeom>
          <a:noFill/>
          <a:ln w="9525">
            <a:solidFill>
              <a:schemeClr val="tx1"/>
            </a:solidFill>
            <a:round/>
            <a:headEnd/>
            <a:tailEnd type="triangle" w="med" len="med"/>
          </a:ln>
          <a:effectLst/>
        </p:spPr>
        <p:txBody>
          <a:bodyPr/>
          <a:lstStyle/>
          <a:p>
            <a:endParaRPr lang="en-US"/>
          </a:p>
        </p:txBody>
      </p:sp>
      <p:sp>
        <p:nvSpPr>
          <p:cNvPr id="337934" name="Line 14"/>
          <p:cNvSpPr>
            <a:spLocks noChangeShapeType="1"/>
          </p:cNvSpPr>
          <p:nvPr/>
        </p:nvSpPr>
        <p:spPr bwMode="auto">
          <a:xfrm flipH="1" flipV="1">
            <a:off x="5335588" y="4127487"/>
            <a:ext cx="228600" cy="450849"/>
          </a:xfrm>
          <a:prstGeom prst="line">
            <a:avLst/>
          </a:prstGeom>
          <a:noFill/>
          <a:ln w="9525">
            <a:solidFill>
              <a:schemeClr val="tx1"/>
            </a:solidFill>
            <a:round/>
            <a:headEnd/>
            <a:tailEnd type="triangle" w="med" len="med"/>
          </a:ln>
          <a:effectLst/>
        </p:spPr>
        <p:txBody>
          <a:bodyPr/>
          <a:lstStyle/>
          <a:p>
            <a:endParaRPr lang="en-US"/>
          </a:p>
        </p:txBody>
      </p:sp>
      <p:sp>
        <p:nvSpPr>
          <p:cNvPr id="337935" name="Line 15"/>
          <p:cNvSpPr>
            <a:spLocks noChangeShapeType="1"/>
          </p:cNvSpPr>
          <p:nvPr/>
        </p:nvSpPr>
        <p:spPr bwMode="auto">
          <a:xfrm>
            <a:off x="3582988" y="2679687"/>
            <a:ext cx="304800" cy="381000"/>
          </a:xfrm>
          <a:prstGeom prst="line">
            <a:avLst/>
          </a:prstGeom>
          <a:noFill/>
          <a:ln w="9525">
            <a:solidFill>
              <a:schemeClr val="tx1"/>
            </a:solidFill>
            <a:round/>
            <a:headEnd/>
            <a:tailEnd type="triangle" w="med" len="med"/>
          </a:ln>
          <a:effectLst/>
        </p:spPr>
        <p:txBody>
          <a:bodyPr/>
          <a:lstStyle/>
          <a:p>
            <a:endParaRPr lang="en-US"/>
          </a:p>
        </p:txBody>
      </p:sp>
      <p:sp>
        <p:nvSpPr>
          <p:cNvPr id="337936" name="Line 16"/>
          <p:cNvSpPr>
            <a:spLocks noChangeShapeType="1"/>
          </p:cNvSpPr>
          <p:nvPr/>
        </p:nvSpPr>
        <p:spPr bwMode="auto">
          <a:xfrm>
            <a:off x="3125788" y="3698862"/>
            <a:ext cx="457200" cy="0"/>
          </a:xfrm>
          <a:prstGeom prst="line">
            <a:avLst/>
          </a:prstGeom>
          <a:noFill/>
          <a:ln w="9525">
            <a:solidFill>
              <a:schemeClr val="tx1"/>
            </a:solidFill>
            <a:round/>
            <a:headEnd/>
            <a:tailEnd type="triangle" w="med" len="med"/>
          </a:ln>
          <a:effectLst/>
        </p:spPr>
        <p:txBody>
          <a:bodyPr/>
          <a:lstStyle/>
          <a:p>
            <a:endParaRPr lang="en-US"/>
          </a:p>
        </p:txBody>
      </p:sp>
      <p:sp>
        <p:nvSpPr>
          <p:cNvPr id="337937" name="WordArt 17"/>
          <p:cNvSpPr>
            <a:spLocks noChangeArrowheads="1" noChangeShapeType="1" noTextEdit="1"/>
          </p:cNvSpPr>
          <p:nvPr/>
        </p:nvSpPr>
        <p:spPr bwMode="auto">
          <a:xfrm>
            <a:off x="3549650" y="762000"/>
            <a:ext cx="2466975" cy="36195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Turtle Approach</a:t>
            </a:r>
          </a:p>
        </p:txBody>
      </p:sp>
      <p:sp>
        <p:nvSpPr>
          <p:cNvPr id="337938" name="Line 18"/>
          <p:cNvSpPr>
            <a:spLocks noChangeShapeType="1"/>
          </p:cNvSpPr>
          <p:nvPr/>
        </p:nvSpPr>
        <p:spPr bwMode="auto">
          <a:xfrm flipH="1">
            <a:off x="5486400" y="2479662"/>
            <a:ext cx="381000" cy="533400"/>
          </a:xfrm>
          <a:prstGeom prst="line">
            <a:avLst/>
          </a:prstGeom>
          <a:noFill/>
          <a:ln w="9525">
            <a:solidFill>
              <a:schemeClr val="tx1"/>
            </a:solidFill>
            <a:round/>
            <a:headEnd/>
            <a:tailEnd type="triangle" w="med" len="med"/>
          </a:ln>
          <a:effectLst/>
        </p:spPr>
        <p:txBody>
          <a:bodyPr/>
          <a:lstStyle/>
          <a:p>
            <a:endParaRPr lang="en-US"/>
          </a:p>
        </p:txBody>
      </p:sp>
      <p:sp>
        <p:nvSpPr>
          <p:cNvPr id="19" name="Text Box 11"/>
          <p:cNvSpPr txBox="1">
            <a:spLocks noChangeArrowheads="1"/>
          </p:cNvSpPr>
          <p:nvPr/>
        </p:nvSpPr>
        <p:spPr bwMode="auto">
          <a:xfrm>
            <a:off x="3307449" y="5331944"/>
            <a:ext cx="2530606" cy="1200329"/>
          </a:xfrm>
          <a:prstGeom prst="rect">
            <a:avLst/>
          </a:prstGeom>
          <a:noFill/>
          <a:ln w="9525">
            <a:noFill/>
            <a:miter lim="800000"/>
            <a:headEnd/>
            <a:tailEnd/>
          </a:ln>
          <a:effectLst/>
        </p:spPr>
        <p:txBody>
          <a:bodyPr wrap="square">
            <a:spAutoFit/>
          </a:bodyPr>
          <a:lstStyle/>
          <a:p>
            <a:pPr eaLnBrk="0" hangingPunct="0"/>
            <a:r>
              <a:rPr lang="en-US" sz="1200" u="sng" dirty="0">
                <a:latin typeface="Verdana" pitchFamily="34" charset="0"/>
              </a:rPr>
              <a:t>Risk (Potential Problem)</a:t>
            </a:r>
          </a:p>
          <a:p>
            <a:pPr eaLnBrk="0" hangingPunct="0">
              <a:buFontTx/>
              <a:buChar char="•"/>
            </a:pPr>
            <a:r>
              <a:rPr lang="en-US" sz="1200" dirty="0">
                <a:latin typeface="Verdana" pitchFamily="34" charset="0"/>
              </a:rPr>
              <a:t> </a:t>
            </a:r>
            <a:r>
              <a:rPr lang="en-US" sz="1200" dirty="0" err="1">
                <a:latin typeface="Verdana" pitchFamily="34" charset="0"/>
              </a:rPr>
              <a:t>Lemahnya</a:t>
            </a:r>
            <a:r>
              <a:rPr lang="en-US" sz="1200" dirty="0">
                <a:latin typeface="Verdana" pitchFamily="34" charset="0"/>
              </a:rPr>
              <a:t> monitoring project</a:t>
            </a:r>
          </a:p>
          <a:p>
            <a:pPr eaLnBrk="0" hangingPunct="0">
              <a:buFontTx/>
              <a:buChar char="•"/>
            </a:pPr>
            <a:r>
              <a:rPr lang="en-US" sz="1200" dirty="0">
                <a:latin typeface="Verdana" pitchFamily="34" charset="0"/>
              </a:rPr>
              <a:t> Over Budget</a:t>
            </a:r>
          </a:p>
          <a:p>
            <a:pPr eaLnBrk="0" hangingPunct="0"/>
            <a:r>
              <a:rPr lang="en-US" sz="1200" u="sng" dirty="0" err="1">
                <a:solidFill>
                  <a:srgbClr val="FF0000"/>
                </a:solidFill>
                <a:latin typeface="Verdana" pitchFamily="34" charset="0"/>
              </a:rPr>
              <a:t>Peluang</a:t>
            </a:r>
            <a:r>
              <a:rPr lang="en-US" sz="1200" u="sng" dirty="0">
                <a:solidFill>
                  <a:srgbClr val="FF0000"/>
                </a:solidFill>
                <a:latin typeface="Verdana" pitchFamily="34" charset="0"/>
              </a:rPr>
              <a:t> (Opportunity)</a:t>
            </a:r>
          </a:p>
          <a:p>
            <a:pPr marL="171450" indent="-171450" eaLnBrk="0" hangingPunct="0">
              <a:buSzPct val="150000"/>
              <a:buFont typeface="Arial" panose="020B0604020202020204" pitchFamily="34" charset="0"/>
              <a:buChar char="•"/>
            </a:pPr>
            <a:r>
              <a:rPr lang="en-US" sz="1200" dirty="0">
                <a:solidFill>
                  <a:srgbClr val="FF0000"/>
                </a:solidFill>
                <a:latin typeface="Verdana" pitchFamily="34" charset="0"/>
              </a:rPr>
              <a:t>Reject </a:t>
            </a:r>
            <a:r>
              <a:rPr lang="en-US" sz="1200" dirty="0" err="1">
                <a:solidFill>
                  <a:srgbClr val="FF0000"/>
                </a:solidFill>
                <a:latin typeface="Verdana" pitchFamily="34" charset="0"/>
              </a:rPr>
              <a:t>produk</a:t>
            </a:r>
            <a:r>
              <a:rPr lang="en-US" sz="1200" dirty="0">
                <a:solidFill>
                  <a:srgbClr val="FF0000"/>
                </a:solidFill>
                <a:latin typeface="Verdana" pitchFamily="34" charset="0"/>
              </a:rPr>
              <a:t> </a:t>
            </a:r>
            <a:r>
              <a:rPr lang="en-US" sz="1200" dirty="0" err="1">
                <a:solidFill>
                  <a:srgbClr val="FF0000"/>
                </a:solidFill>
                <a:latin typeface="Verdana" pitchFamily="34" charset="0"/>
              </a:rPr>
              <a:t>kecil</a:t>
            </a:r>
            <a:endParaRPr lang="en-US" sz="1200" dirty="0">
              <a:solidFill>
                <a:srgbClr val="FF0000"/>
              </a:solidFill>
              <a:latin typeface="Verdana" pitchFamily="34" charset="0"/>
            </a:endParaRPr>
          </a:p>
        </p:txBody>
      </p:sp>
      <p:sp>
        <p:nvSpPr>
          <p:cNvPr id="20" name="Line 14"/>
          <p:cNvSpPr>
            <a:spLocks noChangeShapeType="1"/>
          </p:cNvSpPr>
          <p:nvPr/>
        </p:nvSpPr>
        <p:spPr bwMode="auto">
          <a:xfrm flipV="1">
            <a:off x="4572000" y="4308462"/>
            <a:ext cx="0" cy="882588"/>
          </a:xfrm>
          <a:prstGeom prst="line">
            <a:avLst/>
          </a:prstGeom>
          <a:noFill/>
          <a:ln w="9525">
            <a:solidFill>
              <a:schemeClr val="tx1"/>
            </a:solidFill>
            <a:round/>
            <a:headEnd/>
            <a:tailEnd type="triangle" w="med" len="med"/>
          </a:ln>
          <a:effectLst/>
        </p:spPr>
        <p:txBody>
          <a:bodyPr/>
          <a:lstStyle/>
          <a:p>
            <a:endParaRPr lang="en-US"/>
          </a:p>
        </p:txBody>
      </p:sp>
      <p:sp>
        <p:nvSpPr>
          <p:cNvPr id="2" name="Slide Number Placeholder 1">
            <a:extLst>
              <a:ext uri="{FF2B5EF4-FFF2-40B4-BE49-F238E27FC236}">
                <a16:creationId xmlns:a16="http://schemas.microsoft.com/office/drawing/2014/main" id="{E4228EE1-6ED1-42FD-8D74-6EC0EE740A08}"/>
              </a:ext>
            </a:extLst>
          </p:cNvPr>
          <p:cNvSpPr>
            <a:spLocks noGrp="1"/>
          </p:cNvSpPr>
          <p:nvPr>
            <p:ph type="sldNum" sz="quarter" idx="12"/>
          </p:nvPr>
        </p:nvSpPr>
        <p:spPr/>
        <p:txBody>
          <a:bodyPr/>
          <a:lstStyle/>
          <a:p>
            <a:pPr>
              <a:defRPr/>
            </a:pPr>
            <a:fld id="{6479658B-7F9C-4333-9499-869B8642C574}" type="slidenum">
              <a:rPr lang="en-US" smtClean="0"/>
              <a:pPr>
                <a:defRPr/>
              </a:pPr>
              <a:t>45</a:t>
            </a:fld>
            <a:endParaRPr lang="en-US"/>
          </a:p>
        </p:txBody>
      </p:sp>
      <p:sp>
        <p:nvSpPr>
          <p:cNvPr id="3" name="Footer Placeholder 2">
            <a:extLst>
              <a:ext uri="{FF2B5EF4-FFF2-40B4-BE49-F238E27FC236}">
                <a16:creationId xmlns:a16="http://schemas.microsoft.com/office/drawing/2014/main" id="{B7544FEC-68A2-4FA0-B610-2B79E57E39C6}"/>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822BDA-DBA2-46CC-AF52-E3210E6274C8}"/>
              </a:ext>
            </a:extLst>
          </p:cNvPr>
          <p:cNvSpPr>
            <a:spLocks noGrp="1"/>
          </p:cNvSpPr>
          <p:nvPr>
            <p:ph type="sldNum" sz="quarter" idx="12"/>
          </p:nvPr>
        </p:nvSpPr>
        <p:spPr/>
        <p:txBody>
          <a:bodyPr/>
          <a:lstStyle/>
          <a:p>
            <a:pPr>
              <a:defRPr/>
            </a:pPr>
            <a:fld id="{B6F15528-21DE-4FAA-801E-634DDDAF4B2B}" type="slidenum">
              <a:rPr lang="en-US" sz="1200">
                <a:solidFill>
                  <a:prstClr val="black">
                    <a:tint val="75000"/>
                  </a:prstClr>
                </a:solidFill>
                <a:latin typeface="Calibri"/>
              </a:rPr>
              <a:pPr>
                <a:defRPr/>
              </a:pPr>
              <a:t>46</a:t>
            </a:fld>
            <a:endParaRPr lang="en-US" sz="1200">
              <a:solidFill>
                <a:prstClr val="black">
                  <a:tint val="75000"/>
                </a:prstClr>
              </a:solidFill>
              <a:latin typeface="Calibri"/>
            </a:endParaRPr>
          </a:p>
        </p:txBody>
      </p:sp>
      <p:sp>
        <p:nvSpPr>
          <p:cNvPr id="3" name="Flowchart: Or 2">
            <a:extLst>
              <a:ext uri="{FF2B5EF4-FFF2-40B4-BE49-F238E27FC236}">
                <a16:creationId xmlns:a16="http://schemas.microsoft.com/office/drawing/2014/main" id="{C30446E9-9222-4982-B6C5-564B99990365}"/>
              </a:ext>
            </a:extLst>
          </p:cNvPr>
          <p:cNvSpPr/>
          <p:nvPr/>
        </p:nvSpPr>
        <p:spPr>
          <a:xfrm>
            <a:off x="4519386" y="3048000"/>
            <a:ext cx="2971800" cy="2819400"/>
          </a:xfrm>
          <a:prstGeom prst="flowChartOr">
            <a:avLst/>
          </a:prstGeom>
          <a:solidFill>
            <a:schemeClr val="bg1"/>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266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D">
              <a:solidFill>
                <a:prstClr val="white"/>
              </a:solidFill>
              <a:latin typeface="Calibri"/>
            </a:endParaRPr>
          </a:p>
        </p:txBody>
      </p:sp>
      <p:sp>
        <p:nvSpPr>
          <p:cNvPr id="6" name="TextBox 5">
            <a:extLst>
              <a:ext uri="{FF2B5EF4-FFF2-40B4-BE49-F238E27FC236}">
                <a16:creationId xmlns:a16="http://schemas.microsoft.com/office/drawing/2014/main" id="{B5CE6B7E-90D2-47F4-8207-BA797532E8ED}"/>
              </a:ext>
            </a:extLst>
          </p:cNvPr>
          <p:cNvSpPr txBox="1"/>
          <p:nvPr/>
        </p:nvSpPr>
        <p:spPr>
          <a:xfrm>
            <a:off x="6905377" y="3296613"/>
            <a:ext cx="2315938" cy="774058"/>
          </a:xfrm>
          <a:prstGeom prst="rect">
            <a:avLst/>
          </a:prstGeom>
          <a:noFill/>
        </p:spPr>
        <p:txBody>
          <a:bodyPr wrap="square" rtlCol="0">
            <a:spAutoFit/>
          </a:bodyPr>
          <a:lstStyle/>
          <a:p>
            <a:pPr>
              <a:defRPr/>
            </a:pPr>
            <a:r>
              <a:rPr lang="en-US" sz="2215" b="1" dirty="0">
                <a:solidFill>
                  <a:prstClr val="black"/>
                </a:solidFill>
                <a:latin typeface="Calibri"/>
              </a:rPr>
              <a:t>PERENCANAAN</a:t>
            </a:r>
          </a:p>
          <a:p>
            <a:pPr>
              <a:defRPr/>
            </a:pPr>
            <a:r>
              <a:rPr lang="en-US" sz="2215" b="1" dirty="0">
                <a:solidFill>
                  <a:prstClr val="black"/>
                </a:solidFill>
                <a:latin typeface="Calibri"/>
              </a:rPr>
              <a:t>AUDIT</a:t>
            </a:r>
          </a:p>
        </p:txBody>
      </p:sp>
      <p:sp>
        <p:nvSpPr>
          <p:cNvPr id="7" name="TextBox 6">
            <a:extLst>
              <a:ext uri="{FF2B5EF4-FFF2-40B4-BE49-F238E27FC236}">
                <a16:creationId xmlns:a16="http://schemas.microsoft.com/office/drawing/2014/main" id="{52F91DD4-79B7-4A88-9E47-9255C239990B}"/>
              </a:ext>
            </a:extLst>
          </p:cNvPr>
          <p:cNvSpPr txBox="1"/>
          <p:nvPr/>
        </p:nvSpPr>
        <p:spPr>
          <a:xfrm>
            <a:off x="7068536" y="5093342"/>
            <a:ext cx="1939249" cy="774058"/>
          </a:xfrm>
          <a:prstGeom prst="rect">
            <a:avLst/>
          </a:prstGeom>
          <a:noFill/>
        </p:spPr>
        <p:txBody>
          <a:bodyPr wrap="none" rtlCol="0">
            <a:spAutoFit/>
          </a:bodyPr>
          <a:lstStyle/>
          <a:p>
            <a:pPr>
              <a:defRPr/>
            </a:pPr>
            <a:r>
              <a:rPr lang="en-US" sz="2215" b="1" dirty="0">
                <a:solidFill>
                  <a:prstClr val="black"/>
                </a:solidFill>
                <a:latin typeface="Calibri"/>
              </a:rPr>
              <a:t>PELAKSANAAN</a:t>
            </a:r>
          </a:p>
          <a:p>
            <a:pPr>
              <a:defRPr/>
            </a:pPr>
            <a:r>
              <a:rPr lang="en-US" sz="2215" b="1" dirty="0">
                <a:solidFill>
                  <a:prstClr val="black"/>
                </a:solidFill>
                <a:latin typeface="Calibri"/>
              </a:rPr>
              <a:t>AUDIT</a:t>
            </a:r>
          </a:p>
        </p:txBody>
      </p:sp>
      <p:sp>
        <p:nvSpPr>
          <p:cNvPr id="9" name="TextBox 8">
            <a:extLst>
              <a:ext uri="{FF2B5EF4-FFF2-40B4-BE49-F238E27FC236}">
                <a16:creationId xmlns:a16="http://schemas.microsoft.com/office/drawing/2014/main" id="{416B260A-CE3D-4219-9EE6-89A9F21CCFA6}"/>
              </a:ext>
            </a:extLst>
          </p:cNvPr>
          <p:cNvSpPr txBox="1"/>
          <p:nvPr/>
        </p:nvSpPr>
        <p:spPr>
          <a:xfrm>
            <a:off x="3044753" y="4166565"/>
            <a:ext cx="1587999" cy="774058"/>
          </a:xfrm>
          <a:prstGeom prst="rect">
            <a:avLst/>
          </a:prstGeom>
          <a:noFill/>
        </p:spPr>
        <p:txBody>
          <a:bodyPr wrap="none" rtlCol="0">
            <a:spAutoFit/>
          </a:bodyPr>
          <a:lstStyle/>
          <a:p>
            <a:pPr>
              <a:defRPr/>
            </a:pPr>
            <a:r>
              <a:rPr lang="en-US" sz="2215" b="1" dirty="0">
                <a:solidFill>
                  <a:prstClr val="black"/>
                </a:solidFill>
              </a:rPr>
              <a:t>FOLLOW UP</a:t>
            </a:r>
          </a:p>
          <a:p>
            <a:pPr>
              <a:defRPr/>
            </a:pPr>
            <a:r>
              <a:rPr lang="en-US" sz="2215" b="1" dirty="0">
                <a:solidFill>
                  <a:prstClr val="black"/>
                </a:solidFill>
              </a:rPr>
              <a:t>AUDIT</a:t>
            </a:r>
          </a:p>
        </p:txBody>
      </p:sp>
      <p:sp>
        <p:nvSpPr>
          <p:cNvPr id="10" name="TextBox 9">
            <a:extLst>
              <a:ext uri="{FF2B5EF4-FFF2-40B4-BE49-F238E27FC236}">
                <a16:creationId xmlns:a16="http://schemas.microsoft.com/office/drawing/2014/main" id="{128F9FF8-3E7F-45B9-A6F8-58B711C9B486}"/>
              </a:ext>
            </a:extLst>
          </p:cNvPr>
          <p:cNvSpPr txBox="1"/>
          <p:nvPr/>
        </p:nvSpPr>
        <p:spPr>
          <a:xfrm>
            <a:off x="6310086" y="3353567"/>
            <a:ext cx="593432" cy="1015663"/>
          </a:xfrm>
          <a:prstGeom prst="rect">
            <a:avLst/>
          </a:prstGeom>
          <a:noFill/>
        </p:spPr>
        <p:txBody>
          <a:bodyPr wrap="none" rtlCol="0">
            <a:spAutoFit/>
          </a:bodyPr>
          <a:lstStyle/>
          <a:p>
            <a:pPr>
              <a:defRPr/>
            </a:pPr>
            <a:r>
              <a:rPr lang="en-US" sz="6000" b="1"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latin typeface="Calibri"/>
              </a:rPr>
              <a:t>P</a:t>
            </a:r>
          </a:p>
        </p:txBody>
      </p:sp>
      <p:sp>
        <p:nvSpPr>
          <p:cNvPr id="11" name="TextBox 10">
            <a:extLst>
              <a:ext uri="{FF2B5EF4-FFF2-40B4-BE49-F238E27FC236}">
                <a16:creationId xmlns:a16="http://schemas.microsoft.com/office/drawing/2014/main" id="{F0487553-516D-4D26-95CB-32A460C3EC14}"/>
              </a:ext>
            </a:extLst>
          </p:cNvPr>
          <p:cNvSpPr txBox="1"/>
          <p:nvPr/>
        </p:nvSpPr>
        <p:spPr>
          <a:xfrm>
            <a:off x="6310086" y="4585511"/>
            <a:ext cx="670376" cy="1015663"/>
          </a:xfrm>
          <a:prstGeom prst="rect">
            <a:avLst/>
          </a:prstGeom>
          <a:noFill/>
        </p:spPr>
        <p:txBody>
          <a:bodyPr wrap="none" rtlCol="0">
            <a:spAutoFit/>
          </a:bodyPr>
          <a:lstStyle/>
          <a:p>
            <a:pPr>
              <a:defRPr/>
            </a:pPr>
            <a:r>
              <a:rPr lang="en-US" sz="6000" b="1"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latin typeface="Calibri"/>
              </a:rPr>
              <a:t>D</a:t>
            </a:r>
          </a:p>
        </p:txBody>
      </p:sp>
      <p:sp>
        <p:nvSpPr>
          <p:cNvPr id="12" name="TextBox 11">
            <a:extLst>
              <a:ext uri="{FF2B5EF4-FFF2-40B4-BE49-F238E27FC236}">
                <a16:creationId xmlns:a16="http://schemas.microsoft.com/office/drawing/2014/main" id="{F9B7C1ED-70DF-42B4-BFA5-114A861D4E03}"/>
              </a:ext>
            </a:extLst>
          </p:cNvPr>
          <p:cNvSpPr txBox="1"/>
          <p:nvPr/>
        </p:nvSpPr>
        <p:spPr>
          <a:xfrm>
            <a:off x="5088035" y="4585511"/>
            <a:ext cx="591829" cy="1015663"/>
          </a:xfrm>
          <a:prstGeom prst="rect">
            <a:avLst/>
          </a:prstGeom>
          <a:noFill/>
        </p:spPr>
        <p:txBody>
          <a:bodyPr wrap="none" rtlCol="0">
            <a:spAutoFit/>
          </a:bodyPr>
          <a:lstStyle/>
          <a:p>
            <a:pPr>
              <a:defRPr/>
            </a:pPr>
            <a:r>
              <a:rPr lang="en-US" sz="6000" b="1"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latin typeface="Calibri"/>
              </a:rPr>
              <a:t>C</a:t>
            </a:r>
          </a:p>
        </p:txBody>
      </p:sp>
      <p:sp>
        <p:nvSpPr>
          <p:cNvPr id="13" name="TextBox 12">
            <a:extLst>
              <a:ext uri="{FF2B5EF4-FFF2-40B4-BE49-F238E27FC236}">
                <a16:creationId xmlns:a16="http://schemas.microsoft.com/office/drawing/2014/main" id="{7E93DE21-3C4A-4F21-B382-70F2A0C37FC5}"/>
              </a:ext>
            </a:extLst>
          </p:cNvPr>
          <p:cNvSpPr txBox="1"/>
          <p:nvPr/>
        </p:nvSpPr>
        <p:spPr>
          <a:xfrm>
            <a:off x="5088034" y="3353566"/>
            <a:ext cx="651140" cy="1015663"/>
          </a:xfrm>
          <a:prstGeom prst="rect">
            <a:avLst/>
          </a:prstGeom>
          <a:noFill/>
        </p:spPr>
        <p:txBody>
          <a:bodyPr wrap="none" rtlCol="0">
            <a:spAutoFit/>
          </a:bodyPr>
          <a:lstStyle/>
          <a:p>
            <a:pPr>
              <a:defRPr/>
            </a:pPr>
            <a:r>
              <a:rPr lang="en-US" sz="6000" b="1"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latin typeface="Calibri"/>
              </a:rPr>
              <a:t>A</a:t>
            </a:r>
          </a:p>
        </p:txBody>
      </p:sp>
      <p:sp>
        <p:nvSpPr>
          <p:cNvPr id="14" name="TextBox 13">
            <a:extLst>
              <a:ext uri="{FF2B5EF4-FFF2-40B4-BE49-F238E27FC236}">
                <a16:creationId xmlns:a16="http://schemas.microsoft.com/office/drawing/2014/main" id="{8739DA2D-065D-4FA6-AD42-9514113D716B}"/>
              </a:ext>
            </a:extLst>
          </p:cNvPr>
          <p:cNvSpPr txBox="1"/>
          <p:nvPr/>
        </p:nvSpPr>
        <p:spPr>
          <a:xfrm>
            <a:off x="457200" y="1444301"/>
            <a:ext cx="2543907" cy="1114921"/>
          </a:xfrm>
          <a:prstGeom prst="rect">
            <a:avLst/>
          </a:prstGeom>
          <a:noFill/>
        </p:spPr>
        <p:txBody>
          <a:bodyPr wrap="square" rtlCol="0">
            <a:spAutoFit/>
          </a:bodyPr>
          <a:lstStyle/>
          <a:p>
            <a:pPr>
              <a:defRPr/>
            </a:pPr>
            <a:r>
              <a:rPr lang="en-US" sz="2215" b="1" dirty="0">
                <a:solidFill>
                  <a:prstClr val="black"/>
                </a:solidFill>
                <a:latin typeface="Calibri"/>
              </a:rPr>
              <a:t>MENYUSUN PROGRAM AUDIT</a:t>
            </a:r>
          </a:p>
          <a:p>
            <a:pPr>
              <a:defRPr/>
            </a:pPr>
            <a:r>
              <a:rPr lang="en-US" sz="2215" b="1" dirty="0">
                <a:solidFill>
                  <a:srgbClr val="FF0000"/>
                </a:solidFill>
                <a:latin typeface="Calibri"/>
              </a:rPr>
              <a:t>(NEW !)</a:t>
            </a:r>
          </a:p>
        </p:txBody>
      </p:sp>
      <p:sp>
        <p:nvSpPr>
          <p:cNvPr id="15" name="Oval 14">
            <a:extLst>
              <a:ext uri="{FF2B5EF4-FFF2-40B4-BE49-F238E27FC236}">
                <a16:creationId xmlns:a16="http://schemas.microsoft.com/office/drawing/2014/main" id="{BDD295F3-8212-498C-83AC-3B2E5C61CBB7}"/>
              </a:ext>
            </a:extLst>
          </p:cNvPr>
          <p:cNvSpPr/>
          <p:nvPr/>
        </p:nvSpPr>
        <p:spPr>
          <a:xfrm>
            <a:off x="2414814" y="2367260"/>
            <a:ext cx="6881586" cy="3989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D">
              <a:solidFill>
                <a:prstClr val="white"/>
              </a:solidFill>
              <a:latin typeface="Calibri"/>
            </a:endParaRPr>
          </a:p>
        </p:txBody>
      </p:sp>
      <p:sp>
        <p:nvSpPr>
          <p:cNvPr id="16" name="Arrow: Bent 15">
            <a:extLst>
              <a:ext uri="{FF2B5EF4-FFF2-40B4-BE49-F238E27FC236}">
                <a16:creationId xmlns:a16="http://schemas.microsoft.com/office/drawing/2014/main" id="{F54A0F5B-2CA8-4405-BFE8-F116514A7177}"/>
              </a:ext>
            </a:extLst>
          </p:cNvPr>
          <p:cNvSpPr/>
          <p:nvPr/>
        </p:nvSpPr>
        <p:spPr>
          <a:xfrm rot="5400000">
            <a:off x="4194469" y="303152"/>
            <a:ext cx="609360" cy="3422303"/>
          </a:xfrm>
          <a:prstGeom prst="ben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D">
              <a:solidFill>
                <a:prstClr val="black"/>
              </a:solidFill>
              <a:latin typeface="Calibri"/>
            </a:endParaRPr>
          </a:p>
        </p:txBody>
      </p:sp>
      <p:sp>
        <p:nvSpPr>
          <p:cNvPr id="8" name="TextBox 7">
            <a:extLst>
              <a:ext uri="{FF2B5EF4-FFF2-40B4-BE49-F238E27FC236}">
                <a16:creationId xmlns:a16="http://schemas.microsoft.com/office/drawing/2014/main" id="{DC338C47-8399-CD4A-AD46-3A1F7C1B2341}"/>
              </a:ext>
            </a:extLst>
          </p:cNvPr>
          <p:cNvSpPr txBox="1"/>
          <p:nvPr/>
        </p:nvSpPr>
        <p:spPr>
          <a:xfrm>
            <a:off x="5143500" y="2457622"/>
            <a:ext cx="2071208" cy="461665"/>
          </a:xfrm>
          <a:prstGeom prst="rect">
            <a:avLst/>
          </a:prstGeom>
          <a:noFill/>
        </p:spPr>
        <p:txBody>
          <a:bodyPr wrap="none" rtlCol="0">
            <a:spAutoFit/>
          </a:bodyPr>
          <a:lstStyle/>
          <a:p>
            <a:r>
              <a:rPr lang="en-US" sz="2400" b="1" u="sng" dirty="0"/>
              <a:t>P</a:t>
            </a:r>
            <a:r>
              <a:rPr lang="id-ID" sz="2400" b="1" u="sng" dirty="0"/>
              <a:t>roses</a:t>
            </a:r>
            <a:r>
              <a:rPr lang="en-US" sz="2400" b="1" u="sng" dirty="0"/>
              <a:t> Audit</a:t>
            </a:r>
          </a:p>
        </p:txBody>
      </p:sp>
      <p:sp>
        <p:nvSpPr>
          <p:cNvPr id="19" name="Arrow: Bent 15">
            <a:extLst>
              <a:ext uri="{FF2B5EF4-FFF2-40B4-BE49-F238E27FC236}">
                <a16:creationId xmlns:a16="http://schemas.microsoft.com/office/drawing/2014/main" id="{17E87640-8364-424C-9D30-FABAE637E40E}"/>
              </a:ext>
            </a:extLst>
          </p:cNvPr>
          <p:cNvSpPr/>
          <p:nvPr/>
        </p:nvSpPr>
        <p:spPr>
          <a:xfrm rot="16200000">
            <a:off x="404919" y="3123675"/>
            <a:ext cx="2899254" cy="1866900"/>
          </a:xfrm>
          <a:prstGeom prst="bentArrow">
            <a:avLst>
              <a:gd name="adj1" fmla="val 8873"/>
              <a:gd name="adj2" fmla="val 12370"/>
              <a:gd name="adj3" fmla="val 19027"/>
              <a:gd name="adj4" fmla="val 2209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D">
              <a:solidFill>
                <a:prstClr val="black"/>
              </a:solidFill>
              <a:latin typeface="Calibri"/>
            </a:endParaRPr>
          </a:p>
        </p:txBody>
      </p:sp>
      <p:sp>
        <p:nvSpPr>
          <p:cNvPr id="20" name="Rectangle 2">
            <a:extLst>
              <a:ext uri="{FF2B5EF4-FFF2-40B4-BE49-F238E27FC236}">
                <a16:creationId xmlns:a16="http://schemas.microsoft.com/office/drawing/2014/main" id="{682889EA-0558-41BC-BFDC-9D8C05DCB718}"/>
              </a:ext>
            </a:extLst>
          </p:cNvPr>
          <p:cNvSpPr>
            <a:spLocks noGrp="1" noChangeArrowheads="1"/>
          </p:cNvSpPr>
          <p:nvPr>
            <p:ph type="title"/>
          </p:nvPr>
        </p:nvSpPr>
        <p:spPr>
          <a:xfrm>
            <a:off x="-1" y="12398"/>
            <a:ext cx="9905995" cy="916119"/>
          </a:xfrm>
          <a:solidFill>
            <a:srgbClr val="C00000"/>
          </a:solidFill>
        </p:spPr>
        <p:txBody>
          <a:bodyPr/>
          <a:lstStyle/>
          <a:p>
            <a:pPr algn="ctr" eaLnBrk="1" hangingPunct="1"/>
            <a:r>
              <a:rPr lang="en-US" b="1" dirty="0" err="1">
                <a:solidFill>
                  <a:schemeClr val="bg1"/>
                </a:solidFill>
              </a:rPr>
              <a:t>Tahapan</a:t>
            </a:r>
            <a:r>
              <a:rPr lang="en-US" b="1" dirty="0">
                <a:solidFill>
                  <a:schemeClr val="bg1"/>
                </a:solidFill>
              </a:rPr>
              <a:t> Audit</a:t>
            </a:r>
          </a:p>
        </p:txBody>
      </p:sp>
      <p:sp>
        <p:nvSpPr>
          <p:cNvPr id="2" name="Footer Placeholder 1">
            <a:extLst>
              <a:ext uri="{FF2B5EF4-FFF2-40B4-BE49-F238E27FC236}">
                <a16:creationId xmlns:a16="http://schemas.microsoft.com/office/drawing/2014/main" id="{E5A9482C-9CA0-44E9-9EF4-4750CC06E49A}"/>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221268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429396"/>
            <a:ext cx="9906000" cy="4286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42" name="Rectangle 2"/>
          <p:cNvSpPr>
            <a:spLocks noGrp="1" noChangeArrowheads="1"/>
          </p:cNvSpPr>
          <p:nvPr>
            <p:ph type="title"/>
          </p:nvPr>
        </p:nvSpPr>
        <p:spPr>
          <a:xfrm>
            <a:off x="0" y="0"/>
            <a:ext cx="9906000" cy="1428736"/>
          </a:xfrm>
          <a:solidFill>
            <a:srgbClr val="C00000"/>
          </a:solidFill>
        </p:spPr>
        <p:txBody>
          <a:bodyPr/>
          <a:lstStyle/>
          <a:p>
            <a:pPr algn="ctr" eaLnBrk="1" hangingPunct="1"/>
            <a:r>
              <a:rPr lang="en-US" b="1" dirty="0" err="1">
                <a:solidFill>
                  <a:schemeClr val="bg1"/>
                </a:solidFill>
              </a:rPr>
              <a:t>Fase</a:t>
            </a:r>
            <a:r>
              <a:rPr lang="en-US" b="1" dirty="0">
                <a:solidFill>
                  <a:schemeClr val="bg1"/>
                </a:solidFill>
              </a:rPr>
              <a:t> I : </a:t>
            </a:r>
            <a:r>
              <a:rPr lang="en-US" b="1" dirty="0" err="1">
                <a:solidFill>
                  <a:schemeClr val="bg1"/>
                </a:solidFill>
              </a:rPr>
              <a:t>Perencanaan</a:t>
            </a:r>
            <a:r>
              <a:rPr lang="en-US" b="1" dirty="0">
                <a:solidFill>
                  <a:schemeClr val="bg1"/>
                </a:solidFill>
              </a:rPr>
              <a:t> Audit</a:t>
            </a:r>
          </a:p>
        </p:txBody>
      </p:sp>
      <p:sp>
        <p:nvSpPr>
          <p:cNvPr id="61443" name="Rectangle 3"/>
          <p:cNvSpPr>
            <a:spLocks noGrp="1" noChangeArrowheads="1"/>
          </p:cNvSpPr>
          <p:nvPr>
            <p:ph type="body" sz="half" idx="1"/>
          </p:nvPr>
        </p:nvSpPr>
        <p:spPr>
          <a:xfrm>
            <a:off x="3444252" y="1484659"/>
            <a:ext cx="6509408" cy="4392613"/>
          </a:xfrm>
          <a:noFill/>
        </p:spPr>
        <p:txBody>
          <a:bodyPr/>
          <a:lstStyle/>
          <a:p>
            <a:pPr eaLnBrk="1" hangingPunct="1">
              <a:spcAft>
                <a:spcPts val="600"/>
              </a:spcAft>
              <a:buClr>
                <a:schemeClr val="tx1"/>
              </a:buClr>
              <a:buFont typeface="Monotype Sorts" charset="2"/>
              <a:buNone/>
            </a:pPr>
            <a:r>
              <a:rPr lang="en-US" sz="2800" dirty="0" err="1"/>
              <a:t>Meliputi</a:t>
            </a:r>
            <a:r>
              <a:rPr lang="en-US" sz="2800" dirty="0"/>
              <a:t> </a:t>
            </a:r>
            <a:r>
              <a:rPr lang="en-US" sz="2800" dirty="0" err="1"/>
              <a:t>a.l</a:t>
            </a:r>
            <a:r>
              <a:rPr lang="en-US" sz="2800" dirty="0"/>
              <a:t>:</a:t>
            </a:r>
          </a:p>
          <a:p>
            <a:pPr lvl="1" eaLnBrk="1" hangingPunct="1">
              <a:spcAft>
                <a:spcPts val="600"/>
              </a:spcAft>
              <a:buClr>
                <a:schemeClr val="tx1"/>
              </a:buClr>
              <a:buFont typeface="Monotype Sorts" charset="2"/>
              <a:buBlip>
                <a:blip r:embed="rId2"/>
              </a:buBlip>
            </a:pPr>
            <a:r>
              <a:rPr lang="en-US" sz="1800" u="sng" dirty="0" err="1">
                <a:solidFill>
                  <a:srgbClr val="FF0000"/>
                </a:solidFill>
              </a:rPr>
              <a:t>Memahami</a:t>
            </a:r>
            <a:r>
              <a:rPr lang="en-US" sz="1800" u="sng" dirty="0">
                <a:solidFill>
                  <a:srgbClr val="FF0000"/>
                </a:solidFill>
              </a:rPr>
              <a:t> </a:t>
            </a:r>
            <a:r>
              <a:rPr lang="en-US" sz="1800" u="sng" dirty="0" err="1">
                <a:solidFill>
                  <a:srgbClr val="FF0000"/>
                </a:solidFill>
              </a:rPr>
              <a:t>Organisasi</a:t>
            </a:r>
            <a:r>
              <a:rPr lang="en-US" sz="1800" u="sng" dirty="0">
                <a:solidFill>
                  <a:srgbClr val="FF0000"/>
                </a:solidFill>
              </a:rPr>
              <a:t> </a:t>
            </a:r>
            <a:r>
              <a:rPr lang="en-US" sz="1800" u="sng" dirty="0" err="1">
                <a:solidFill>
                  <a:srgbClr val="FF0000"/>
                </a:solidFill>
              </a:rPr>
              <a:t>dan</a:t>
            </a:r>
            <a:r>
              <a:rPr lang="en-US" sz="1800" u="sng" dirty="0">
                <a:solidFill>
                  <a:srgbClr val="FF0000"/>
                </a:solidFill>
              </a:rPr>
              <a:t> </a:t>
            </a:r>
            <a:r>
              <a:rPr lang="en-US" sz="1800" u="sng" dirty="0" err="1">
                <a:solidFill>
                  <a:srgbClr val="FF0000"/>
                </a:solidFill>
              </a:rPr>
              <a:t>keterkaitannya</a:t>
            </a:r>
            <a:r>
              <a:rPr lang="en-US" sz="1800" u="sng" dirty="0">
                <a:solidFill>
                  <a:srgbClr val="FF0000"/>
                </a:solidFill>
              </a:rPr>
              <a:t> *</a:t>
            </a:r>
          </a:p>
          <a:p>
            <a:pPr lvl="1" eaLnBrk="1" hangingPunct="1">
              <a:spcAft>
                <a:spcPts val="600"/>
              </a:spcAft>
              <a:buClr>
                <a:schemeClr val="tx1"/>
              </a:buClr>
              <a:buFont typeface="Monotype Sorts" charset="2"/>
              <a:buBlip>
                <a:blip r:embed="rId2"/>
              </a:buBlip>
            </a:pPr>
            <a:r>
              <a:rPr lang="en-US" sz="1800" u="sng" dirty="0" err="1">
                <a:solidFill>
                  <a:srgbClr val="FF0000"/>
                </a:solidFill>
              </a:rPr>
              <a:t>Memahami</a:t>
            </a:r>
            <a:r>
              <a:rPr lang="en-US" sz="1800" u="sng" dirty="0">
                <a:solidFill>
                  <a:srgbClr val="FF0000"/>
                </a:solidFill>
              </a:rPr>
              <a:t> R</a:t>
            </a:r>
            <a:r>
              <a:rPr lang="id-ID" sz="1800" u="sng" dirty="0">
                <a:solidFill>
                  <a:srgbClr val="FF0000"/>
                </a:solidFill>
              </a:rPr>
              <a:t>i</a:t>
            </a:r>
            <a:r>
              <a:rPr lang="en-US" sz="1800" u="sng" dirty="0" err="1">
                <a:solidFill>
                  <a:srgbClr val="FF0000"/>
                </a:solidFill>
              </a:rPr>
              <a:t>siko</a:t>
            </a:r>
            <a:r>
              <a:rPr lang="en-US" sz="1800" u="sng" dirty="0">
                <a:solidFill>
                  <a:srgbClr val="FF0000"/>
                </a:solidFill>
              </a:rPr>
              <a:t> dan </a:t>
            </a:r>
            <a:r>
              <a:rPr lang="en-US" sz="1800" u="sng" dirty="0" err="1">
                <a:solidFill>
                  <a:srgbClr val="FF0000"/>
                </a:solidFill>
              </a:rPr>
              <a:t>Peluang</a:t>
            </a:r>
            <a:r>
              <a:rPr lang="en-US" sz="1800" u="sng" dirty="0">
                <a:solidFill>
                  <a:srgbClr val="FF0000"/>
                </a:solidFill>
              </a:rPr>
              <a:t> *</a:t>
            </a:r>
          </a:p>
          <a:p>
            <a:pPr lvl="1" eaLnBrk="1" hangingPunct="1">
              <a:spcAft>
                <a:spcPts val="600"/>
              </a:spcAft>
              <a:buClr>
                <a:schemeClr val="tx1"/>
              </a:buClr>
              <a:buBlip>
                <a:blip r:embed="rId2"/>
              </a:buBlip>
            </a:pPr>
            <a:r>
              <a:rPr lang="en-US" sz="1800" dirty="0" err="1"/>
              <a:t>Buat</a:t>
            </a:r>
            <a:r>
              <a:rPr lang="en-US" sz="1800" dirty="0"/>
              <a:t> </a:t>
            </a:r>
            <a:r>
              <a:rPr lang="id-ID" sz="1800" dirty="0"/>
              <a:t>jadwal</a:t>
            </a:r>
            <a:r>
              <a:rPr lang="en-US" sz="1800" dirty="0"/>
              <a:t> Audit </a:t>
            </a:r>
            <a:r>
              <a:rPr lang="en-US" sz="1800" u="sng" dirty="0" err="1">
                <a:solidFill>
                  <a:srgbClr val="FF0000"/>
                </a:solidFill>
              </a:rPr>
              <a:t>berdasarkan</a:t>
            </a:r>
            <a:r>
              <a:rPr lang="en-US" sz="1800" u="sng" dirty="0">
                <a:solidFill>
                  <a:srgbClr val="FF0000"/>
                </a:solidFill>
              </a:rPr>
              <a:t> proses </a:t>
            </a:r>
            <a:r>
              <a:rPr lang="en-US" sz="1800" dirty="0">
                <a:solidFill>
                  <a:srgbClr val="FF0000"/>
                </a:solidFill>
              </a:rPr>
              <a:t>* </a:t>
            </a:r>
            <a:r>
              <a:rPr lang="en-US" sz="1800" dirty="0" err="1"/>
              <a:t>dengan</a:t>
            </a:r>
            <a:r>
              <a:rPr lang="en-US" sz="1800" dirty="0"/>
              <a:t> </a:t>
            </a:r>
            <a:r>
              <a:rPr lang="en-US" sz="1800" dirty="0" err="1"/>
              <a:t>mempertimbangkan</a:t>
            </a:r>
            <a:r>
              <a:rPr lang="en-US" sz="1800" dirty="0"/>
              <a:t> </a:t>
            </a:r>
            <a:r>
              <a:rPr lang="en-US" sz="1800" u="sng" dirty="0">
                <a:solidFill>
                  <a:srgbClr val="FF0000"/>
                </a:solidFill>
              </a:rPr>
              <a:t>r</a:t>
            </a:r>
            <a:r>
              <a:rPr lang="id-ID" sz="1800" u="sng" dirty="0">
                <a:solidFill>
                  <a:srgbClr val="FF0000"/>
                </a:solidFill>
              </a:rPr>
              <a:t>i</a:t>
            </a:r>
            <a:r>
              <a:rPr lang="en-US" sz="1800" u="sng" dirty="0" err="1">
                <a:solidFill>
                  <a:srgbClr val="FF0000"/>
                </a:solidFill>
              </a:rPr>
              <a:t>siko</a:t>
            </a:r>
            <a:r>
              <a:rPr lang="en-US" sz="1800" dirty="0"/>
              <a:t>,  trend </a:t>
            </a:r>
            <a:r>
              <a:rPr lang="en-US" sz="1800" dirty="0" err="1"/>
              <a:t>kinerja</a:t>
            </a:r>
            <a:r>
              <a:rPr lang="en-US" sz="1800" dirty="0"/>
              <a:t> internal dan external, </a:t>
            </a:r>
            <a:r>
              <a:rPr lang="en-US" sz="1800" dirty="0" err="1"/>
              <a:t>pentingnya</a:t>
            </a:r>
            <a:r>
              <a:rPr lang="en-US" sz="1800" dirty="0"/>
              <a:t> proses dan </a:t>
            </a:r>
            <a:r>
              <a:rPr lang="en-US" sz="1800" u="sng" dirty="0" err="1">
                <a:solidFill>
                  <a:srgbClr val="FF0000"/>
                </a:solidFill>
              </a:rPr>
              <a:t>perubahan</a:t>
            </a:r>
            <a:r>
              <a:rPr lang="en-US" sz="1800" u="sng" dirty="0">
                <a:solidFill>
                  <a:srgbClr val="FF0000"/>
                </a:solidFill>
              </a:rPr>
              <a:t> yang </a:t>
            </a:r>
            <a:r>
              <a:rPr lang="en-US" sz="1800" u="sng" dirty="0" err="1">
                <a:solidFill>
                  <a:srgbClr val="FF0000"/>
                </a:solidFill>
              </a:rPr>
              <a:t>mempengaruhi</a:t>
            </a:r>
            <a:r>
              <a:rPr lang="en-US" sz="1800" u="sng" dirty="0">
                <a:solidFill>
                  <a:srgbClr val="FF0000"/>
                </a:solidFill>
              </a:rPr>
              <a:t> </a:t>
            </a:r>
            <a:r>
              <a:rPr lang="en-US" sz="1800" u="sng" dirty="0" err="1">
                <a:solidFill>
                  <a:srgbClr val="FF0000"/>
                </a:solidFill>
              </a:rPr>
              <a:t>organisasi</a:t>
            </a:r>
            <a:r>
              <a:rPr lang="id-ID" sz="1800" u="sng" dirty="0">
                <a:solidFill>
                  <a:srgbClr val="FF0000"/>
                </a:solidFill>
              </a:rPr>
              <a:t> (Change Management)</a:t>
            </a:r>
            <a:r>
              <a:rPr lang="en-US" sz="1800" u="sng" dirty="0">
                <a:solidFill>
                  <a:srgbClr val="FF0000"/>
                </a:solidFill>
              </a:rPr>
              <a:t> *</a:t>
            </a:r>
          </a:p>
          <a:p>
            <a:pPr lvl="1" eaLnBrk="1" hangingPunct="1">
              <a:spcAft>
                <a:spcPts val="600"/>
              </a:spcAft>
              <a:buClr>
                <a:schemeClr val="tx1"/>
              </a:buClr>
              <a:buFont typeface="Monotype Sorts" charset="2"/>
              <a:buBlip>
                <a:blip r:embed="rId2"/>
              </a:buBlip>
            </a:pPr>
            <a:r>
              <a:rPr lang="en-US" sz="1800" dirty="0" err="1"/>
              <a:t>Pemilihan</a:t>
            </a:r>
            <a:r>
              <a:rPr lang="en-US" sz="1800" dirty="0"/>
              <a:t> audit team.</a:t>
            </a:r>
          </a:p>
          <a:p>
            <a:pPr lvl="1" eaLnBrk="1" hangingPunct="1">
              <a:spcAft>
                <a:spcPts val="600"/>
              </a:spcAft>
              <a:buClr>
                <a:schemeClr val="tx1"/>
              </a:buClr>
              <a:buFont typeface="Monotype Sorts" charset="2"/>
              <a:buBlip>
                <a:blip r:embed="rId2"/>
              </a:buBlip>
            </a:pPr>
            <a:r>
              <a:rPr lang="en-US" sz="1800" dirty="0" err="1"/>
              <a:t>Konfirmasi</a:t>
            </a:r>
            <a:r>
              <a:rPr lang="en-US" sz="1800" dirty="0"/>
              <a:t> schedule audit  </a:t>
            </a:r>
          </a:p>
          <a:p>
            <a:pPr lvl="1" eaLnBrk="1" hangingPunct="1">
              <a:spcAft>
                <a:spcPts val="600"/>
              </a:spcAft>
              <a:buClr>
                <a:schemeClr val="tx1"/>
              </a:buClr>
              <a:buFont typeface="Monotype Sorts" charset="2"/>
              <a:buBlip>
                <a:blip r:embed="rId2"/>
              </a:buBlip>
            </a:pPr>
            <a:r>
              <a:rPr lang="en-US" sz="1800" dirty="0" err="1"/>
              <a:t>Pra</a:t>
            </a:r>
            <a:r>
              <a:rPr lang="en-US" sz="1800" dirty="0"/>
              <a:t> Audit </a:t>
            </a:r>
          </a:p>
          <a:p>
            <a:pPr lvl="2" eaLnBrk="1" hangingPunct="1">
              <a:spcAft>
                <a:spcPts val="600"/>
              </a:spcAft>
              <a:buClr>
                <a:schemeClr val="tx1"/>
              </a:buClr>
              <a:buFont typeface="Monotype Sorts" charset="2"/>
              <a:buBlip>
                <a:blip r:embed="rId2"/>
              </a:buBlip>
            </a:pPr>
            <a:r>
              <a:rPr lang="en-US" sz="1600" dirty="0" err="1"/>
              <a:t>Pengarahan</a:t>
            </a:r>
            <a:r>
              <a:rPr lang="en-US" sz="1600" dirty="0"/>
              <a:t> </a:t>
            </a:r>
            <a:r>
              <a:rPr lang="en-US" sz="1600" dirty="0" err="1"/>
              <a:t>untuk</a:t>
            </a:r>
            <a:r>
              <a:rPr lang="en-US" sz="1600" dirty="0"/>
              <a:t> audit team</a:t>
            </a:r>
          </a:p>
          <a:p>
            <a:pPr lvl="2" eaLnBrk="1" hangingPunct="1">
              <a:spcAft>
                <a:spcPts val="600"/>
              </a:spcAft>
              <a:buClr>
                <a:schemeClr val="tx1"/>
              </a:buClr>
              <a:buFont typeface="Monotype Sorts" charset="2"/>
              <a:buBlip>
                <a:blip r:embed="rId2"/>
              </a:buBlip>
            </a:pPr>
            <a:r>
              <a:rPr lang="en-US" sz="1600" dirty="0" err="1"/>
              <a:t>Pembuatan</a:t>
            </a:r>
            <a:r>
              <a:rPr lang="en-US" sz="1600" dirty="0"/>
              <a:t> Checklist Audit </a:t>
            </a:r>
            <a:r>
              <a:rPr lang="en-US" sz="1600" u="sng" dirty="0" err="1">
                <a:solidFill>
                  <a:srgbClr val="FF0000"/>
                </a:solidFill>
              </a:rPr>
              <a:t>berdasarkan</a:t>
            </a:r>
            <a:r>
              <a:rPr lang="en-US" sz="1600" u="sng" dirty="0">
                <a:solidFill>
                  <a:srgbClr val="FF0000"/>
                </a:solidFill>
              </a:rPr>
              <a:t> </a:t>
            </a:r>
            <a:r>
              <a:rPr lang="en-US" sz="1600" u="sng" dirty="0" err="1">
                <a:solidFill>
                  <a:srgbClr val="FF0000"/>
                </a:solidFill>
              </a:rPr>
              <a:t>proses</a:t>
            </a:r>
            <a:r>
              <a:rPr lang="en-US" sz="1600" u="sng" dirty="0">
                <a:solidFill>
                  <a:srgbClr val="FF0000"/>
                </a:solidFill>
              </a:rPr>
              <a:t> </a:t>
            </a:r>
            <a:r>
              <a:rPr lang="en-US" sz="1600" u="sng" dirty="0" err="1">
                <a:solidFill>
                  <a:srgbClr val="FF0000"/>
                </a:solidFill>
              </a:rPr>
              <a:t>dengan</a:t>
            </a:r>
            <a:r>
              <a:rPr lang="en-US" sz="1600" u="sng" dirty="0">
                <a:solidFill>
                  <a:srgbClr val="FF0000"/>
                </a:solidFill>
              </a:rPr>
              <a:t> </a:t>
            </a:r>
            <a:r>
              <a:rPr lang="en-US" sz="1600" u="sng" dirty="0" err="1">
                <a:solidFill>
                  <a:srgbClr val="FF0000"/>
                </a:solidFill>
              </a:rPr>
              <a:t>mempertimbangkan</a:t>
            </a:r>
            <a:r>
              <a:rPr lang="en-US" sz="1600" u="sng" dirty="0">
                <a:solidFill>
                  <a:srgbClr val="FF0000"/>
                </a:solidFill>
              </a:rPr>
              <a:t> </a:t>
            </a:r>
            <a:r>
              <a:rPr lang="en-US" sz="1600" u="sng" dirty="0" err="1">
                <a:solidFill>
                  <a:srgbClr val="FF0000"/>
                </a:solidFill>
              </a:rPr>
              <a:t>resiko</a:t>
            </a:r>
            <a:r>
              <a:rPr lang="en-US" sz="1600" u="sng" dirty="0">
                <a:solidFill>
                  <a:srgbClr val="FF0000"/>
                </a:solidFill>
              </a:rPr>
              <a:t> </a:t>
            </a:r>
            <a:r>
              <a:rPr lang="en-US" sz="1600" u="sng" dirty="0" err="1">
                <a:solidFill>
                  <a:srgbClr val="FF0000"/>
                </a:solidFill>
              </a:rPr>
              <a:t>dan</a:t>
            </a:r>
            <a:r>
              <a:rPr lang="en-US" sz="1600" u="sng" dirty="0">
                <a:solidFill>
                  <a:srgbClr val="FF0000"/>
                </a:solidFill>
              </a:rPr>
              <a:t> </a:t>
            </a:r>
            <a:r>
              <a:rPr lang="en-US" sz="1600" u="sng" dirty="0" err="1">
                <a:solidFill>
                  <a:srgbClr val="FF0000"/>
                </a:solidFill>
              </a:rPr>
              <a:t>peluang</a:t>
            </a:r>
            <a:r>
              <a:rPr lang="en-US" sz="1600" u="sng" dirty="0">
                <a:solidFill>
                  <a:srgbClr val="FF0000"/>
                </a:solidFill>
              </a:rPr>
              <a:t> </a:t>
            </a:r>
            <a:r>
              <a:rPr lang="en-US" sz="1600" u="sng" dirty="0" err="1">
                <a:solidFill>
                  <a:srgbClr val="FF0000"/>
                </a:solidFill>
              </a:rPr>
              <a:t>pada</a:t>
            </a:r>
            <a:r>
              <a:rPr lang="en-US" sz="1600" u="sng" dirty="0">
                <a:solidFill>
                  <a:srgbClr val="FF0000"/>
                </a:solidFill>
              </a:rPr>
              <a:t> </a:t>
            </a:r>
            <a:r>
              <a:rPr lang="en-US" sz="1600" u="sng" dirty="0" err="1">
                <a:solidFill>
                  <a:srgbClr val="FF0000"/>
                </a:solidFill>
              </a:rPr>
              <a:t>tiap</a:t>
            </a:r>
            <a:r>
              <a:rPr lang="en-US" sz="1600" u="sng" dirty="0">
                <a:solidFill>
                  <a:srgbClr val="FF0000"/>
                </a:solidFill>
              </a:rPr>
              <a:t> </a:t>
            </a:r>
            <a:r>
              <a:rPr lang="en-US" sz="1600" u="sng" dirty="0" err="1">
                <a:solidFill>
                  <a:srgbClr val="FF0000"/>
                </a:solidFill>
              </a:rPr>
              <a:t>proses</a:t>
            </a:r>
            <a:r>
              <a:rPr lang="en-US" sz="1600" u="sng" dirty="0">
                <a:solidFill>
                  <a:srgbClr val="FF0000"/>
                </a:solidFill>
              </a:rPr>
              <a:t> *</a:t>
            </a:r>
          </a:p>
        </p:txBody>
      </p:sp>
      <p:pic>
        <p:nvPicPr>
          <p:cNvPr id="61444" name="Picture 15" descr="D:\H_Miscelleneous\File dari shared doc\logo.png"/>
          <p:cNvPicPr>
            <a:picLocks noChangeAspect="1" noChangeArrowheads="1"/>
          </p:cNvPicPr>
          <p:nvPr/>
        </p:nvPicPr>
        <p:blipFill>
          <a:blip r:embed="rId3" cstate="print"/>
          <a:srcRect/>
          <a:stretch>
            <a:fillRect/>
          </a:stretch>
        </p:blipFill>
        <p:spPr bwMode="auto">
          <a:xfrm>
            <a:off x="488504" y="5805264"/>
            <a:ext cx="1373628" cy="474663"/>
          </a:xfrm>
          <a:prstGeom prst="rect">
            <a:avLst/>
          </a:prstGeom>
          <a:noFill/>
          <a:ln w="9525">
            <a:noFill/>
            <a:miter lim="800000"/>
            <a:headEnd/>
            <a:tailEnd/>
          </a:ln>
        </p:spPr>
      </p:pic>
      <p:pic>
        <p:nvPicPr>
          <p:cNvPr id="7" name="Picture 8" descr="cartoon.JPG"/>
          <p:cNvPicPr>
            <a:picLocks noChangeAspect="1"/>
          </p:cNvPicPr>
          <p:nvPr/>
        </p:nvPicPr>
        <p:blipFill>
          <a:blip r:embed="rId4" cstate="print">
            <a:clrChange>
              <a:clrFrom>
                <a:srgbClr val="FFFFFF"/>
              </a:clrFrom>
              <a:clrTo>
                <a:srgbClr val="FFFFFF">
                  <a:alpha val="0"/>
                </a:srgbClr>
              </a:clrTo>
            </a:clrChange>
          </a:blip>
          <a:srcRect/>
          <a:stretch>
            <a:fillRect/>
          </a:stretch>
        </p:blipFill>
        <p:spPr bwMode="auto">
          <a:xfrm>
            <a:off x="32971" y="2120098"/>
            <a:ext cx="3777022" cy="3903687"/>
          </a:xfrm>
          <a:prstGeom prst="rect">
            <a:avLst/>
          </a:prstGeom>
          <a:noFill/>
          <a:ln w="9525">
            <a:noFill/>
            <a:miter lim="800000"/>
            <a:headEnd/>
            <a:tailEnd/>
          </a:ln>
        </p:spPr>
      </p:pic>
      <p:sp>
        <p:nvSpPr>
          <p:cNvPr id="8" name="Slide Number Placeholder 7"/>
          <p:cNvSpPr>
            <a:spLocks noGrp="1"/>
          </p:cNvSpPr>
          <p:nvPr>
            <p:ph type="sldNum" sz="quarter" idx="11"/>
          </p:nvPr>
        </p:nvSpPr>
        <p:spPr>
          <a:xfrm>
            <a:off x="7099300" y="6492899"/>
            <a:ext cx="2311400" cy="365125"/>
          </a:xfrm>
        </p:spPr>
        <p:txBody>
          <a:bodyPr/>
          <a:lstStyle/>
          <a:p>
            <a:pPr>
              <a:defRPr/>
            </a:pPr>
            <a:fld id="{05AFAB11-F620-41BB-9FD1-51BD9D46CF74}" type="slidenum">
              <a:rPr lang="id-ID" smtClean="0"/>
              <a:pPr>
                <a:defRPr/>
              </a:pPr>
              <a:t>47</a:t>
            </a:fld>
            <a:endParaRPr lang="id-ID"/>
          </a:p>
        </p:txBody>
      </p:sp>
      <p:sp>
        <p:nvSpPr>
          <p:cNvPr id="2" name="Footer Placeholder 1">
            <a:extLst>
              <a:ext uri="{FF2B5EF4-FFF2-40B4-BE49-F238E27FC236}">
                <a16:creationId xmlns:a16="http://schemas.microsoft.com/office/drawing/2014/main" id="{0615B4F7-1F7E-464F-A93B-0FD5E3EFD97F}"/>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4171169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1A277A-EF8A-9F46-9285-031A5B4E0544}"/>
              </a:ext>
            </a:extLst>
          </p:cNvPr>
          <p:cNvSpPr>
            <a:spLocks noGrp="1"/>
          </p:cNvSpPr>
          <p:nvPr>
            <p:ph idx="1"/>
          </p:nvPr>
        </p:nvSpPr>
        <p:spPr>
          <a:xfrm>
            <a:off x="495300" y="1447800"/>
            <a:ext cx="8915400" cy="5152496"/>
          </a:xfrm>
        </p:spPr>
        <p:txBody>
          <a:bodyPr>
            <a:normAutofit/>
          </a:bodyPr>
          <a:lstStyle/>
          <a:p>
            <a:pPr marL="0" indent="0">
              <a:buNone/>
            </a:pPr>
            <a:r>
              <a:rPr lang="en-US" sz="1950" dirty="0" err="1"/>
              <a:t>Mengadopsi</a:t>
            </a:r>
            <a:r>
              <a:rPr lang="en-US" sz="1950" dirty="0"/>
              <a:t> </a:t>
            </a:r>
            <a:r>
              <a:rPr lang="en-US" sz="1950" dirty="0" err="1"/>
              <a:t>pendekatan</a:t>
            </a:r>
            <a:r>
              <a:rPr lang="en-US" sz="1950" dirty="0"/>
              <a:t> </a:t>
            </a:r>
            <a:r>
              <a:rPr lang="en-US" sz="1950" dirty="0" err="1"/>
              <a:t>berdasarkan</a:t>
            </a:r>
            <a:r>
              <a:rPr lang="en-US" sz="1950" dirty="0"/>
              <a:t> </a:t>
            </a:r>
            <a:r>
              <a:rPr lang="en-US" sz="1950" dirty="0" err="1"/>
              <a:t>Risiko</a:t>
            </a:r>
            <a:r>
              <a:rPr lang="en-US" sz="1950" dirty="0"/>
              <a:t> </a:t>
            </a:r>
            <a:r>
              <a:rPr lang="en-US" sz="1950" dirty="0" err="1"/>
              <a:t>berdasarkan</a:t>
            </a:r>
            <a:r>
              <a:rPr lang="en-US" sz="1950" dirty="0"/>
              <a:t> </a:t>
            </a:r>
            <a:r>
              <a:rPr lang="en-US" sz="1950" dirty="0" err="1"/>
              <a:t>informasi</a:t>
            </a:r>
            <a:r>
              <a:rPr lang="en-US" sz="1950" dirty="0"/>
              <a:t> </a:t>
            </a:r>
            <a:r>
              <a:rPr lang="en-US" sz="1950" dirty="0" err="1"/>
              <a:t>dari</a:t>
            </a:r>
            <a:r>
              <a:rPr lang="en-US" sz="1950" dirty="0"/>
              <a:t> program audit </a:t>
            </a:r>
            <a:r>
              <a:rPr lang="en-US" sz="1950" dirty="0" err="1"/>
              <a:t>dan</a:t>
            </a:r>
            <a:r>
              <a:rPr lang="en-US" sz="1950" dirty="0"/>
              <a:t> </a:t>
            </a:r>
            <a:r>
              <a:rPr lang="en-US" sz="1950" dirty="0" err="1"/>
              <a:t>dokumen</a:t>
            </a:r>
            <a:r>
              <a:rPr lang="en-US" sz="1950" dirty="0"/>
              <a:t> yang </a:t>
            </a:r>
            <a:r>
              <a:rPr lang="en-US" sz="1950" dirty="0" err="1"/>
              <a:t>diberikan</a:t>
            </a:r>
            <a:r>
              <a:rPr lang="en-US" sz="1950" dirty="0"/>
              <a:t> </a:t>
            </a:r>
            <a:r>
              <a:rPr lang="en-US" sz="1950" dirty="0" err="1"/>
              <a:t>dari</a:t>
            </a:r>
            <a:r>
              <a:rPr lang="en-US" sz="1950" dirty="0"/>
              <a:t> auditee</a:t>
            </a:r>
          </a:p>
          <a:p>
            <a:pPr marL="0" indent="0">
              <a:buNone/>
            </a:pPr>
            <a:endParaRPr lang="en-US" sz="1950" dirty="0"/>
          </a:p>
          <a:p>
            <a:pPr marL="0" indent="0">
              <a:buNone/>
            </a:pPr>
            <a:r>
              <a:rPr lang="en-US" sz="1950" dirty="0" err="1"/>
              <a:t>Perencanaan</a:t>
            </a:r>
            <a:r>
              <a:rPr lang="en-US" sz="1950" dirty="0"/>
              <a:t> audit </a:t>
            </a:r>
            <a:r>
              <a:rPr lang="en-US" sz="1950" dirty="0" err="1"/>
              <a:t>harus</a:t>
            </a:r>
            <a:r>
              <a:rPr lang="en-US" sz="1950" dirty="0"/>
              <a:t> </a:t>
            </a:r>
            <a:r>
              <a:rPr lang="en-US" sz="1950" dirty="0" err="1"/>
              <a:t>mempertimbangkan</a:t>
            </a:r>
            <a:r>
              <a:rPr lang="en-US" sz="1950" dirty="0"/>
              <a:t> </a:t>
            </a:r>
            <a:r>
              <a:rPr lang="en-US" sz="1950" dirty="0" err="1"/>
              <a:t>Risiko</a:t>
            </a:r>
            <a:r>
              <a:rPr lang="en-US" sz="1950" dirty="0"/>
              <a:t> </a:t>
            </a:r>
            <a:r>
              <a:rPr lang="en-US" sz="1950" dirty="0" err="1"/>
              <a:t>dari</a:t>
            </a:r>
            <a:r>
              <a:rPr lang="en-US" sz="1950" dirty="0"/>
              <a:t> </a:t>
            </a:r>
            <a:r>
              <a:rPr lang="en-US" sz="1950" dirty="0" err="1"/>
              <a:t>kegiatan</a:t>
            </a:r>
            <a:r>
              <a:rPr lang="en-US" sz="1950" dirty="0"/>
              <a:t> audit </a:t>
            </a:r>
            <a:r>
              <a:rPr lang="en-US" sz="1950" dirty="0" err="1"/>
              <a:t>terhadap</a:t>
            </a:r>
            <a:r>
              <a:rPr lang="en-US" sz="1950" dirty="0"/>
              <a:t> proses </a:t>
            </a:r>
            <a:r>
              <a:rPr lang="en-US" sz="1950" dirty="0" err="1"/>
              <a:t>dari</a:t>
            </a:r>
            <a:r>
              <a:rPr lang="en-US" sz="1950" dirty="0"/>
              <a:t> auditee, </a:t>
            </a:r>
            <a:r>
              <a:rPr lang="en-US" sz="1950" dirty="0" err="1"/>
              <a:t>dan</a:t>
            </a:r>
            <a:r>
              <a:rPr lang="en-US" sz="1950" dirty="0"/>
              <a:t> </a:t>
            </a:r>
            <a:r>
              <a:rPr lang="en-US" sz="1950" dirty="0" err="1"/>
              <a:t>menetapkan</a:t>
            </a:r>
            <a:r>
              <a:rPr lang="en-US" sz="1950" dirty="0"/>
              <a:t> </a:t>
            </a:r>
            <a:r>
              <a:rPr lang="en-US" sz="1950" dirty="0" err="1"/>
              <a:t>persetujuan</a:t>
            </a:r>
            <a:r>
              <a:rPr lang="en-US" sz="1950" dirty="0"/>
              <a:t> </a:t>
            </a:r>
            <a:r>
              <a:rPr lang="en-US" sz="1950" dirty="0" err="1"/>
              <a:t>klien</a:t>
            </a:r>
            <a:r>
              <a:rPr lang="en-US" sz="1950" dirty="0"/>
              <a:t> audit, team audit </a:t>
            </a:r>
            <a:r>
              <a:rPr lang="en-US" sz="1950" dirty="0" err="1"/>
              <a:t>dan</a:t>
            </a:r>
            <a:r>
              <a:rPr lang="en-US" sz="1950" dirty="0"/>
              <a:t> auditee </a:t>
            </a:r>
            <a:r>
              <a:rPr lang="en-US" sz="1950" dirty="0" err="1"/>
              <a:t>terkait</a:t>
            </a:r>
            <a:r>
              <a:rPr lang="en-US" sz="1950" dirty="0"/>
              <a:t> </a:t>
            </a:r>
            <a:r>
              <a:rPr lang="en-US" sz="1950" dirty="0" err="1"/>
              <a:t>dengan</a:t>
            </a:r>
            <a:r>
              <a:rPr lang="en-US" sz="1950" dirty="0"/>
              <a:t> </a:t>
            </a:r>
            <a:r>
              <a:rPr lang="en-US" sz="1950" dirty="0" err="1"/>
              <a:t>pelaksanaan</a:t>
            </a:r>
            <a:r>
              <a:rPr lang="en-US" sz="1950" dirty="0"/>
              <a:t> audit </a:t>
            </a:r>
          </a:p>
          <a:p>
            <a:pPr>
              <a:buFont typeface="+mj-lt"/>
              <a:buAutoNum type="arabicPeriod"/>
            </a:pPr>
            <a:r>
              <a:rPr lang="en-US" sz="1950" dirty="0" err="1"/>
              <a:t>Risiko</a:t>
            </a:r>
            <a:r>
              <a:rPr lang="en-US" sz="1950" dirty="0"/>
              <a:t> </a:t>
            </a:r>
            <a:r>
              <a:rPr lang="en-US" sz="1950" dirty="0" err="1"/>
              <a:t>terhadap</a:t>
            </a:r>
            <a:r>
              <a:rPr lang="en-US" sz="1950" dirty="0"/>
              <a:t> </a:t>
            </a:r>
            <a:r>
              <a:rPr lang="en-US" sz="1950" dirty="0" err="1"/>
              <a:t>pencapaian</a:t>
            </a:r>
            <a:r>
              <a:rPr lang="en-US" sz="1950" dirty="0"/>
              <a:t> </a:t>
            </a:r>
            <a:r>
              <a:rPr lang="en-US" sz="1950" dirty="0" err="1"/>
              <a:t>sasaran</a:t>
            </a:r>
            <a:r>
              <a:rPr lang="en-US" sz="1950" dirty="0"/>
              <a:t> audit </a:t>
            </a:r>
            <a:r>
              <a:rPr lang="en-US" sz="1950" dirty="0" err="1"/>
              <a:t>akibat</a:t>
            </a:r>
            <a:r>
              <a:rPr lang="en-US" sz="1950" dirty="0"/>
              <a:t> </a:t>
            </a:r>
            <a:r>
              <a:rPr lang="en-US" sz="1950" dirty="0" err="1"/>
              <a:t>dari</a:t>
            </a:r>
            <a:r>
              <a:rPr lang="en-US" sz="1950" dirty="0"/>
              <a:t> </a:t>
            </a:r>
            <a:r>
              <a:rPr lang="en-US" sz="1950" dirty="0" err="1"/>
              <a:t>perencanaan</a:t>
            </a:r>
            <a:r>
              <a:rPr lang="en-US" sz="1950" dirty="0"/>
              <a:t> yang </a:t>
            </a:r>
            <a:r>
              <a:rPr lang="en-US" sz="1950" dirty="0" err="1"/>
              <a:t>tidak</a:t>
            </a:r>
            <a:r>
              <a:rPr lang="en-US" sz="1950" dirty="0"/>
              <a:t> </a:t>
            </a:r>
            <a:r>
              <a:rPr lang="en-US" sz="1950" dirty="0" err="1"/>
              <a:t>efektif</a:t>
            </a:r>
            <a:endParaRPr lang="en-US" sz="1950" dirty="0"/>
          </a:p>
          <a:p>
            <a:pPr>
              <a:buFont typeface="+mj-lt"/>
              <a:buAutoNum type="arabicPeriod"/>
            </a:pPr>
            <a:r>
              <a:rPr lang="en-US" sz="1950" dirty="0" err="1"/>
              <a:t>Risiko</a:t>
            </a:r>
            <a:r>
              <a:rPr lang="en-US" sz="1950" dirty="0"/>
              <a:t> </a:t>
            </a:r>
            <a:r>
              <a:rPr lang="en-US" sz="1950" dirty="0" err="1"/>
              <a:t>kepada</a:t>
            </a:r>
            <a:r>
              <a:rPr lang="en-US" sz="1950" dirty="0"/>
              <a:t> auditee yang </a:t>
            </a:r>
            <a:r>
              <a:rPr lang="en-US" sz="1950" dirty="0" err="1"/>
              <a:t>terjadi</a:t>
            </a:r>
            <a:r>
              <a:rPr lang="en-US" sz="1950" dirty="0"/>
              <a:t> </a:t>
            </a:r>
            <a:r>
              <a:rPr lang="en-US" sz="1950" dirty="0" err="1"/>
              <a:t>selama</a:t>
            </a:r>
            <a:r>
              <a:rPr lang="en-US" sz="1950" dirty="0"/>
              <a:t> </a:t>
            </a:r>
            <a:r>
              <a:rPr lang="en-US" sz="1950" dirty="0" err="1"/>
              <a:t>pelaksanaan</a:t>
            </a:r>
            <a:r>
              <a:rPr lang="en-US" sz="1950" dirty="0"/>
              <a:t> audit </a:t>
            </a:r>
          </a:p>
          <a:p>
            <a:pPr marL="386942" lvl="1" indent="0">
              <a:buNone/>
            </a:pPr>
            <a:r>
              <a:rPr lang="en-US" sz="1733" dirty="0" err="1"/>
              <a:t>Risiko</a:t>
            </a:r>
            <a:r>
              <a:rPr lang="en-US" sz="1733" dirty="0"/>
              <a:t> </a:t>
            </a:r>
            <a:r>
              <a:rPr lang="en-US" sz="1733" dirty="0" err="1"/>
              <a:t>bisa</a:t>
            </a:r>
            <a:r>
              <a:rPr lang="en-US" sz="1733" dirty="0"/>
              <a:t> </a:t>
            </a:r>
            <a:r>
              <a:rPr lang="en-US" sz="1733" dirty="0" err="1"/>
              <a:t>terjadi</a:t>
            </a:r>
            <a:r>
              <a:rPr lang="en-US" sz="1733" dirty="0"/>
              <a:t> </a:t>
            </a:r>
            <a:r>
              <a:rPr lang="en-US" sz="1733" dirty="0" err="1"/>
              <a:t>sebagai</a:t>
            </a:r>
            <a:r>
              <a:rPr lang="en-US" sz="1733" dirty="0"/>
              <a:t> </a:t>
            </a:r>
            <a:r>
              <a:rPr lang="en-US" sz="1733" dirty="0" err="1"/>
              <a:t>akibat</a:t>
            </a:r>
            <a:r>
              <a:rPr lang="en-US" sz="1733" dirty="0"/>
              <a:t> </a:t>
            </a:r>
            <a:r>
              <a:rPr lang="en-US" sz="1733" dirty="0" err="1"/>
              <a:t>dari</a:t>
            </a:r>
            <a:r>
              <a:rPr lang="en-US" sz="1733" dirty="0"/>
              <a:t> </a:t>
            </a:r>
            <a:r>
              <a:rPr lang="en-US" sz="1733" dirty="0" err="1"/>
              <a:t>kehadiran</a:t>
            </a:r>
            <a:r>
              <a:rPr lang="en-US" sz="1733" dirty="0"/>
              <a:t> team audit yang </a:t>
            </a:r>
            <a:r>
              <a:rPr lang="en-US" sz="1733" dirty="0" err="1"/>
              <a:t>mempengaruhi</a:t>
            </a:r>
            <a:r>
              <a:rPr lang="en-US" sz="1733" dirty="0"/>
              <a:t> </a:t>
            </a:r>
            <a:r>
              <a:rPr lang="en-US" sz="1733" dirty="0" err="1"/>
              <a:t>pengaturan</a:t>
            </a:r>
            <a:r>
              <a:rPr lang="en-US" sz="1733" dirty="0"/>
              <a:t> di QHSE </a:t>
            </a:r>
            <a:r>
              <a:rPr lang="en-US" sz="1733" dirty="0" err="1"/>
              <a:t>dan</a:t>
            </a:r>
            <a:r>
              <a:rPr lang="en-US" sz="1733" dirty="0"/>
              <a:t> </a:t>
            </a:r>
            <a:r>
              <a:rPr lang="en-US" sz="1733" dirty="0" err="1"/>
              <a:t>terhadap</a:t>
            </a:r>
            <a:r>
              <a:rPr lang="en-US" sz="1733" dirty="0"/>
              <a:t> </a:t>
            </a:r>
            <a:r>
              <a:rPr lang="en-US" sz="1733" dirty="0" err="1"/>
              <a:t>produk</a:t>
            </a:r>
            <a:r>
              <a:rPr lang="en-US" sz="1733" dirty="0"/>
              <a:t>, </a:t>
            </a:r>
            <a:r>
              <a:rPr lang="en-US" sz="1733" dirty="0" err="1"/>
              <a:t>jasa</a:t>
            </a:r>
            <a:r>
              <a:rPr lang="en-US" sz="1733" dirty="0"/>
              <a:t>, personal </a:t>
            </a:r>
            <a:r>
              <a:rPr lang="en-US" sz="1733" dirty="0" err="1"/>
              <a:t>atau</a:t>
            </a:r>
            <a:r>
              <a:rPr lang="en-US" sz="1733" dirty="0"/>
              <a:t> </a:t>
            </a:r>
            <a:r>
              <a:rPr lang="en-US" sz="1733" dirty="0" err="1"/>
              <a:t>infrastruktur</a:t>
            </a:r>
            <a:r>
              <a:rPr lang="en-US" sz="1733" dirty="0"/>
              <a:t> (</a:t>
            </a:r>
            <a:r>
              <a:rPr lang="en-US" sz="1733" dirty="0" err="1"/>
              <a:t>misalnya</a:t>
            </a:r>
            <a:r>
              <a:rPr lang="en-US" sz="1733" dirty="0"/>
              <a:t> </a:t>
            </a:r>
            <a:r>
              <a:rPr lang="en-US" sz="1733" dirty="0" err="1"/>
              <a:t>kontaminasi</a:t>
            </a:r>
            <a:r>
              <a:rPr lang="en-US" sz="1733" dirty="0"/>
              <a:t> di clean room)</a:t>
            </a:r>
          </a:p>
          <a:p>
            <a:pPr marL="0" indent="0">
              <a:buNone/>
            </a:pPr>
            <a:endParaRPr lang="en-US" sz="1733" dirty="0"/>
          </a:p>
          <a:p>
            <a:pPr marL="928659" lvl="1" indent="-371464">
              <a:buFont typeface="+mj-lt"/>
              <a:buAutoNum type="alphaLcParenR"/>
            </a:pPr>
            <a:endParaRPr lang="en-US" sz="1517" dirty="0"/>
          </a:p>
        </p:txBody>
      </p:sp>
      <p:sp>
        <p:nvSpPr>
          <p:cNvPr id="5" name="Slide Number Placeholder 4">
            <a:extLst>
              <a:ext uri="{FF2B5EF4-FFF2-40B4-BE49-F238E27FC236}">
                <a16:creationId xmlns:a16="http://schemas.microsoft.com/office/drawing/2014/main" id="{9F10CA36-C831-4C4A-A756-2B2DD8C014BF}"/>
              </a:ext>
            </a:extLst>
          </p:cNvPr>
          <p:cNvSpPr>
            <a:spLocks noGrp="1"/>
          </p:cNvSpPr>
          <p:nvPr>
            <p:ph type="sldNum" sz="quarter" idx="12"/>
          </p:nvPr>
        </p:nvSpPr>
        <p:spPr/>
        <p:txBody>
          <a:bodyPr/>
          <a:lstStyle/>
          <a:p>
            <a:fld id="{B6F15528-21DE-4FAA-801E-634DDDAF4B2B}" type="slidenum">
              <a:rPr lang="en-US" smtClean="0"/>
              <a:pPr/>
              <a:t>48</a:t>
            </a:fld>
            <a:endParaRPr lang="en-US"/>
          </a:p>
        </p:txBody>
      </p:sp>
      <p:sp>
        <p:nvSpPr>
          <p:cNvPr id="6" name="Title 5">
            <a:extLst>
              <a:ext uri="{FF2B5EF4-FFF2-40B4-BE49-F238E27FC236}">
                <a16:creationId xmlns:a16="http://schemas.microsoft.com/office/drawing/2014/main" id="{3D0B267D-57CC-894C-A6F5-C71359D64FEA}"/>
              </a:ext>
            </a:extLst>
          </p:cNvPr>
          <p:cNvSpPr>
            <a:spLocks noGrp="1"/>
          </p:cNvSpPr>
          <p:nvPr>
            <p:ph type="title"/>
          </p:nvPr>
        </p:nvSpPr>
        <p:spPr>
          <a:prstGeom prst="rect">
            <a:avLst/>
          </a:prstGeom>
        </p:spPr>
        <p:style>
          <a:lnRef idx="2">
            <a:schemeClr val="dk1"/>
          </a:lnRef>
          <a:fillRef idx="1">
            <a:schemeClr val="lt1"/>
          </a:fillRef>
          <a:effectRef idx="0">
            <a:schemeClr val="dk1"/>
          </a:effectRef>
          <a:fontRef idx="minor">
            <a:schemeClr val="dk1"/>
          </a:fontRef>
        </p:style>
        <p:txBody>
          <a:bodyPr rtlCol="0" anchor="ctr">
            <a:normAutofit/>
          </a:bodyPr>
          <a:lstStyle/>
          <a:p>
            <a:pPr algn="ctr"/>
            <a:r>
              <a:rPr lang="en-US" sz="2600" dirty="0"/>
              <a:t>6.3.2.1. </a:t>
            </a:r>
            <a:r>
              <a:rPr lang="en-US" sz="2600" dirty="0" err="1"/>
              <a:t>Pendekatan</a:t>
            </a:r>
            <a:r>
              <a:rPr lang="en-US" sz="2600" dirty="0"/>
              <a:t> </a:t>
            </a:r>
            <a:r>
              <a:rPr lang="en-US" sz="2600" dirty="0" err="1"/>
              <a:t>berdasarkan</a:t>
            </a:r>
            <a:r>
              <a:rPr lang="en-US" sz="2600" dirty="0"/>
              <a:t> </a:t>
            </a:r>
            <a:r>
              <a:rPr lang="en-US" sz="2600" dirty="0" err="1"/>
              <a:t>risiko</a:t>
            </a:r>
            <a:r>
              <a:rPr lang="en-US" sz="2600" dirty="0"/>
              <a:t> </a:t>
            </a:r>
            <a:r>
              <a:rPr lang="en-US" sz="2600" dirty="0" err="1"/>
              <a:t>dalam</a:t>
            </a:r>
            <a:r>
              <a:rPr lang="en-US" sz="2600" dirty="0"/>
              <a:t> </a:t>
            </a:r>
            <a:r>
              <a:rPr lang="en-US" sz="2600" dirty="0" err="1"/>
              <a:t>perencanaan</a:t>
            </a:r>
            <a:r>
              <a:rPr lang="en-US" sz="2600" dirty="0"/>
              <a:t> </a:t>
            </a:r>
            <a:r>
              <a:rPr lang="en-US" sz="2600" u="sng" dirty="0">
                <a:solidFill>
                  <a:srgbClr val="FF0000"/>
                </a:solidFill>
              </a:rPr>
              <a:t>(NEW ISO 19011:2018 !!)</a:t>
            </a:r>
          </a:p>
        </p:txBody>
      </p:sp>
      <p:sp>
        <p:nvSpPr>
          <p:cNvPr id="2" name="Footer Placeholder 1">
            <a:extLst>
              <a:ext uri="{FF2B5EF4-FFF2-40B4-BE49-F238E27FC236}">
                <a16:creationId xmlns:a16="http://schemas.microsoft.com/office/drawing/2014/main" id="{4DA2DC51-3F56-40C5-8B57-94FC475E4129}"/>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48359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776536" y="214298"/>
            <a:ext cx="7698668" cy="1143000"/>
          </a:xfrm>
          <a:noFill/>
        </p:spPr>
        <p:txBody>
          <a:bodyPr/>
          <a:lstStyle/>
          <a:p>
            <a:pPr eaLnBrk="1" hangingPunct="1">
              <a:buFont typeface="Monotype Sorts" charset="2"/>
              <a:buNone/>
            </a:pPr>
            <a:r>
              <a:rPr lang="en-US" dirty="0" err="1"/>
              <a:t>Jadual</a:t>
            </a:r>
            <a:r>
              <a:rPr lang="en-US" dirty="0"/>
              <a:t> Audit </a:t>
            </a:r>
          </a:p>
        </p:txBody>
      </p:sp>
      <p:sp>
        <p:nvSpPr>
          <p:cNvPr id="62467" name="Rectangle 3"/>
          <p:cNvSpPr>
            <a:spLocks noGrp="1" noChangeArrowheads="1"/>
          </p:cNvSpPr>
          <p:nvPr>
            <p:ph type="body" idx="1"/>
          </p:nvPr>
        </p:nvSpPr>
        <p:spPr>
          <a:xfrm>
            <a:off x="1023910" y="1674836"/>
            <a:ext cx="8427564" cy="4468808"/>
          </a:xfrm>
          <a:noFill/>
        </p:spPr>
        <p:txBody>
          <a:bodyPr/>
          <a:lstStyle/>
          <a:p>
            <a:pPr marL="0" indent="0" algn="just" eaLnBrk="1" hangingPunct="1">
              <a:lnSpc>
                <a:spcPct val="90000"/>
              </a:lnSpc>
              <a:spcAft>
                <a:spcPct val="50000"/>
              </a:spcAft>
              <a:buFont typeface="Wingdings" pitchFamily="2" charset="2"/>
              <a:buNone/>
            </a:pPr>
            <a:r>
              <a:rPr lang="en-US" sz="2000" dirty="0" err="1"/>
              <a:t>Jadual</a:t>
            </a:r>
            <a:r>
              <a:rPr lang="en-US" sz="2000" dirty="0"/>
              <a:t> Audit </a:t>
            </a:r>
            <a:r>
              <a:rPr lang="en-US" sz="2000" u="sng" dirty="0" err="1">
                <a:solidFill>
                  <a:srgbClr val="FF0000"/>
                </a:solidFill>
              </a:rPr>
              <a:t>berdasarkan</a:t>
            </a:r>
            <a:r>
              <a:rPr lang="en-US" sz="2000" u="sng" dirty="0">
                <a:solidFill>
                  <a:srgbClr val="FF0000"/>
                </a:solidFill>
              </a:rPr>
              <a:t> proses </a:t>
            </a:r>
            <a:r>
              <a:rPr lang="en-US" sz="2000" dirty="0">
                <a:solidFill>
                  <a:srgbClr val="FF0000"/>
                </a:solidFill>
              </a:rPr>
              <a:t>* </a:t>
            </a:r>
            <a:r>
              <a:rPr lang="en-US" sz="2000" dirty="0" err="1"/>
              <a:t>dengan</a:t>
            </a:r>
            <a:r>
              <a:rPr lang="en-US" sz="2000" dirty="0"/>
              <a:t> </a:t>
            </a:r>
            <a:r>
              <a:rPr lang="en-US" sz="2000" dirty="0" err="1"/>
              <a:t>mempertimbangkan</a:t>
            </a:r>
            <a:r>
              <a:rPr lang="en-US" sz="2000" dirty="0"/>
              <a:t> </a:t>
            </a:r>
            <a:r>
              <a:rPr lang="en-US" sz="2000" u="sng" dirty="0">
                <a:solidFill>
                  <a:srgbClr val="FF0000"/>
                </a:solidFill>
              </a:rPr>
              <a:t>r</a:t>
            </a:r>
            <a:r>
              <a:rPr lang="id-ID" sz="2000" u="sng" dirty="0">
                <a:solidFill>
                  <a:srgbClr val="FF0000"/>
                </a:solidFill>
              </a:rPr>
              <a:t>i</a:t>
            </a:r>
            <a:r>
              <a:rPr lang="en-US" sz="2000" u="sng" dirty="0" err="1">
                <a:solidFill>
                  <a:srgbClr val="FF0000"/>
                </a:solidFill>
              </a:rPr>
              <a:t>siko</a:t>
            </a:r>
            <a:r>
              <a:rPr lang="en-US" sz="2000" dirty="0"/>
              <a:t>,  trend </a:t>
            </a:r>
            <a:r>
              <a:rPr lang="en-US" sz="2000" dirty="0" err="1"/>
              <a:t>kinerja</a:t>
            </a:r>
            <a:r>
              <a:rPr lang="en-US" sz="2000" dirty="0"/>
              <a:t> internal dan external (</a:t>
            </a:r>
            <a:r>
              <a:rPr lang="en-US" sz="2000" dirty="0" err="1"/>
              <a:t>termasuk</a:t>
            </a:r>
            <a:r>
              <a:rPr lang="en-US" sz="2000" dirty="0"/>
              <a:t> </a:t>
            </a:r>
            <a:r>
              <a:rPr lang="en-US" sz="2000" dirty="0" err="1"/>
              <a:t>hasil</a:t>
            </a:r>
            <a:r>
              <a:rPr lang="en-US" sz="2000" dirty="0"/>
              <a:t> audit </a:t>
            </a:r>
            <a:r>
              <a:rPr lang="en-US" sz="2000" dirty="0" err="1"/>
              <a:t>sebelumnya</a:t>
            </a:r>
            <a:r>
              <a:rPr lang="en-US" sz="2000" dirty="0"/>
              <a:t>), </a:t>
            </a:r>
            <a:r>
              <a:rPr lang="en-US" sz="2000" dirty="0" err="1"/>
              <a:t>kritikal</a:t>
            </a:r>
            <a:r>
              <a:rPr lang="en-US" sz="2000" dirty="0"/>
              <a:t> proses  dan </a:t>
            </a:r>
            <a:r>
              <a:rPr lang="en-US" sz="2000" u="sng" dirty="0" err="1">
                <a:solidFill>
                  <a:srgbClr val="FF0000"/>
                </a:solidFill>
              </a:rPr>
              <a:t>perubahan</a:t>
            </a:r>
            <a:r>
              <a:rPr lang="en-US" sz="2000" u="sng" dirty="0">
                <a:solidFill>
                  <a:srgbClr val="FF0000"/>
                </a:solidFill>
              </a:rPr>
              <a:t> yang </a:t>
            </a:r>
            <a:r>
              <a:rPr lang="en-US" sz="2000" u="sng" dirty="0" err="1">
                <a:solidFill>
                  <a:srgbClr val="FF0000"/>
                </a:solidFill>
              </a:rPr>
              <a:t>mempengaruhi</a:t>
            </a:r>
            <a:r>
              <a:rPr lang="en-US" sz="2000" u="sng" dirty="0">
                <a:solidFill>
                  <a:srgbClr val="FF0000"/>
                </a:solidFill>
              </a:rPr>
              <a:t> </a:t>
            </a:r>
            <a:r>
              <a:rPr lang="en-US" sz="2000" u="sng" dirty="0" err="1">
                <a:solidFill>
                  <a:srgbClr val="FF0000"/>
                </a:solidFill>
              </a:rPr>
              <a:t>organisasi</a:t>
            </a:r>
            <a:r>
              <a:rPr lang="en-US" sz="2000" u="sng" dirty="0">
                <a:solidFill>
                  <a:srgbClr val="FF0000"/>
                </a:solidFill>
              </a:rPr>
              <a:t> *</a:t>
            </a:r>
            <a:r>
              <a:rPr lang="en-US" sz="2000" b="1" dirty="0"/>
              <a:t>,</a:t>
            </a:r>
            <a:r>
              <a:rPr lang="en-US" sz="2000" dirty="0"/>
              <a:t> </a:t>
            </a:r>
            <a:r>
              <a:rPr lang="en-US" sz="2000" dirty="0" err="1"/>
              <a:t>yaitu</a:t>
            </a:r>
            <a:r>
              <a:rPr lang="en-US" sz="2000" dirty="0"/>
              <a:t> </a:t>
            </a:r>
            <a:r>
              <a:rPr lang="en-US" sz="2000" dirty="0" err="1"/>
              <a:t>a.l</a:t>
            </a:r>
            <a:r>
              <a:rPr lang="en-US" sz="2000" dirty="0"/>
              <a:t>: </a:t>
            </a:r>
          </a:p>
          <a:p>
            <a:pPr marL="0" indent="0" algn="just" eaLnBrk="1" hangingPunct="1">
              <a:lnSpc>
                <a:spcPct val="90000"/>
              </a:lnSpc>
              <a:spcAft>
                <a:spcPct val="50000"/>
              </a:spcAft>
              <a:buFont typeface="Wingdings" pitchFamily="2" charset="2"/>
              <a:buNone/>
            </a:pPr>
            <a:r>
              <a:rPr lang="en-US" sz="2000" dirty="0"/>
              <a:t>Dasar </a:t>
            </a:r>
            <a:r>
              <a:rPr lang="en-US" sz="2000" dirty="0" err="1"/>
              <a:t>penetapan</a:t>
            </a:r>
            <a:r>
              <a:rPr lang="en-US" sz="2000" dirty="0"/>
              <a:t> </a:t>
            </a:r>
            <a:r>
              <a:rPr lang="en-US" sz="2000" dirty="0" err="1"/>
              <a:t>prioritas</a:t>
            </a:r>
            <a:r>
              <a:rPr lang="en-US" sz="2000" dirty="0"/>
              <a:t> </a:t>
            </a:r>
            <a:r>
              <a:rPr lang="id-ID" sz="2000" dirty="0"/>
              <a:t>jadwal</a:t>
            </a:r>
            <a:r>
              <a:rPr lang="en-US" sz="2000" dirty="0"/>
              <a:t> audit  </a:t>
            </a:r>
            <a:endParaRPr lang="en-US" sz="2000" u="sng" dirty="0"/>
          </a:p>
          <a:p>
            <a:pPr lvl="1" algn="just" eaLnBrk="1" hangingPunct="1">
              <a:lnSpc>
                <a:spcPct val="90000"/>
              </a:lnSpc>
              <a:buFont typeface="Wingdings" panose="05000000000000000000" pitchFamily="2" charset="2"/>
              <a:buChar char="Ø"/>
            </a:pPr>
            <a:r>
              <a:rPr lang="en-US" sz="2000" b="1" dirty="0" err="1"/>
              <a:t>Proses</a:t>
            </a:r>
            <a:r>
              <a:rPr lang="en-US" sz="2000" b="1" dirty="0"/>
              <a:t> </a:t>
            </a:r>
            <a:r>
              <a:rPr lang="en-US" sz="2000" b="1" dirty="0" err="1"/>
              <a:t>beresiko</a:t>
            </a:r>
            <a:r>
              <a:rPr lang="en-US" sz="2000" b="1" dirty="0"/>
              <a:t> </a:t>
            </a:r>
            <a:r>
              <a:rPr lang="en-US" sz="2000" b="1" dirty="0" err="1"/>
              <a:t>tinggi</a:t>
            </a:r>
            <a:r>
              <a:rPr lang="en-US" sz="2000" b="1" dirty="0"/>
              <a:t>  </a:t>
            </a:r>
          </a:p>
          <a:p>
            <a:pPr lvl="1" algn="just" eaLnBrk="1" hangingPunct="1">
              <a:lnSpc>
                <a:spcPct val="90000"/>
              </a:lnSpc>
              <a:buFont typeface="Wingdings" panose="05000000000000000000" pitchFamily="2" charset="2"/>
              <a:buChar char="Ø"/>
            </a:pPr>
            <a:r>
              <a:rPr lang="en-US" sz="2000" b="1" dirty="0" err="1"/>
              <a:t>Langsung</a:t>
            </a:r>
            <a:r>
              <a:rPr lang="en-US" sz="2000" b="1" dirty="0"/>
              <a:t> </a:t>
            </a:r>
            <a:r>
              <a:rPr lang="en-US" sz="2000" b="1" dirty="0" err="1"/>
              <a:t>berkaitan</a:t>
            </a:r>
            <a:r>
              <a:rPr lang="en-US" sz="2000" b="1" dirty="0"/>
              <a:t> </a:t>
            </a:r>
            <a:r>
              <a:rPr lang="en-US" sz="2000" b="1" dirty="0" err="1"/>
              <a:t>dengan</a:t>
            </a:r>
            <a:r>
              <a:rPr lang="en-US" sz="2000" b="1" dirty="0"/>
              <a:t> </a:t>
            </a:r>
            <a:r>
              <a:rPr lang="en-US" sz="2000" b="1" dirty="0" err="1"/>
              <a:t>pelanggan</a:t>
            </a:r>
            <a:r>
              <a:rPr lang="en-US" sz="2000" b="1" dirty="0"/>
              <a:t> (Customer Oriented Process)</a:t>
            </a:r>
          </a:p>
          <a:p>
            <a:pPr lvl="1" algn="just" eaLnBrk="1" hangingPunct="1">
              <a:lnSpc>
                <a:spcPct val="90000"/>
              </a:lnSpc>
              <a:buFont typeface="Wingdings" panose="05000000000000000000" pitchFamily="2" charset="2"/>
              <a:buChar char="Ø"/>
            </a:pPr>
            <a:r>
              <a:rPr lang="en-US" sz="2000" b="1" dirty="0" err="1"/>
              <a:t>Kritikal</a:t>
            </a:r>
            <a:r>
              <a:rPr lang="en-US" sz="2000" b="1" dirty="0"/>
              <a:t> </a:t>
            </a:r>
            <a:r>
              <a:rPr lang="en-US" sz="2000" b="1" dirty="0" err="1"/>
              <a:t>proses</a:t>
            </a:r>
            <a:r>
              <a:rPr lang="en-US" sz="2000" dirty="0"/>
              <a:t> (</a:t>
            </a:r>
            <a:r>
              <a:rPr lang="en-US" sz="2000" dirty="0" err="1"/>
              <a:t>Proses</a:t>
            </a:r>
            <a:r>
              <a:rPr lang="en-US" sz="2000" dirty="0"/>
              <a:t> </a:t>
            </a:r>
            <a:r>
              <a:rPr lang="en-US" sz="2000" dirty="0" err="1"/>
              <a:t>beresiko</a:t>
            </a:r>
            <a:r>
              <a:rPr lang="en-US" sz="2000" dirty="0"/>
              <a:t> </a:t>
            </a:r>
            <a:r>
              <a:rPr lang="en-US" sz="2000" dirty="0" err="1"/>
              <a:t>tinggi</a:t>
            </a:r>
            <a:r>
              <a:rPr lang="en-US" sz="2000" dirty="0"/>
              <a:t>, special </a:t>
            </a:r>
            <a:r>
              <a:rPr lang="en-US" sz="2000" dirty="0" err="1"/>
              <a:t>characteritic</a:t>
            </a:r>
            <a:r>
              <a:rPr lang="en-US" sz="2000" dirty="0"/>
              <a:t>, safety, </a:t>
            </a:r>
            <a:r>
              <a:rPr lang="en-US" sz="2000" dirty="0" err="1"/>
              <a:t>regulasi</a:t>
            </a:r>
            <a:r>
              <a:rPr lang="en-US" sz="2000" dirty="0"/>
              <a:t> </a:t>
            </a:r>
            <a:r>
              <a:rPr lang="en-US" sz="2000" dirty="0" err="1"/>
              <a:t>pemerintah</a:t>
            </a:r>
            <a:r>
              <a:rPr lang="en-US" sz="2000" dirty="0"/>
              <a:t>)  </a:t>
            </a:r>
          </a:p>
          <a:p>
            <a:pPr lvl="1" algn="just" eaLnBrk="1" hangingPunct="1">
              <a:lnSpc>
                <a:spcPct val="90000"/>
              </a:lnSpc>
              <a:buFont typeface="Wingdings" panose="05000000000000000000" pitchFamily="2" charset="2"/>
              <a:buChar char="Ø"/>
            </a:pPr>
            <a:r>
              <a:rPr lang="en-US" sz="2000" b="1" dirty="0"/>
              <a:t>Special proses</a:t>
            </a:r>
            <a:r>
              <a:rPr lang="en-US" sz="2000" dirty="0"/>
              <a:t>, (proses </a:t>
            </a:r>
            <a:r>
              <a:rPr lang="en-US" sz="2000" dirty="0" err="1"/>
              <a:t>dimana</a:t>
            </a:r>
            <a:r>
              <a:rPr lang="en-US" sz="2000" dirty="0"/>
              <a:t> </a:t>
            </a:r>
            <a:r>
              <a:rPr lang="en-US" sz="2000" dirty="0" err="1"/>
              <a:t>ketidaksesuaian</a:t>
            </a:r>
            <a:r>
              <a:rPr lang="en-US" sz="2000" dirty="0"/>
              <a:t> yang </a:t>
            </a:r>
            <a:r>
              <a:rPr lang="en-US" sz="2000" dirty="0" err="1"/>
              <a:t>timbul</a:t>
            </a:r>
            <a:r>
              <a:rPr lang="en-US" sz="2000" dirty="0"/>
              <a:t> </a:t>
            </a:r>
            <a:r>
              <a:rPr lang="en-US" sz="2000" dirty="0" err="1"/>
              <a:t>tidak</a:t>
            </a:r>
            <a:r>
              <a:rPr lang="en-US" sz="2000" dirty="0"/>
              <a:t> </a:t>
            </a:r>
            <a:r>
              <a:rPr lang="en-US" sz="2000" dirty="0" err="1"/>
              <a:t>dapat</a:t>
            </a:r>
            <a:r>
              <a:rPr lang="en-US" sz="2000" dirty="0"/>
              <a:t> </a:t>
            </a:r>
            <a:r>
              <a:rPr lang="en-US" sz="2000" dirty="0" err="1"/>
              <a:t>diverifikasi</a:t>
            </a:r>
            <a:r>
              <a:rPr lang="en-US" sz="2000" dirty="0"/>
              <a:t> </a:t>
            </a:r>
            <a:r>
              <a:rPr lang="en-US" sz="2000" dirty="0" err="1"/>
              <a:t>pada</a:t>
            </a:r>
            <a:r>
              <a:rPr lang="en-US" sz="2000" dirty="0"/>
              <a:t> </a:t>
            </a:r>
            <a:r>
              <a:rPr lang="en-US" sz="2000" dirty="0" err="1"/>
              <a:t>saat</a:t>
            </a:r>
            <a:r>
              <a:rPr lang="en-US" sz="2000" dirty="0"/>
              <a:t> </a:t>
            </a:r>
            <a:r>
              <a:rPr lang="en-US" sz="2000" dirty="0" err="1"/>
              <a:t>inspeksi</a:t>
            </a:r>
            <a:r>
              <a:rPr lang="en-US" sz="2000" dirty="0"/>
              <a:t>) audit </a:t>
            </a:r>
            <a:r>
              <a:rPr lang="en-US" sz="2000" dirty="0" err="1"/>
              <a:t>harus</a:t>
            </a:r>
            <a:r>
              <a:rPr lang="en-US" sz="2000" dirty="0"/>
              <a:t> </a:t>
            </a:r>
            <a:r>
              <a:rPr lang="en-US" sz="2000" dirty="0" err="1"/>
              <a:t>lebih</a:t>
            </a:r>
            <a:r>
              <a:rPr lang="en-US" sz="2000" dirty="0"/>
              <a:t> </a:t>
            </a:r>
            <a:r>
              <a:rPr lang="en-US" sz="2000" dirty="0" err="1"/>
              <a:t>ditekankan</a:t>
            </a:r>
            <a:r>
              <a:rPr lang="en-US" sz="2000" dirty="0"/>
              <a:t> </a:t>
            </a:r>
            <a:r>
              <a:rPr lang="en-US" sz="2000" dirty="0" err="1"/>
              <a:t>kepada</a:t>
            </a:r>
            <a:r>
              <a:rPr lang="en-US" sz="2000" dirty="0"/>
              <a:t> </a:t>
            </a:r>
            <a:r>
              <a:rPr lang="en-US" sz="2000" dirty="0" err="1"/>
              <a:t>sistem</a:t>
            </a:r>
            <a:r>
              <a:rPr lang="en-US" sz="2000" dirty="0"/>
              <a:t> </a:t>
            </a:r>
            <a:r>
              <a:rPr lang="en-US" sz="2000" dirty="0" err="1"/>
              <a:t>pengontrolan</a:t>
            </a:r>
            <a:r>
              <a:rPr lang="en-US" sz="2000" dirty="0"/>
              <a:t> </a:t>
            </a:r>
            <a:r>
              <a:rPr lang="en-US" sz="2000" dirty="0" err="1"/>
              <a:t>pada</a:t>
            </a:r>
            <a:r>
              <a:rPr lang="en-US" sz="2000" dirty="0"/>
              <a:t> proses.</a:t>
            </a:r>
          </a:p>
          <a:p>
            <a:pPr lvl="1" algn="just" eaLnBrk="1" hangingPunct="1">
              <a:lnSpc>
                <a:spcPct val="90000"/>
              </a:lnSpc>
              <a:buFont typeface="Wingdings" panose="05000000000000000000" pitchFamily="2" charset="2"/>
              <a:buChar char="Ø"/>
            </a:pPr>
            <a:r>
              <a:rPr lang="en-US" sz="2000" b="1" dirty="0" err="1"/>
              <a:t>Kinerja</a:t>
            </a:r>
            <a:r>
              <a:rPr lang="en-US" sz="2000" b="1" dirty="0"/>
              <a:t> Proses </a:t>
            </a:r>
            <a:r>
              <a:rPr lang="en-US" sz="2000" dirty="0"/>
              <a:t>(trend </a:t>
            </a:r>
            <a:r>
              <a:rPr lang="en-US" sz="2000" dirty="0" err="1"/>
              <a:t>kinerja</a:t>
            </a:r>
            <a:r>
              <a:rPr lang="en-US" sz="2000" dirty="0"/>
              <a:t> internal, external, </a:t>
            </a:r>
            <a:r>
              <a:rPr lang="en-US" sz="2000" dirty="0" err="1"/>
              <a:t>hasil</a:t>
            </a:r>
            <a:r>
              <a:rPr lang="en-US" sz="2000" dirty="0"/>
              <a:t> audit </a:t>
            </a:r>
            <a:r>
              <a:rPr lang="en-US" sz="2000" dirty="0" err="1"/>
              <a:t>sebelumnya</a:t>
            </a:r>
            <a:r>
              <a:rPr lang="en-US" sz="2000" dirty="0"/>
              <a:t>.</a:t>
            </a:r>
          </a:p>
          <a:p>
            <a:pPr lvl="1" algn="just" eaLnBrk="1" hangingPunct="1">
              <a:lnSpc>
                <a:spcPct val="90000"/>
              </a:lnSpc>
              <a:buFont typeface="Wingdings" panose="05000000000000000000" pitchFamily="2" charset="2"/>
              <a:buChar char="Ø"/>
            </a:pPr>
            <a:r>
              <a:rPr lang="en-US" sz="2000" b="1" dirty="0">
                <a:solidFill>
                  <a:srgbClr val="FF0000"/>
                </a:solidFill>
              </a:rPr>
              <a:t>Hasil Audit </a:t>
            </a:r>
            <a:r>
              <a:rPr lang="en-US" sz="2000" b="1" dirty="0" err="1">
                <a:solidFill>
                  <a:srgbClr val="FF0000"/>
                </a:solidFill>
              </a:rPr>
              <a:t>sebelumnya</a:t>
            </a:r>
            <a:r>
              <a:rPr lang="en-US" sz="2000" b="1" dirty="0">
                <a:solidFill>
                  <a:srgbClr val="FF0000"/>
                </a:solidFill>
              </a:rPr>
              <a:t> </a:t>
            </a:r>
            <a:r>
              <a:rPr lang="en-US" sz="2000" dirty="0">
                <a:solidFill>
                  <a:srgbClr val="FF0000"/>
                </a:solidFill>
              </a:rPr>
              <a:t>(</a:t>
            </a:r>
            <a:r>
              <a:rPr lang="en-US" sz="2000" dirty="0" err="1">
                <a:solidFill>
                  <a:srgbClr val="FF0000"/>
                </a:solidFill>
              </a:rPr>
              <a:t>temuan</a:t>
            </a:r>
            <a:r>
              <a:rPr lang="en-US" sz="2000" dirty="0">
                <a:solidFill>
                  <a:srgbClr val="FF0000"/>
                </a:solidFill>
              </a:rPr>
              <a:t> audit yang </a:t>
            </a:r>
            <a:r>
              <a:rPr lang="en-US" sz="2000" dirty="0" err="1">
                <a:solidFill>
                  <a:srgbClr val="FF0000"/>
                </a:solidFill>
              </a:rPr>
              <a:t>belum</a:t>
            </a:r>
            <a:r>
              <a:rPr lang="en-US" sz="2000" dirty="0">
                <a:solidFill>
                  <a:srgbClr val="FF0000"/>
                </a:solidFill>
              </a:rPr>
              <a:t> close </a:t>
            </a:r>
            <a:r>
              <a:rPr lang="en-US" sz="2000" dirty="0" err="1">
                <a:solidFill>
                  <a:srgbClr val="FF0000"/>
                </a:solidFill>
              </a:rPr>
              <a:t>perbaikannya</a:t>
            </a:r>
            <a:r>
              <a:rPr lang="en-US" sz="2000" dirty="0">
                <a:solidFill>
                  <a:srgbClr val="FF0000"/>
                </a:solidFill>
              </a:rPr>
              <a:t>).</a:t>
            </a:r>
            <a:endParaRPr lang="en-US" sz="2000" b="1" dirty="0">
              <a:solidFill>
                <a:srgbClr val="FF0000"/>
              </a:solidFill>
            </a:endParaRPr>
          </a:p>
          <a:p>
            <a:pPr lvl="1" algn="just" eaLnBrk="1" hangingPunct="1">
              <a:lnSpc>
                <a:spcPct val="90000"/>
              </a:lnSpc>
            </a:pPr>
            <a:endParaRPr lang="en-US" sz="2000" dirty="0"/>
          </a:p>
        </p:txBody>
      </p:sp>
      <p:sp>
        <p:nvSpPr>
          <p:cNvPr id="7" name="Rectangle 6"/>
          <p:cNvSpPr/>
          <p:nvPr/>
        </p:nvSpPr>
        <p:spPr>
          <a:xfrm>
            <a:off x="3024174" y="1311579"/>
            <a:ext cx="6881826"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49</a:t>
            </a:fld>
            <a:endParaRPr lang="en-US"/>
          </a:p>
        </p:txBody>
      </p:sp>
      <p:sp>
        <p:nvSpPr>
          <p:cNvPr id="2" name="Footer Placeholder 1">
            <a:extLst>
              <a:ext uri="{FF2B5EF4-FFF2-40B4-BE49-F238E27FC236}">
                <a16:creationId xmlns:a16="http://schemas.microsoft.com/office/drawing/2014/main" id="{20B31B62-0E7A-4B6A-96EC-929ACD331888}"/>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197090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025008" y="0"/>
            <a:ext cx="4880992" cy="9087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04" name="Rectangle 4"/>
          <p:cNvSpPr>
            <a:spLocks noChangeArrowheads="1"/>
          </p:cNvSpPr>
          <p:nvPr/>
        </p:nvSpPr>
        <p:spPr bwMode="auto">
          <a:xfrm>
            <a:off x="1" y="0"/>
            <a:ext cx="5961112" cy="1500174"/>
          </a:xfrm>
          <a:custGeom>
            <a:avLst/>
            <a:gdLst>
              <a:gd name="connsiteX0" fmla="*/ 0 w 5961112"/>
              <a:gd name="connsiteY0" fmla="*/ 0 h 1500174"/>
              <a:gd name="connsiteX1" fmla="*/ 5961112 w 5961112"/>
              <a:gd name="connsiteY1" fmla="*/ 0 h 1500174"/>
              <a:gd name="connsiteX2" fmla="*/ 5961112 w 5961112"/>
              <a:gd name="connsiteY2" fmla="*/ 1500174 h 1500174"/>
              <a:gd name="connsiteX3" fmla="*/ 0 w 5961112"/>
              <a:gd name="connsiteY3" fmla="*/ 1500174 h 1500174"/>
              <a:gd name="connsiteX4" fmla="*/ 0 w 5961112"/>
              <a:gd name="connsiteY4" fmla="*/ 0 h 1500174"/>
              <a:gd name="connsiteX0" fmla="*/ 0 w 5961112"/>
              <a:gd name="connsiteY0" fmla="*/ 0 h 1512874"/>
              <a:gd name="connsiteX1" fmla="*/ 5961112 w 5961112"/>
              <a:gd name="connsiteY1" fmla="*/ 0 h 1512874"/>
              <a:gd name="connsiteX2" fmla="*/ 4945112 w 5961112"/>
              <a:gd name="connsiteY2" fmla="*/ 1512874 h 1512874"/>
              <a:gd name="connsiteX3" fmla="*/ 0 w 5961112"/>
              <a:gd name="connsiteY3" fmla="*/ 1500174 h 1512874"/>
              <a:gd name="connsiteX4" fmla="*/ 0 w 5961112"/>
              <a:gd name="connsiteY4" fmla="*/ 0 h 1512874"/>
              <a:gd name="connsiteX0" fmla="*/ 0 w 5961112"/>
              <a:gd name="connsiteY0" fmla="*/ 0 h 1500174"/>
              <a:gd name="connsiteX1" fmla="*/ 5961112 w 5961112"/>
              <a:gd name="connsiteY1" fmla="*/ 0 h 1500174"/>
              <a:gd name="connsiteX2" fmla="*/ 4945112 w 5961112"/>
              <a:gd name="connsiteY2" fmla="*/ 1500174 h 1500174"/>
              <a:gd name="connsiteX3" fmla="*/ 0 w 5961112"/>
              <a:gd name="connsiteY3" fmla="*/ 1500174 h 1500174"/>
              <a:gd name="connsiteX4" fmla="*/ 0 w 5961112"/>
              <a:gd name="connsiteY4" fmla="*/ 0 h 15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112" h="1500174">
                <a:moveTo>
                  <a:pt x="0" y="0"/>
                </a:moveTo>
                <a:lnTo>
                  <a:pt x="5961112" y="0"/>
                </a:lnTo>
                <a:lnTo>
                  <a:pt x="4945112" y="1500174"/>
                </a:lnTo>
                <a:lnTo>
                  <a:pt x="0" y="1500174"/>
                </a:lnTo>
                <a:lnTo>
                  <a:pt x="0" y="0"/>
                </a:lnTo>
                <a:close/>
              </a:path>
            </a:pathLst>
          </a:custGeom>
          <a:solidFill>
            <a:schemeClr val="tx2">
              <a:lumMod val="60000"/>
              <a:lumOff val="40000"/>
            </a:schemeClr>
          </a:solidFill>
          <a:ln w="9525">
            <a:noFill/>
            <a:miter lim="800000"/>
            <a:headEnd/>
            <a:tailEnd/>
          </a:ln>
          <a:effectLst/>
        </p:spPr>
        <p:txBody>
          <a:bodyPr anchor="ctr" anchorCtr="1"/>
          <a:lstStyle/>
          <a:p>
            <a:pPr>
              <a:lnSpc>
                <a:spcPct val="80000"/>
              </a:lnSpc>
              <a:defRPr/>
            </a:pPr>
            <a:r>
              <a:rPr lang="en-US" sz="4000" b="1" dirty="0" err="1">
                <a:effectLst>
                  <a:outerShdw blurRad="38100" dist="38100" dir="2700000" algn="tl">
                    <a:srgbClr val="C0C0C0"/>
                  </a:outerShdw>
                </a:effectLst>
              </a:rPr>
              <a:t>Bukti</a:t>
            </a:r>
            <a:r>
              <a:rPr lang="en-US" sz="4000" b="1" dirty="0">
                <a:effectLst>
                  <a:outerShdw blurRad="38100" dist="38100" dir="2700000" algn="tl">
                    <a:srgbClr val="C0C0C0"/>
                  </a:outerShdw>
                </a:effectLst>
              </a:rPr>
              <a:t> Ob</a:t>
            </a:r>
            <a:r>
              <a:rPr lang="id-ID" sz="4000" b="1" dirty="0">
                <a:effectLst>
                  <a:outerShdw blurRad="38100" dist="38100" dir="2700000" algn="tl">
                    <a:srgbClr val="C0C0C0"/>
                  </a:outerShdw>
                </a:effectLst>
              </a:rPr>
              <a:t>j</a:t>
            </a:r>
            <a:r>
              <a:rPr lang="en-US" sz="4000" b="1" dirty="0">
                <a:effectLst>
                  <a:outerShdw blurRad="38100" dist="38100" dir="2700000" algn="tl">
                    <a:srgbClr val="C0C0C0"/>
                  </a:outerShdw>
                </a:effectLst>
              </a:rPr>
              <a:t>e</a:t>
            </a:r>
            <a:r>
              <a:rPr lang="id-ID" sz="4000" b="1" dirty="0">
                <a:effectLst>
                  <a:outerShdw blurRad="38100" dist="38100" dir="2700000" algn="tl">
                    <a:srgbClr val="C0C0C0"/>
                  </a:outerShdw>
                </a:effectLst>
              </a:rPr>
              <a:t>k</a:t>
            </a:r>
            <a:r>
              <a:rPr lang="en-US" sz="4000" b="1" dirty="0" err="1">
                <a:effectLst>
                  <a:outerShdw blurRad="38100" dist="38100" dir="2700000" algn="tl">
                    <a:srgbClr val="C0C0C0"/>
                  </a:outerShdw>
                </a:effectLst>
              </a:rPr>
              <a:t>ti</a:t>
            </a:r>
            <a:r>
              <a:rPr lang="id-ID" sz="4000" b="1" dirty="0">
                <a:effectLst>
                  <a:outerShdw blurRad="38100" dist="38100" dir="2700000" algn="tl">
                    <a:srgbClr val="C0C0C0"/>
                  </a:outerShdw>
                </a:effectLst>
              </a:rPr>
              <a:t>f</a:t>
            </a:r>
            <a:endParaRPr lang="en-GB" sz="4000" b="1" dirty="0">
              <a:effectLst>
                <a:outerShdw blurRad="38100" dist="38100" dir="2700000" algn="tl">
                  <a:srgbClr val="C0C0C0"/>
                </a:outerShdw>
              </a:effectLst>
            </a:endParaRPr>
          </a:p>
        </p:txBody>
      </p:sp>
      <p:sp>
        <p:nvSpPr>
          <p:cNvPr id="31747" name="Text Box 11"/>
          <p:cNvSpPr txBox="1">
            <a:spLocks noChangeArrowheads="1"/>
          </p:cNvSpPr>
          <p:nvPr/>
        </p:nvSpPr>
        <p:spPr bwMode="auto">
          <a:xfrm>
            <a:off x="513086" y="1772816"/>
            <a:ext cx="8897614" cy="5230833"/>
          </a:xfrm>
          <a:prstGeom prst="rect">
            <a:avLst/>
          </a:prstGeom>
          <a:noFill/>
          <a:ln w="9525">
            <a:noFill/>
            <a:miter lim="800000"/>
            <a:headEnd/>
            <a:tailEnd/>
          </a:ln>
        </p:spPr>
        <p:txBody>
          <a:bodyPr/>
          <a:lstStyle/>
          <a:p>
            <a:pPr marL="590550" indent="-590550">
              <a:lnSpc>
                <a:spcPct val="160000"/>
              </a:lnSpc>
              <a:spcBef>
                <a:spcPct val="50000"/>
              </a:spcBef>
              <a:buFont typeface="Wingdings 2" pitchFamily="18" charset="2"/>
              <a:buChar char="ð"/>
            </a:pPr>
            <a:r>
              <a:rPr lang="en-US" b="0" u="sng" dirty="0">
                <a:latin typeface="Arial" panose="020B0604020202020204" pitchFamily="34" charset="0"/>
                <a:cs typeface="Arial" panose="020B0604020202020204" pitchFamily="34" charset="0"/>
              </a:rPr>
              <a:t>Data </a:t>
            </a:r>
            <a:r>
              <a:rPr lang="en-US" b="0" u="sng" dirty="0" err="1">
                <a:latin typeface="Arial" panose="020B0604020202020204" pitchFamily="34" charset="0"/>
                <a:cs typeface="Arial" panose="020B0604020202020204" pitchFamily="34" charset="0"/>
              </a:rPr>
              <a:t>pendukung</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mengenai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keberadaan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kebenaran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suatu</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hal</a:t>
            </a:r>
            <a:r>
              <a:rPr lang="en-US" b="0" dirty="0">
                <a:latin typeface="Arial" panose="020B0604020202020204" pitchFamily="34" charset="0"/>
                <a:cs typeface="Arial" panose="020B0604020202020204" pitchFamily="34" charset="0"/>
              </a:rPr>
              <a:t> yang </a:t>
            </a:r>
            <a:r>
              <a:rPr lang="en-US" b="0" dirty="0" err="1">
                <a:latin typeface="Arial" panose="020B0604020202020204" pitchFamily="34" charset="0"/>
                <a:cs typeface="Arial" panose="020B0604020202020204" pitchFamily="34" charset="0"/>
              </a:rPr>
              <a:t>berhubungan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dengan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sistem</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manajemen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mutu</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sym typeface="Monotype Sorts" charset="2"/>
              </a:rPr>
              <a:t>Bisa</a:t>
            </a:r>
            <a:r>
              <a:rPr lang="en-US" b="0" dirty="0">
                <a:latin typeface="Arial" panose="020B0604020202020204" pitchFamily="34" charset="0"/>
                <a:cs typeface="Arial" panose="020B0604020202020204" pitchFamily="34" charset="0"/>
                <a:sym typeface="Monotype Sorts" charset="2"/>
              </a:rPr>
              <a:t> </a:t>
            </a:r>
            <a:r>
              <a:rPr lang="en-US" b="0" dirty="0" err="1">
                <a:latin typeface="Arial" panose="020B0604020202020204" pitchFamily="34" charset="0"/>
                <a:cs typeface="Arial" panose="020B0604020202020204" pitchFamily="34" charset="0"/>
                <a:sym typeface="Monotype Sorts" charset="2"/>
              </a:rPr>
              <a:t>berupa</a:t>
            </a:r>
            <a:r>
              <a:rPr lang="en-US" b="0" dirty="0">
                <a:latin typeface="Arial" panose="020B0604020202020204" pitchFamily="34" charset="0"/>
                <a:cs typeface="Arial" panose="020B0604020202020204" pitchFamily="34" charset="0"/>
                <a:sym typeface="Monotype Sorts" charset="2"/>
              </a:rPr>
              <a:t> :</a:t>
            </a:r>
          </a:p>
          <a:p>
            <a:pPr marL="1371600" lvl="2" indent="-457200">
              <a:spcBef>
                <a:spcPct val="50000"/>
              </a:spcBef>
              <a:buFont typeface="Wingdings 2" pitchFamily="18" charset="2"/>
              <a:buAutoNum type="arabicPeriod"/>
            </a:pPr>
            <a:r>
              <a:rPr lang="en-US" b="0" u="sng" dirty="0" err="1">
                <a:latin typeface="Arial" panose="020B0604020202020204" pitchFamily="34" charset="0"/>
                <a:cs typeface="Arial" panose="020B0604020202020204" pitchFamily="34" charset="0"/>
              </a:rPr>
              <a:t>Fakta</a:t>
            </a:r>
            <a:r>
              <a:rPr lang="en-US" b="0" dirty="0">
                <a:latin typeface="Arial" panose="020B0604020202020204" pitchFamily="34" charset="0"/>
                <a:cs typeface="Arial" panose="020B0604020202020204" pitchFamily="34" charset="0"/>
              </a:rPr>
              <a:t> yang </a:t>
            </a:r>
            <a:r>
              <a:rPr lang="en-US" b="0" dirty="0" err="1">
                <a:latin typeface="Arial" panose="020B0604020202020204" pitchFamily="34" charset="0"/>
                <a:cs typeface="Arial" panose="020B0604020202020204" pitchFamily="34" charset="0"/>
              </a:rPr>
              <a:t>diperoleh</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selama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observasi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misalnya</a:t>
            </a:r>
            <a:r>
              <a:rPr lang="en-US" b="0" dirty="0">
                <a:latin typeface="Arial" panose="020B0604020202020204" pitchFamily="34" charset="0"/>
                <a:cs typeface="Arial" panose="020B0604020202020204" pitchFamily="34" charset="0"/>
              </a:rPr>
              <a:t> : </a:t>
            </a:r>
            <a:r>
              <a:rPr lang="en-US" b="0" dirty="0" err="1">
                <a:latin typeface="Arial" panose="020B0604020202020204" pitchFamily="34" charset="0"/>
                <a:cs typeface="Arial" panose="020B0604020202020204" pitchFamily="34" charset="0"/>
              </a:rPr>
              <a:t>hasil</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observasi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menunjukkan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bahwa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pekerja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tidak</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mengikuti</a:t>
            </a:r>
            <a:r>
              <a:rPr lang="en-US" b="0" dirty="0">
                <a:latin typeface="Arial" panose="020B0604020202020204" pitchFamily="34" charset="0"/>
                <a:cs typeface="Arial" panose="020B0604020202020204" pitchFamily="34" charset="0"/>
              </a:rPr>
              <a:t> standard/ </a:t>
            </a:r>
            <a:r>
              <a:rPr lang="en-US" b="0" dirty="0" err="1">
                <a:latin typeface="Arial" panose="020B0604020202020204" pitchFamily="34" charset="0"/>
                <a:cs typeface="Arial" panose="020B0604020202020204" pitchFamily="34" charset="0"/>
              </a:rPr>
              <a:t>instruksi</a:t>
            </a:r>
            <a:endParaRPr lang="en-US" b="0" dirty="0">
              <a:latin typeface="Arial" panose="020B0604020202020204" pitchFamily="34" charset="0"/>
              <a:cs typeface="Arial" panose="020B0604020202020204" pitchFamily="34" charset="0"/>
            </a:endParaRPr>
          </a:p>
          <a:p>
            <a:pPr marL="1371600" lvl="2" indent="-457200">
              <a:spcBef>
                <a:spcPct val="50000"/>
              </a:spcBef>
              <a:buFont typeface="Wingdings 2" pitchFamily="18" charset="2"/>
              <a:buAutoNum type="arabicPeriod"/>
            </a:pPr>
            <a:r>
              <a:rPr lang="en-US" b="0" u="sng" dirty="0" err="1">
                <a:latin typeface="Arial" panose="020B0604020202020204" pitchFamily="34" charset="0"/>
                <a:cs typeface="Arial" panose="020B0604020202020204" pitchFamily="34" charset="0"/>
              </a:rPr>
              <a:t>Rekaman</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catatan</a:t>
            </a:r>
            <a:r>
              <a:rPr lang="en-US" b="0" u="sng" dirty="0">
                <a:latin typeface="Arial" panose="020B0604020202020204" pitchFamily="34" charset="0"/>
                <a:cs typeface="Arial" panose="020B0604020202020204" pitchFamily="34" charset="0"/>
              </a:rPr>
              <a:t>),</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misalnya</a:t>
            </a:r>
            <a:r>
              <a:rPr lang="en-US" b="0" dirty="0">
                <a:latin typeface="Arial" panose="020B0604020202020204" pitchFamily="34" charset="0"/>
                <a:cs typeface="Arial" panose="020B0604020202020204" pitchFamily="34" charset="0"/>
              </a:rPr>
              <a:t> : </a:t>
            </a:r>
            <a:r>
              <a:rPr lang="en-US" b="0" dirty="0" err="1">
                <a:latin typeface="Arial" panose="020B0604020202020204" pitchFamily="34" charset="0"/>
                <a:cs typeface="Arial" panose="020B0604020202020204" pitchFamily="34" charset="0"/>
              </a:rPr>
              <a:t>terdapat</a:t>
            </a:r>
            <a:r>
              <a:rPr lang="en-US" b="0" dirty="0">
                <a:latin typeface="Arial" panose="020B0604020202020204" pitchFamily="34" charset="0"/>
                <a:cs typeface="Arial" panose="020B0604020202020204" pitchFamily="34" charset="0"/>
              </a:rPr>
              <a:t> record </a:t>
            </a:r>
            <a:r>
              <a:rPr lang="en-US" b="0" dirty="0" err="1">
                <a:latin typeface="Arial" panose="020B0604020202020204" pitchFamily="34" charset="0"/>
                <a:cs typeface="Arial" panose="020B0604020202020204" pitchFamily="34" charset="0"/>
              </a:rPr>
              <a:t>keluhan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pelanggan</a:t>
            </a:r>
            <a:r>
              <a:rPr lang="en-US" b="0" dirty="0">
                <a:latin typeface="Arial" panose="020B0604020202020204" pitchFamily="34" charset="0"/>
                <a:cs typeface="Arial" panose="020B0604020202020204" pitchFamily="34" charset="0"/>
              </a:rPr>
              <a:t> yang </a:t>
            </a:r>
            <a:r>
              <a:rPr lang="en-US" b="0" dirty="0" err="1">
                <a:latin typeface="Arial" panose="020B0604020202020204" pitchFamily="34" charset="0"/>
                <a:cs typeface="Arial" panose="020B0604020202020204" pitchFamily="34" charset="0"/>
              </a:rPr>
              <a:t>tidak</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jelas</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statusnya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belum</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ada</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tindakan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perbaikannya</a:t>
            </a:r>
            <a:r>
              <a:rPr lang="en-US" b="0" dirty="0">
                <a:latin typeface="Arial" panose="020B0604020202020204" pitchFamily="34" charset="0"/>
                <a:cs typeface="Arial" panose="020B0604020202020204" pitchFamily="34" charset="0"/>
              </a:rPr>
              <a:t>) </a:t>
            </a:r>
          </a:p>
          <a:p>
            <a:pPr marL="1371600" lvl="2" indent="-457200">
              <a:spcBef>
                <a:spcPct val="50000"/>
              </a:spcBef>
              <a:buFont typeface="Wingdings 2" pitchFamily="18" charset="2"/>
              <a:buAutoNum type="arabicPeriod"/>
            </a:pPr>
            <a:r>
              <a:rPr lang="en-US" b="0" u="sng" dirty="0" err="1">
                <a:latin typeface="Arial" panose="020B0604020202020204" pitchFamily="34" charset="0"/>
                <a:cs typeface="Arial" panose="020B0604020202020204" pitchFamily="34" charset="0"/>
              </a:rPr>
              <a:t>Pernyataan</a:t>
            </a:r>
            <a:r>
              <a:rPr lang="en-US" b="0" u="sng" dirty="0">
                <a:latin typeface="Arial" panose="020B0604020202020204" pitchFamily="34" charset="0"/>
                <a:cs typeface="Arial" panose="020B0604020202020204" pitchFamily="34" charset="0"/>
              </a:rPr>
              <a:t> yang </a:t>
            </a:r>
            <a:r>
              <a:rPr lang="en-US" b="0" u="sng" dirty="0" err="1">
                <a:latin typeface="Arial" panose="020B0604020202020204" pitchFamily="34" charset="0"/>
                <a:cs typeface="Arial" panose="020B0604020202020204" pitchFamily="34" charset="0"/>
              </a:rPr>
              <a:t>bersangkutan</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dengan</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pelaksanaan</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dari</a:t>
            </a:r>
            <a:r>
              <a:rPr lang="en-US" b="0" u="sng" dirty="0">
                <a:latin typeface="Arial" panose="020B0604020202020204" pitchFamily="34" charset="0"/>
                <a:cs typeface="Arial" panose="020B0604020202020204" pitchFamily="34" charset="0"/>
              </a:rPr>
              <a:t> </a:t>
            </a:r>
            <a:r>
              <a:rPr lang="en-US" b="0" u="sng" dirty="0" err="1">
                <a:latin typeface="Arial" panose="020B0604020202020204" pitchFamily="34" charset="0"/>
                <a:cs typeface="Arial" panose="020B0604020202020204" pitchFamily="34" charset="0"/>
              </a:rPr>
              <a:t>sebuah</a:t>
            </a:r>
            <a:r>
              <a:rPr lang="en-US" b="0" u="sng" dirty="0">
                <a:latin typeface="Arial" panose="020B0604020202020204" pitchFamily="34" charset="0"/>
                <a:cs typeface="Arial" panose="020B0604020202020204" pitchFamily="34" charset="0"/>
              </a:rPr>
              <a:t> element quality system</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misalnya</a:t>
            </a:r>
            <a:r>
              <a:rPr lang="en-US" b="0" dirty="0">
                <a:latin typeface="Arial" panose="020B0604020202020204" pitchFamily="34" charset="0"/>
                <a:cs typeface="Arial" panose="020B0604020202020204" pitchFamily="34" charset="0"/>
              </a:rPr>
              <a:t> :  </a:t>
            </a:r>
            <a:r>
              <a:rPr lang="en-US" b="0" dirty="0" err="1">
                <a:latin typeface="Arial" panose="020B0604020202020204" pitchFamily="34" charset="0"/>
                <a:cs typeface="Arial" panose="020B0604020202020204" pitchFamily="34" charset="0"/>
              </a:rPr>
              <a:t>manajemen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atau</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karyawan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tidak</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memahami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kebijakan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mutu</a:t>
            </a:r>
            <a:endParaRPr lang="en-US" b="0" dirty="0">
              <a:latin typeface="Arial" panose="020B0604020202020204" pitchFamily="34" charset="0"/>
              <a:cs typeface="Arial" panose="020B0604020202020204" pitchFamily="34" charset="0"/>
            </a:endParaRPr>
          </a:p>
          <a:p>
            <a:pPr marL="590550" indent="-590550">
              <a:lnSpc>
                <a:spcPct val="160000"/>
              </a:lnSpc>
              <a:spcBef>
                <a:spcPct val="50000"/>
              </a:spcBef>
              <a:buFont typeface="Wingdings 2" pitchFamily="18" charset="2"/>
              <a:buNone/>
            </a:pP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Berdasarkan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pengamatan</a:t>
            </a:r>
            <a:r>
              <a:rPr lang="en-US" b="0" dirty="0">
                <a:latin typeface="Arial" panose="020B0604020202020204" pitchFamily="34" charset="0"/>
                <a:cs typeface="Arial" panose="020B0604020202020204" pitchFamily="34" charset="0"/>
              </a:rPr>
              <a:t>(</a:t>
            </a:r>
            <a:r>
              <a:rPr lang="en-US" b="0" dirty="0" err="1">
                <a:latin typeface="Arial" panose="020B0604020202020204" pitchFamily="34" charset="0"/>
                <a:cs typeface="Arial" panose="020B0604020202020204" pitchFamily="34" charset="0"/>
              </a:rPr>
              <a:t>observasi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pengukuran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evaluasi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pengujian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dan</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dapat</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diverifikasi</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keabsahannya</a:t>
            </a:r>
            <a:r>
              <a:rPr lang="en-US" b="0" dirty="0">
                <a:latin typeface="Arial" panose="020B0604020202020204" pitchFamily="34" charset="0"/>
                <a:cs typeface="Arial" panose="020B0604020202020204" pitchFamily="34" charset="0"/>
              </a:rPr>
              <a:t>.</a:t>
            </a:r>
          </a:p>
          <a:p>
            <a:pPr marL="590550" indent="-590550">
              <a:lnSpc>
                <a:spcPct val="160000"/>
              </a:lnSpc>
              <a:spcBef>
                <a:spcPct val="50000"/>
              </a:spcBef>
              <a:buFont typeface="Wingdings 2" pitchFamily="18" charset="2"/>
              <a:buNone/>
            </a:pPr>
            <a:endParaRPr lang="en-US" b="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a:defRPr/>
            </a:pPr>
            <a:fld id="{841ECF00-6640-4B42-A490-1528FA283F84}" type="slidenum">
              <a:rPr lang="en-US" smtClean="0"/>
              <a:pPr>
                <a:defRPr/>
              </a:pPr>
              <a:t>5</a:t>
            </a:fld>
            <a:endParaRPr lang="en-US"/>
          </a:p>
        </p:txBody>
      </p:sp>
      <p:cxnSp>
        <p:nvCxnSpPr>
          <p:cNvPr id="3" name="Straight Connector 2"/>
          <p:cNvCxnSpPr/>
          <p:nvPr/>
        </p:nvCxnSpPr>
        <p:spPr>
          <a:xfrm>
            <a:off x="0" y="1412776"/>
            <a:ext cx="488099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880993" y="0"/>
            <a:ext cx="936103" cy="141277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85048" y="836712"/>
            <a:ext cx="448056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417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down)">
                                      <p:cBhvr>
                                        <p:cTn id="7" dur="500"/>
                                        <p:tgtEl>
                                          <p:spTgt spid="31747">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Effect transition="in" filter="wipe(down)">
                                      <p:cBhvr>
                                        <p:cTn id="11" dur="500"/>
                                        <p:tgtEl>
                                          <p:spTgt spid="31747">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wipe(down)">
                                      <p:cBhvr>
                                        <p:cTn id="15" dur="500"/>
                                        <p:tgtEl>
                                          <p:spTgt spid="31747">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animEffect transition="in" filter="wipe(down)">
                                      <p:cBhvr>
                                        <p:cTn id="19" dur="500"/>
                                        <p:tgtEl>
                                          <p:spTgt spid="31747">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animEffect transition="in" filter="wipe(down)">
                                      <p:cBhvr>
                                        <p:cTn id="23"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492898"/>
            <a:ext cx="9906000" cy="365101"/>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1" name="Rectangle 5"/>
          <p:cNvSpPr>
            <a:spLocks noGrp="1" noChangeArrowheads="1"/>
          </p:cNvSpPr>
          <p:nvPr>
            <p:ph type="title"/>
          </p:nvPr>
        </p:nvSpPr>
        <p:spPr>
          <a:xfrm>
            <a:off x="0" y="142852"/>
            <a:ext cx="9906000" cy="1476375"/>
          </a:xfrm>
          <a:noFill/>
          <a:ln>
            <a:noFill/>
          </a:ln>
        </p:spPr>
        <p:txBody>
          <a:bodyPr/>
          <a:lstStyle/>
          <a:p>
            <a:pPr eaLnBrk="1" hangingPunct="1">
              <a:buFont typeface="Monotype Sorts" charset="2"/>
              <a:buNone/>
            </a:pPr>
            <a:r>
              <a:rPr lang="en-US" b="1" dirty="0" err="1"/>
              <a:t>Jadual</a:t>
            </a:r>
            <a:r>
              <a:rPr lang="en-US" b="1" dirty="0"/>
              <a:t> Audit (</a:t>
            </a:r>
            <a:r>
              <a:rPr lang="en-US" b="1" dirty="0" err="1"/>
              <a:t>lanjutan</a:t>
            </a:r>
            <a:r>
              <a:rPr lang="en-US" b="1" dirty="0"/>
              <a:t>)</a:t>
            </a:r>
          </a:p>
        </p:txBody>
      </p:sp>
      <p:sp>
        <p:nvSpPr>
          <p:cNvPr id="8" name="Slide Number Placeholder 7"/>
          <p:cNvSpPr>
            <a:spLocks noGrp="1"/>
          </p:cNvSpPr>
          <p:nvPr>
            <p:ph type="sldNum" sz="quarter" idx="12"/>
          </p:nvPr>
        </p:nvSpPr>
        <p:spPr>
          <a:xfrm>
            <a:off x="7099300" y="6492899"/>
            <a:ext cx="2311400" cy="365125"/>
          </a:xfrm>
        </p:spPr>
        <p:txBody>
          <a:bodyPr/>
          <a:lstStyle/>
          <a:p>
            <a:pPr>
              <a:defRPr/>
            </a:pPr>
            <a:fld id="{6479658B-7F9C-4333-9499-869B8642C574}" type="slidenum">
              <a:rPr lang="en-US" smtClean="0"/>
              <a:pPr>
                <a:defRPr/>
              </a:pPr>
              <a:t>50</a:t>
            </a:fld>
            <a:endParaRPr lang="en-US"/>
          </a:p>
        </p:txBody>
      </p:sp>
      <p:pic>
        <p:nvPicPr>
          <p:cNvPr id="32772" name="Picture 4" descr="http://phitagoras.com/wp-content/uploads/2011/12/9930682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398"/>
          <a:stretch/>
        </p:blipFill>
        <p:spPr bwMode="auto">
          <a:xfrm>
            <a:off x="272480" y="1628800"/>
            <a:ext cx="3537512" cy="4224409"/>
          </a:xfrm>
          <a:prstGeom prst="rect">
            <a:avLst/>
          </a:prstGeom>
          <a:noFill/>
          <a:extLst>
            <a:ext uri="{909E8E84-426E-40DD-AFC4-6F175D3DCCD1}">
              <a14:hiddenFill xmlns:a14="http://schemas.microsoft.com/office/drawing/2010/main">
                <a:solidFill>
                  <a:srgbClr val="FFFFFF"/>
                </a:solidFill>
              </a14:hiddenFill>
            </a:ext>
          </a:extLst>
        </p:spPr>
      </p:pic>
      <p:sp>
        <p:nvSpPr>
          <p:cNvPr id="63490" name="Rectangle 3"/>
          <p:cNvSpPr>
            <a:spLocks noGrp="1" noChangeArrowheads="1"/>
          </p:cNvSpPr>
          <p:nvPr>
            <p:ph type="body" idx="1"/>
          </p:nvPr>
        </p:nvSpPr>
        <p:spPr>
          <a:xfrm>
            <a:off x="2381232" y="1414486"/>
            <a:ext cx="6286544" cy="1728762"/>
          </a:xfrm>
          <a:noFill/>
        </p:spPr>
        <p:txBody>
          <a:bodyPr/>
          <a:lstStyle/>
          <a:p>
            <a:pPr marL="0" indent="0" eaLnBrk="1" hangingPunct="1">
              <a:lnSpc>
                <a:spcPct val="90000"/>
              </a:lnSpc>
              <a:buNone/>
            </a:pPr>
            <a:r>
              <a:rPr lang="en-US" sz="2200" dirty="0" err="1">
                <a:solidFill>
                  <a:srgbClr val="FF0000"/>
                </a:solidFill>
              </a:rPr>
              <a:t>Frekuensi</a:t>
            </a:r>
            <a:r>
              <a:rPr lang="en-US" sz="2200" dirty="0">
                <a:solidFill>
                  <a:srgbClr val="FF0000"/>
                </a:solidFill>
              </a:rPr>
              <a:t> audit </a:t>
            </a:r>
            <a:r>
              <a:rPr lang="en-US" sz="2200" dirty="0" err="1">
                <a:solidFill>
                  <a:srgbClr val="FF0000"/>
                </a:solidFill>
              </a:rPr>
              <a:t>harus</a:t>
            </a:r>
            <a:r>
              <a:rPr lang="en-US" sz="2200" dirty="0">
                <a:solidFill>
                  <a:srgbClr val="FF0000"/>
                </a:solidFill>
              </a:rPr>
              <a:t> </a:t>
            </a:r>
            <a:r>
              <a:rPr lang="en-US" sz="2200" dirty="0" err="1">
                <a:solidFill>
                  <a:srgbClr val="FF0000"/>
                </a:solidFill>
              </a:rPr>
              <a:t>direview</a:t>
            </a:r>
            <a:r>
              <a:rPr lang="en-US" sz="2200" dirty="0">
                <a:solidFill>
                  <a:srgbClr val="FF0000"/>
                </a:solidFill>
              </a:rPr>
              <a:t>, </a:t>
            </a:r>
            <a:r>
              <a:rPr lang="en-US" sz="2200" dirty="0" err="1">
                <a:solidFill>
                  <a:srgbClr val="FF0000"/>
                </a:solidFill>
              </a:rPr>
              <a:t>bila</a:t>
            </a:r>
            <a:r>
              <a:rPr lang="en-US" sz="2200" dirty="0">
                <a:solidFill>
                  <a:srgbClr val="FF0000"/>
                </a:solidFill>
              </a:rPr>
              <a:t> </a:t>
            </a:r>
            <a:r>
              <a:rPr lang="en-US" sz="2200" dirty="0" err="1">
                <a:solidFill>
                  <a:srgbClr val="FF0000"/>
                </a:solidFill>
              </a:rPr>
              <a:t>perlu</a:t>
            </a:r>
            <a:r>
              <a:rPr lang="en-US" sz="2200" dirty="0">
                <a:solidFill>
                  <a:srgbClr val="FF0000"/>
                </a:solidFill>
              </a:rPr>
              <a:t> </a:t>
            </a:r>
            <a:r>
              <a:rPr lang="en-US" sz="2200" dirty="0" err="1">
                <a:solidFill>
                  <a:srgbClr val="FF0000"/>
                </a:solidFill>
              </a:rPr>
              <a:t>disesuaikan</a:t>
            </a:r>
            <a:r>
              <a:rPr lang="en-US" sz="2200" dirty="0">
                <a:solidFill>
                  <a:srgbClr val="FF0000"/>
                </a:solidFill>
              </a:rPr>
              <a:t> </a:t>
            </a:r>
            <a:r>
              <a:rPr lang="en-US" sz="2200" dirty="0" err="1">
                <a:solidFill>
                  <a:srgbClr val="FF0000"/>
                </a:solidFill>
              </a:rPr>
              <a:t>berdasarkan</a:t>
            </a:r>
            <a:r>
              <a:rPr lang="en-US" sz="2200" dirty="0">
                <a:solidFill>
                  <a:srgbClr val="FF0000"/>
                </a:solidFill>
              </a:rPr>
              <a:t> </a:t>
            </a:r>
            <a:r>
              <a:rPr lang="en-US" sz="2200" dirty="0" err="1">
                <a:solidFill>
                  <a:srgbClr val="FF0000"/>
                </a:solidFill>
              </a:rPr>
              <a:t>kejadian</a:t>
            </a:r>
            <a:r>
              <a:rPr lang="en-US" sz="2200" dirty="0">
                <a:solidFill>
                  <a:srgbClr val="FF0000"/>
                </a:solidFill>
              </a:rPr>
              <a:t> </a:t>
            </a:r>
          </a:p>
          <a:p>
            <a:pPr marL="742950" lvl="2" indent="-342900" eaLnBrk="1" hangingPunct="1">
              <a:lnSpc>
                <a:spcPct val="90000"/>
              </a:lnSpc>
            </a:pPr>
            <a:r>
              <a:rPr lang="en-US" sz="2200" dirty="0" err="1">
                <a:solidFill>
                  <a:srgbClr val="FF0000"/>
                </a:solidFill>
              </a:rPr>
              <a:t>Perubahan</a:t>
            </a:r>
            <a:r>
              <a:rPr lang="en-US" sz="2200" dirty="0">
                <a:solidFill>
                  <a:srgbClr val="FF0000"/>
                </a:solidFill>
              </a:rPr>
              <a:t> </a:t>
            </a:r>
            <a:r>
              <a:rPr lang="en-US" sz="2200" dirty="0" err="1">
                <a:solidFill>
                  <a:srgbClr val="FF0000"/>
                </a:solidFill>
              </a:rPr>
              <a:t>proses</a:t>
            </a:r>
            <a:r>
              <a:rPr lang="en-US" sz="2200" dirty="0">
                <a:solidFill>
                  <a:srgbClr val="FF0000"/>
                </a:solidFill>
              </a:rPr>
              <a:t> </a:t>
            </a:r>
          </a:p>
          <a:p>
            <a:pPr marL="742950" lvl="2" indent="-342900" eaLnBrk="1" hangingPunct="1">
              <a:lnSpc>
                <a:spcPct val="90000"/>
              </a:lnSpc>
            </a:pPr>
            <a:r>
              <a:rPr lang="en-US" sz="2200" dirty="0" err="1">
                <a:solidFill>
                  <a:srgbClr val="FF0000"/>
                </a:solidFill>
              </a:rPr>
              <a:t>Ketidaksesuaian</a:t>
            </a:r>
            <a:r>
              <a:rPr lang="en-US" sz="2200" dirty="0">
                <a:solidFill>
                  <a:srgbClr val="FF0000"/>
                </a:solidFill>
              </a:rPr>
              <a:t> internal </a:t>
            </a:r>
            <a:r>
              <a:rPr lang="en-US" sz="2200" dirty="0" err="1">
                <a:solidFill>
                  <a:srgbClr val="FF0000"/>
                </a:solidFill>
              </a:rPr>
              <a:t>dan</a:t>
            </a:r>
            <a:r>
              <a:rPr lang="en-US" sz="2200" dirty="0">
                <a:solidFill>
                  <a:srgbClr val="FF0000"/>
                </a:solidFill>
              </a:rPr>
              <a:t> </a:t>
            </a:r>
            <a:r>
              <a:rPr lang="en-US" sz="2200" dirty="0" err="1">
                <a:solidFill>
                  <a:srgbClr val="FF0000"/>
                </a:solidFill>
              </a:rPr>
              <a:t>eksternal</a:t>
            </a:r>
            <a:r>
              <a:rPr lang="en-US" sz="2200" dirty="0">
                <a:solidFill>
                  <a:srgbClr val="FF0000"/>
                </a:solidFill>
              </a:rPr>
              <a:t> </a:t>
            </a:r>
          </a:p>
          <a:p>
            <a:pPr marL="742950" lvl="2" indent="-342900" eaLnBrk="1" hangingPunct="1">
              <a:lnSpc>
                <a:spcPct val="90000"/>
              </a:lnSpc>
            </a:pPr>
            <a:r>
              <a:rPr lang="en-US" sz="2200" dirty="0" err="1">
                <a:solidFill>
                  <a:srgbClr val="FF0000"/>
                </a:solidFill>
              </a:rPr>
              <a:t>Keluhan</a:t>
            </a:r>
            <a:r>
              <a:rPr lang="en-US" sz="2200" dirty="0">
                <a:solidFill>
                  <a:srgbClr val="FF0000"/>
                </a:solidFill>
              </a:rPr>
              <a:t> </a:t>
            </a:r>
            <a:r>
              <a:rPr lang="en-US" sz="2200" dirty="0" err="1">
                <a:solidFill>
                  <a:srgbClr val="FF0000"/>
                </a:solidFill>
              </a:rPr>
              <a:t>pelanggan</a:t>
            </a:r>
            <a:r>
              <a:rPr lang="en-US" sz="2200" dirty="0">
                <a:solidFill>
                  <a:srgbClr val="FF0000"/>
                </a:solidFill>
              </a:rPr>
              <a:t> </a:t>
            </a:r>
          </a:p>
          <a:p>
            <a:pPr eaLnBrk="1" hangingPunct="1">
              <a:lnSpc>
                <a:spcPct val="90000"/>
              </a:lnSpc>
              <a:buNone/>
            </a:pPr>
            <a:endParaRPr lang="en-US" sz="2200" b="1" dirty="0"/>
          </a:p>
          <a:p>
            <a:pPr eaLnBrk="1" hangingPunct="1">
              <a:lnSpc>
                <a:spcPct val="90000"/>
              </a:lnSpc>
              <a:buNone/>
            </a:pPr>
            <a:endParaRPr lang="en-US" sz="2200" dirty="0"/>
          </a:p>
        </p:txBody>
      </p:sp>
      <p:sp>
        <p:nvSpPr>
          <p:cNvPr id="9" name="Rectangle 3"/>
          <p:cNvSpPr txBox="1">
            <a:spLocks noChangeArrowheads="1"/>
          </p:cNvSpPr>
          <p:nvPr/>
        </p:nvSpPr>
        <p:spPr bwMode="auto">
          <a:xfrm>
            <a:off x="3809992" y="3393194"/>
            <a:ext cx="5833628" cy="2964764"/>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Tx/>
              <a:buSzTx/>
              <a:tabLst/>
              <a:defRPr/>
            </a:pPr>
            <a:r>
              <a:rPr kumimoji="0" lang="en-US" b="0" i="0" u="none" strike="noStrike" kern="1200" cap="none" spc="0" normalizeH="0" baseline="0" noProof="0" dirty="0" err="1">
                <a:ln>
                  <a:noFill/>
                </a:ln>
                <a:effectLst/>
                <a:uLnTx/>
                <a:uFillTx/>
                <a:latin typeface="+mn-lt"/>
                <a:ea typeface="+mn-ea"/>
                <a:cs typeface="+mn-cs"/>
              </a:rPr>
              <a:t>Catatan</a:t>
            </a:r>
            <a:r>
              <a:rPr kumimoji="0" lang="en-US" b="0" i="0" u="none" strike="noStrike" kern="1200" cap="none" spc="0" normalizeH="0" baseline="0" noProof="0" dirty="0">
                <a:ln>
                  <a:noFill/>
                </a:ln>
                <a:effectLst/>
                <a:uLnTx/>
                <a:uFillTx/>
                <a:latin typeface="+mn-lt"/>
                <a:ea typeface="+mn-ea"/>
                <a:cs typeface="+mn-cs"/>
              </a:rPr>
              <a:t> Sentral Sistem </a:t>
            </a:r>
          </a:p>
          <a:p>
            <a:pPr marL="285750" lvl="1" indent="-285750">
              <a:lnSpc>
                <a:spcPct val="90000"/>
              </a:lnSpc>
              <a:spcBef>
                <a:spcPct val="20000"/>
              </a:spcBef>
              <a:buFont typeface="Wingdings" panose="05000000000000000000" pitchFamily="2" charset="2"/>
              <a:buChar char="Ø"/>
            </a:pPr>
            <a:r>
              <a:rPr kumimoji="0" lang="en-US" b="0" i="0" u="sng" strike="noStrike" kern="1200" cap="none" spc="0" normalizeH="0" baseline="0" noProof="0" dirty="0" err="1">
                <a:ln>
                  <a:noFill/>
                </a:ln>
                <a:effectLst/>
                <a:uLnTx/>
                <a:uFillTx/>
                <a:latin typeface="+mn-lt"/>
                <a:ea typeface="+mn-ea"/>
                <a:cs typeface="+mn-cs"/>
              </a:rPr>
              <a:t>Perubahan</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sistem</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berdampak</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pada</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perubahan</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kebiasaan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Perubahan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kebiasaan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memerlukan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kontrol</a:t>
            </a:r>
            <a:r>
              <a:rPr kumimoji="0" lang="en-US" b="0" i="0" u="none" strike="noStrike" kern="1200" cap="none" spc="0" normalizeH="0" baseline="0" noProof="0" dirty="0">
                <a:ln>
                  <a:noFill/>
                </a:ln>
                <a:effectLst/>
                <a:uLnTx/>
                <a:uFillTx/>
                <a:latin typeface="+mn-lt"/>
                <a:ea typeface="+mn-ea"/>
                <a:cs typeface="+mn-cs"/>
              </a:rPr>
              <a:t> yang </a:t>
            </a:r>
            <a:r>
              <a:rPr kumimoji="0" lang="en-US" b="0" i="0" u="none" strike="noStrike" kern="1200" cap="none" spc="0" normalizeH="0" baseline="0" noProof="0" dirty="0" err="1">
                <a:ln>
                  <a:noFill/>
                </a:ln>
                <a:effectLst/>
                <a:uLnTx/>
                <a:uFillTx/>
                <a:latin typeface="+mn-lt"/>
                <a:ea typeface="+mn-ea"/>
                <a:cs typeface="+mn-cs"/>
              </a:rPr>
              <a:t>ketat</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sampai</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perubahan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tersebut</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sudah</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menjadi</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kebiasaan</a:t>
            </a:r>
            <a:r>
              <a:rPr kumimoji="0" lang="en-US" b="0" i="0" u="none" strike="noStrike" kern="1200" cap="none" spc="0" normalizeH="0" baseline="0" noProof="0" dirty="0">
                <a:ln>
                  <a:noFill/>
                </a:ln>
                <a:effectLst/>
                <a:uLnTx/>
                <a:uFillTx/>
                <a:latin typeface="+mn-lt"/>
                <a:ea typeface="+mn-ea"/>
                <a:cs typeface="+mn-cs"/>
              </a:rPr>
              <a:t>.</a:t>
            </a:r>
          </a:p>
          <a:p>
            <a:pPr marL="285750" lvl="1" indent="-285750">
              <a:lnSpc>
                <a:spcPct val="90000"/>
              </a:lnSpc>
              <a:spcBef>
                <a:spcPct val="20000"/>
              </a:spcBef>
              <a:buFont typeface="Wingdings" panose="05000000000000000000" pitchFamily="2" charset="2"/>
              <a:buChar char="Ø"/>
            </a:pPr>
            <a:r>
              <a:rPr kumimoji="0" lang="en-US" b="0" i="0" u="none" strike="noStrike" kern="1200" cap="none" spc="0" normalizeH="0" baseline="0" noProof="0" dirty="0">
                <a:ln>
                  <a:noFill/>
                </a:ln>
                <a:effectLst/>
                <a:uLnTx/>
                <a:uFillTx/>
                <a:latin typeface="+mn-lt"/>
                <a:ea typeface="+mn-ea"/>
                <a:cs typeface="+mn-cs"/>
              </a:rPr>
              <a:t>Audit </a:t>
            </a:r>
            <a:r>
              <a:rPr kumimoji="0" lang="en-US" b="0" i="0" u="none" strike="noStrike" kern="1200" cap="none" spc="0" normalizeH="0" baseline="0" noProof="0" dirty="0" err="1">
                <a:ln>
                  <a:noFill/>
                </a:ln>
                <a:effectLst/>
                <a:uLnTx/>
                <a:uFillTx/>
                <a:latin typeface="+mn-lt"/>
                <a:ea typeface="+mn-ea"/>
                <a:cs typeface="+mn-cs"/>
              </a:rPr>
              <a:t>perlu</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dilakukan</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untuk</a:t>
            </a:r>
            <a:r>
              <a:rPr kumimoji="0" lang="en-US" b="0" i="0" u="none" strike="noStrike" kern="1200" cap="none" spc="0" normalizeH="0" baseline="0" noProof="0" dirty="0">
                <a:ln>
                  <a:noFill/>
                </a:ln>
                <a:effectLst/>
                <a:uLnTx/>
                <a:uFillTx/>
                <a:latin typeface="+mn-lt"/>
                <a:ea typeface="+mn-ea"/>
                <a:cs typeface="+mn-cs"/>
              </a:rPr>
              <a:t> </a:t>
            </a:r>
            <a:r>
              <a:rPr kumimoji="0" lang="en-US" b="0" i="0" u="none" strike="noStrike" kern="1200" cap="none" spc="0" normalizeH="0" baseline="0" noProof="0" dirty="0" err="1">
                <a:ln>
                  <a:noFill/>
                </a:ln>
                <a:effectLst/>
                <a:uLnTx/>
                <a:uFillTx/>
                <a:latin typeface="+mn-lt"/>
                <a:ea typeface="+mn-ea"/>
                <a:cs typeface="+mn-cs"/>
              </a:rPr>
              <a:t>memastikan</a:t>
            </a:r>
            <a:r>
              <a:rPr kumimoji="0" lang="en-US" b="0" i="0" u="none"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perubahan</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tidak</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berdampak</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negatif</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dan</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kebiasaan</a:t>
            </a:r>
            <a:r>
              <a:rPr kumimoji="0" lang="en-US" b="0" i="0" u="sng" strike="noStrike" kern="1200" cap="none" spc="0" normalizeH="0" baseline="0" noProof="0" dirty="0">
                <a:ln>
                  <a:noFill/>
                </a:ln>
                <a:effectLst/>
                <a:uLnTx/>
                <a:uFillTx/>
                <a:latin typeface="+mn-lt"/>
                <a:ea typeface="+mn-ea"/>
                <a:cs typeface="+mn-cs"/>
              </a:rPr>
              <a:t> personal </a:t>
            </a:r>
            <a:r>
              <a:rPr kumimoji="0" lang="en-US" b="0" i="0" u="sng" strike="noStrike" kern="1200" cap="none" spc="0" normalizeH="0" baseline="0" noProof="0" dirty="0" err="1">
                <a:ln>
                  <a:noFill/>
                </a:ln>
                <a:effectLst/>
                <a:uLnTx/>
                <a:uFillTx/>
                <a:latin typeface="+mn-lt"/>
                <a:ea typeface="+mn-ea"/>
                <a:cs typeface="+mn-cs"/>
              </a:rPr>
              <a:t>sudah</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berubah</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mengikuti</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sistem</a:t>
            </a:r>
            <a:r>
              <a:rPr kumimoji="0" lang="en-US" b="0" i="0" u="sng" strike="noStrike" kern="1200" cap="none" spc="0" normalizeH="0" baseline="0" noProof="0" dirty="0">
                <a:ln>
                  <a:noFill/>
                </a:ln>
                <a:effectLst/>
                <a:uLnTx/>
                <a:uFillTx/>
                <a:latin typeface="+mn-lt"/>
                <a:ea typeface="+mn-ea"/>
                <a:cs typeface="+mn-cs"/>
              </a:rPr>
              <a:t> </a:t>
            </a:r>
            <a:r>
              <a:rPr kumimoji="0" lang="en-US" b="0" i="0" u="sng" strike="noStrike" kern="1200" cap="none" spc="0" normalizeH="0" baseline="0" noProof="0" dirty="0" err="1">
                <a:ln>
                  <a:noFill/>
                </a:ln>
                <a:effectLst/>
                <a:uLnTx/>
                <a:uFillTx/>
                <a:latin typeface="+mn-lt"/>
                <a:ea typeface="+mn-ea"/>
                <a:cs typeface="+mn-cs"/>
              </a:rPr>
              <a:t>baru</a:t>
            </a:r>
            <a:r>
              <a:rPr kumimoji="0" lang="en-US" b="0" i="0" u="sng" strike="noStrike" kern="1200" cap="none" spc="0" normalizeH="0" baseline="0" noProof="0" dirty="0">
                <a:ln>
                  <a:noFill/>
                </a:ln>
                <a:effectLst/>
                <a:uLnTx/>
                <a:uFillTx/>
                <a:latin typeface="+mn-lt"/>
                <a:ea typeface="+mn-ea"/>
                <a:cs typeface="+mn-cs"/>
              </a:rPr>
              <a:t> </a:t>
            </a:r>
          </a:p>
          <a:p>
            <a:pPr marL="285750" lvl="1" indent="-285750">
              <a:lnSpc>
                <a:spcPct val="90000"/>
              </a:lnSpc>
              <a:spcBef>
                <a:spcPct val="20000"/>
              </a:spcBef>
              <a:buFont typeface="Wingdings" panose="05000000000000000000" pitchFamily="2" charset="2"/>
              <a:buChar char="Ø"/>
            </a:pPr>
            <a:r>
              <a:rPr kumimoji="0" lang="en-US" b="0" i="0" u="sng" strike="noStrike" kern="1200" cap="none" spc="0" normalizeH="0" baseline="0" noProof="0" dirty="0">
                <a:ln>
                  <a:noFill/>
                </a:ln>
                <a:effectLst/>
                <a:uLnTx/>
                <a:uFillTx/>
                <a:latin typeface="+mn-lt"/>
                <a:ea typeface="+mn-ea"/>
                <a:cs typeface="+mn-cs"/>
              </a:rPr>
              <a:t>Perusahaan</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dapat</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melakukan</a:t>
            </a:r>
            <a:r>
              <a:rPr kumimoji="0" lang="en-US" b="0" i="0" u="sng" strike="noStrike" kern="1200" cap="none" spc="0" normalizeH="0" noProof="0" dirty="0">
                <a:ln>
                  <a:noFill/>
                </a:ln>
                <a:effectLst/>
                <a:uLnTx/>
                <a:uFillTx/>
                <a:latin typeface="+mn-lt"/>
                <a:ea typeface="+mn-ea"/>
                <a:cs typeface="+mn-cs"/>
              </a:rPr>
              <a:t> audit </a:t>
            </a:r>
            <a:r>
              <a:rPr kumimoji="0" lang="en-US" b="0" i="0" u="sng" strike="noStrike" kern="1200" cap="none" spc="0" normalizeH="0" noProof="0" dirty="0" err="1">
                <a:ln>
                  <a:noFill/>
                </a:ln>
                <a:effectLst/>
                <a:uLnTx/>
                <a:uFillTx/>
                <a:latin typeface="+mn-lt"/>
                <a:ea typeface="+mn-ea"/>
                <a:cs typeface="+mn-cs"/>
              </a:rPr>
              <a:t>tambahan</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ketika</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terjadi</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ketidaksesuain</a:t>
            </a:r>
            <a:r>
              <a:rPr kumimoji="0" lang="en-US" b="0" i="0" u="sng" strike="noStrike" kern="1200" cap="none" spc="0" normalizeH="0" noProof="0" dirty="0">
                <a:ln>
                  <a:noFill/>
                </a:ln>
                <a:effectLst/>
                <a:uLnTx/>
                <a:uFillTx/>
                <a:latin typeface="+mn-lt"/>
                <a:ea typeface="+mn-ea"/>
                <a:cs typeface="+mn-cs"/>
              </a:rPr>
              <a:t> internal, </a:t>
            </a:r>
            <a:r>
              <a:rPr kumimoji="0" lang="en-US" b="0" i="0" u="sng" strike="noStrike" kern="1200" cap="none" spc="0" normalizeH="0" noProof="0" dirty="0" err="1">
                <a:ln>
                  <a:noFill/>
                </a:ln>
                <a:effectLst/>
                <a:uLnTx/>
                <a:uFillTx/>
                <a:latin typeface="+mn-lt"/>
                <a:ea typeface="+mn-ea"/>
                <a:cs typeface="+mn-cs"/>
              </a:rPr>
              <a:t>eksternal</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keluhan</a:t>
            </a:r>
            <a:r>
              <a:rPr kumimoji="0" lang="en-US" b="0" i="0" u="sng" strike="noStrike" kern="1200" cap="none" spc="0" normalizeH="0" noProof="0" dirty="0">
                <a:ln>
                  <a:noFill/>
                </a:ln>
                <a:effectLst/>
                <a:uLnTx/>
                <a:uFillTx/>
                <a:latin typeface="+mn-lt"/>
                <a:ea typeface="+mn-ea"/>
                <a:cs typeface="+mn-cs"/>
              </a:rPr>
              <a:t> </a:t>
            </a:r>
            <a:r>
              <a:rPr kumimoji="0" lang="en-US" b="0" i="0" u="sng" strike="noStrike" kern="1200" cap="none" spc="0" normalizeH="0" noProof="0" dirty="0" err="1">
                <a:ln>
                  <a:noFill/>
                </a:ln>
                <a:effectLst/>
                <a:uLnTx/>
                <a:uFillTx/>
                <a:latin typeface="+mn-lt"/>
                <a:ea typeface="+mn-ea"/>
                <a:cs typeface="+mn-cs"/>
              </a:rPr>
              <a:t>pelanggan</a:t>
            </a:r>
            <a:r>
              <a:rPr kumimoji="0" lang="en-US" b="0" i="0" u="sng" strike="noStrike" kern="1200" cap="none" spc="0" normalizeH="0" noProof="0" dirty="0">
                <a:ln>
                  <a:noFill/>
                </a:ln>
                <a:effectLst/>
                <a:uLnTx/>
                <a:uFillTx/>
                <a:latin typeface="+mn-lt"/>
                <a:ea typeface="+mn-ea"/>
                <a:cs typeface="+mn-cs"/>
              </a:rPr>
              <a:t> </a:t>
            </a:r>
            <a:endParaRPr kumimoji="0" lang="en-US" b="0" i="0" u="sng" strike="noStrike" kern="120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Arial" charset="0"/>
              <a:buChar char="•"/>
              <a:tabLst/>
              <a:defRPr/>
            </a:pPr>
            <a:endParaRPr kumimoji="0" lang="en-US" sz="2000" b="1" i="0" u="none" strike="noStrike" kern="1200" cap="none" spc="0" normalizeH="0" baseline="0" noProof="0" dirty="0">
              <a:ln>
                <a:noFill/>
              </a:ln>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effectLst/>
              <a:uLnTx/>
              <a:uFillTx/>
              <a:latin typeface="+mn-lt"/>
              <a:ea typeface="+mn-ea"/>
              <a:cs typeface="+mn-cs"/>
            </a:endParaRPr>
          </a:p>
        </p:txBody>
      </p:sp>
      <p:sp>
        <p:nvSpPr>
          <p:cNvPr id="2" name="Footer Placeholder 1">
            <a:extLst>
              <a:ext uri="{FF2B5EF4-FFF2-40B4-BE49-F238E27FC236}">
                <a16:creationId xmlns:a16="http://schemas.microsoft.com/office/drawing/2014/main" id="{B253E70C-408A-44A8-9D96-D6589039BCDC}"/>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324404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429396"/>
            <a:ext cx="9906000" cy="428604"/>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3"/>
          <p:cNvSpPr>
            <a:spLocks noGrp="1" noChangeArrowheads="1"/>
          </p:cNvSpPr>
          <p:nvPr>
            <p:ph type="body" idx="1"/>
          </p:nvPr>
        </p:nvSpPr>
        <p:spPr>
          <a:xfrm>
            <a:off x="881034" y="1500174"/>
            <a:ext cx="8859503" cy="4525963"/>
          </a:xfrm>
          <a:noFill/>
        </p:spPr>
        <p:txBody>
          <a:bodyPr/>
          <a:lstStyle/>
          <a:p>
            <a:pPr marL="266700" indent="-266700" eaLnBrk="1" hangingPunct="1">
              <a:lnSpc>
                <a:spcPct val="80000"/>
              </a:lnSpc>
              <a:buFont typeface="Wingdings" pitchFamily="2" charset="2"/>
              <a:buNone/>
            </a:pPr>
            <a:r>
              <a:rPr lang="en-US" sz="2000" dirty="0" err="1"/>
              <a:t>Faktor-faktor</a:t>
            </a:r>
            <a:r>
              <a:rPr lang="en-US" sz="2000" dirty="0"/>
              <a:t> yang </a:t>
            </a:r>
            <a:r>
              <a:rPr lang="en-US" sz="2000" dirty="0" err="1"/>
              <a:t>harus</a:t>
            </a:r>
            <a:r>
              <a:rPr lang="en-US" sz="2000" dirty="0"/>
              <a:t> </a:t>
            </a:r>
            <a:r>
              <a:rPr lang="en-US" sz="2000" dirty="0" err="1"/>
              <a:t>diperhatikan</a:t>
            </a:r>
            <a:r>
              <a:rPr lang="en-US" sz="2000" dirty="0"/>
              <a:t> </a:t>
            </a:r>
            <a:r>
              <a:rPr lang="en-US" sz="2000" dirty="0" err="1"/>
              <a:t>dalam</a:t>
            </a:r>
            <a:r>
              <a:rPr lang="en-US" sz="2000" dirty="0"/>
              <a:t> </a:t>
            </a:r>
            <a:r>
              <a:rPr lang="en-US" sz="2000" dirty="0" err="1"/>
              <a:t>menyusun</a:t>
            </a:r>
            <a:r>
              <a:rPr lang="en-US" sz="2000" dirty="0"/>
              <a:t> </a:t>
            </a:r>
            <a:r>
              <a:rPr lang="en-US" sz="2000" dirty="0" err="1"/>
              <a:t>jadwal</a:t>
            </a:r>
            <a:r>
              <a:rPr lang="en-US" sz="2000" dirty="0"/>
              <a:t> audit:</a:t>
            </a:r>
          </a:p>
          <a:p>
            <a:pPr marL="266700" indent="-266700" eaLnBrk="1" hangingPunct="1">
              <a:lnSpc>
                <a:spcPct val="80000"/>
              </a:lnSpc>
            </a:pPr>
            <a:r>
              <a:rPr lang="en-US" sz="2000" dirty="0" err="1"/>
              <a:t>Ruang</a:t>
            </a:r>
            <a:r>
              <a:rPr lang="en-US" sz="2000" dirty="0"/>
              <a:t> </a:t>
            </a:r>
            <a:r>
              <a:rPr lang="en-US" sz="2000" dirty="0" err="1"/>
              <a:t>Lingkup</a:t>
            </a:r>
            <a:r>
              <a:rPr lang="en-US" sz="2000" dirty="0"/>
              <a:t> Audit</a:t>
            </a:r>
          </a:p>
          <a:p>
            <a:pPr marL="901700" lvl="1" indent="-368300" eaLnBrk="1" hangingPunct="1">
              <a:lnSpc>
                <a:spcPct val="80000"/>
              </a:lnSpc>
            </a:pPr>
            <a:r>
              <a:rPr lang="en-US" sz="2000" dirty="0" err="1"/>
              <a:t>Lokasi</a:t>
            </a:r>
            <a:r>
              <a:rPr lang="en-US" sz="2000" dirty="0"/>
              <a:t> </a:t>
            </a:r>
          </a:p>
          <a:p>
            <a:pPr marL="901700" lvl="1" indent="-368300" eaLnBrk="1" hangingPunct="1">
              <a:lnSpc>
                <a:spcPct val="80000"/>
              </a:lnSpc>
            </a:pPr>
            <a:r>
              <a:rPr lang="en-US" sz="2000" dirty="0"/>
              <a:t>Unit </a:t>
            </a:r>
            <a:r>
              <a:rPr lang="en-US" sz="2000" dirty="0" err="1"/>
              <a:t>dalam</a:t>
            </a:r>
            <a:r>
              <a:rPr lang="en-US" sz="2000" dirty="0"/>
              <a:t> </a:t>
            </a:r>
            <a:r>
              <a:rPr lang="en-US" sz="2000" dirty="0" err="1"/>
              <a:t>organisasi</a:t>
            </a:r>
            <a:endParaRPr lang="en-US" sz="2000" dirty="0"/>
          </a:p>
          <a:p>
            <a:pPr marL="901700" lvl="1" indent="-368300" eaLnBrk="1" hangingPunct="1">
              <a:lnSpc>
                <a:spcPct val="80000"/>
              </a:lnSpc>
            </a:pPr>
            <a:r>
              <a:rPr lang="en-US" sz="2000" dirty="0" err="1"/>
              <a:t>Proses</a:t>
            </a:r>
            <a:r>
              <a:rPr lang="en-US" sz="2000" dirty="0"/>
              <a:t> </a:t>
            </a:r>
            <a:r>
              <a:rPr lang="en-US" sz="2000" dirty="0" err="1"/>
              <a:t>dan</a:t>
            </a:r>
            <a:r>
              <a:rPr lang="en-US" sz="2000" dirty="0"/>
              <a:t> </a:t>
            </a:r>
            <a:r>
              <a:rPr lang="en-US" sz="2000" dirty="0" err="1"/>
              <a:t>aktivitas</a:t>
            </a:r>
            <a:r>
              <a:rPr lang="en-US" sz="2000" dirty="0"/>
              <a:t> yang </a:t>
            </a:r>
            <a:r>
              <a:rPr lang="en-US" sz="2000" dirty="0" err="1"/>
              <a:t>akan</a:t>
            </a:r>
            <a:r>
              <a:rPr lang="en-US" sz="2000" dirty="0"/>
              <a:t> </a:t>
            </a:r>
            <a:r>
              <a:rPr lang="en-US" sz="2000" dirty="0" err="1"/>
              <a:t>diaudit</a:t>
            </a:r>
            <a:r>
              <a:rPr lang="en-US" sz="2000" dirty="0"/>
              <a:t> </a:t>
            </a:r>
          </a:p>
          <a:p>
            <a:pPr marL="901700" lvl="1" indent="-368300" eaLnBrk="1" hangingPunct="1">
              <a:lnSpc>
                <a:spcPct val="80000"/>
              </a:lnSpc>
            </a:pPr>
            <a:r>
              <a:rPr lang="en-US" sz="2000" dirty="0"/>
              <a:t>Lama </a:t>
            </a:r>
            <a:r>
              <a:rPr lang="en-US" sz="2000" dirty="0" err="1"/>
              <a:t>pelaksanaan</a:t>
            </a:r>
            <a:r>
              <a:rPr lang="en-US" sz="2000" dirty="0"/>
              <a:t> audit</a:t>
            </a:r>
          </a:p>
          <a:p>
            <a:pPr marL="901700" lvl="1" indent="-368300" eaLnBrk="1" hangingPunct="1">
              <a:lnSpc>
                <a:spcPct val="80000"/>
              </a:lnSpc>
            </a:pPr>
            <a:r>
              <a:rPr lang="en-US" sz="2000" dirty="0"/>
              <a:t>Loading </a:t>
            </a:r>
            <a:r>
              <a:rPr lang="en-US" sz="2000" dirty="0" err="1"/>
              <a:t>kerja</a:t>
            </a:r>
            <a:r>
              <a:rPr lang="en-US" sz="2000" dirty="0"/>
              <a:t> </a:t>
            </a:r>
            <a:r>
              <a:rPr lang="en-US" sz="2000" dirty="0" err="1"/>
              <a:t>Auditee</a:t>
            </a:r>
            <a:r>
              <a:rPr lang="en-US" sz="2000" dirty="0"/>
              <a:t> </a:t>
            </a:r>
          </a:p>
          <a:p>
            <a:pPr marL="901700" lvl="1" indent="-368300" eaLnBrk="1" hangingPunct="1">
              <a:lnSpc>
                <a:spcPct val="80000"/>
              </a:lnSpc>
            </a:pPr>
            <a:r>
              <a:rPr lang="en-US" sz="2000" dirty="0"/>
              <a:t>Jam </a:t>
            </a:r>
            <a:r>
              <a:rPr lang="en-US" sz="2000" dirty="0" err="1"/>
              <a:t>Kerja</a:t>
            </a:r>
            <a:r>
              <a:rPr lang="en-US" sz="2000" dirty="0"/>
              <a:t> </a:t>
            </a:r>
            <a:r>
              <a:rPr lang="en-US" sz="2000" dirty="0" err="1"/>
              <a:t>dan</a:t>
            </a:r>
            <a:r>
              <a:rPr lang="en-US" sz="2000" dirty="0"/>
              <a:t> </a:t>
            </a:r>
            <a:r>
              <a:rPr lang="en-US" sz="2000" dirty="0" err="1"/>
              <a:t>Jumlah</a:t>
            </a:r>
            <a:r>
              <a:rPr lang="en-US" sz="2000" dirty="0"/>
              <a:t> shift</a:t>
            </a:r>
          </a:p>
          <a:p>
            <a:pPr marL="901700" lvl="1" indent="-368300" eaLnBrk="1" hangingPunct="1">
              <a:lnSpc>
                <a:spcPct val="80000"/>
              </a:lnSpc>
            </a:pPr>
            <a:r>
              <a:rPr lang="en-US" sz="2000" dirty="0"/>
              <a:t>Jam </a:t>
            </a:r>
            <a:r>
              <a:rPr lang="en-US" sz="2000" dirty="0" err="1"/>
              <a:t>makan</a:t>
            </a:r>
            <a:r>
              <a:rPr lang="en-US" sz="2000" dirty="0"/>
              <a:t> </a:t>
            </a:r>
            <a:r>
              <a:rPr lang="en-US" sz="2000" dirty="0" err="1"/>
              <a:t>siang</a:t>
            </a:r>
            <a:r>
              <a:rPr lang="en-US" sz="2000" dirty="0"/>
              <a:t> / </a:t>
            </a:r>
            <a:r>
              <a:rPr lang="en-US" sz="2000" dirty="0" err="1"/>
              <a:t>istirahat</a:t>
            </a:r>
            <a:endParaRPr lang="en-US" sz="2000" dirty="0"/>
          </a:p>
          <a:p>
            <a:pPr marL="266700" indent="-266700" eaLnBrk="1" hangingPunct="1">
              <a:lnSpc>
                <a:spcPct val="80000"/>
              </a:lnSpc>
            </a:pPr>
            <a:r>
              <a:rPr lang="en-US" sz="2000" dirty="0" err="1"/>
              <a:t>Jumlah</a:t>
            </a:r>
            <a:r>
              <a:rPr lang="en-US" sz="2000" dirty="0"/>
              <a:t> </a:t>
            </a:r>
            <a:r>
              <a:rPr lang="en-US" sz="2000" dirty="0" err="1"/>
              <a:t>personel</a:t>
            </a:r>
            <a:r>
              <a:rPr lang="en-US" sz="2000" dirty="0"/>
              <a:t> yang </a:t>
            </a:r>
            <a:r>
              <a:rPr lang="en-US" sz="2000" dirty="0" err="1"/>
              <a:t>menjalankan</a:t>
            </a:r>
            <a:r>
              <a:rPr lang="en-US" sz="2000" dirty="0"/>
              <a:t> </a:t>
            </a:r>
          </a:p>
          <a:p>
            <a:pPr marL="266700" indent="-266700" eaLnBrk="1" hangingPunct="1">
              <a:lnSpc>
                <a:spcPct val="80000"/>
              </a:lnSpc>
              <a:buFont typeface="Wingdings" pitchFamily="2" charset="2"/>
              <a:buNone/>
            </a:pPr>
            <a:r>
              <a:rPr lang="en-US" sz="2000" dirty="0"/>
              <a:t>	</a:t>
            </a:r>
            <a:r>
              <a:rPr lang="en-US" sz="2000" dirty="0" err="1"/>
              <a:t>kegiatan</a:t>
            </a:r>
            <a:r>
              <a:rPr lang="en-US" sz="2000" dirty="0"/>
              <a:t> yang </a:t>
            </a:r>
            <a:r>
              <a:rPr lang="en-US" sz="2000" dirty="0" err="1"/>
              <a:t>bersangkutan</a:t>
            </a:r>
            <a:r>
              <a:rPr lang="en-US" sz="2000" dirty="0"/>
              <a:t>.</a:t>
            </a:r>
          </a:p>
          <a:p>
            <a:pPr marL="266700" indent="-266700" eaLnBrk="1" hangingPunct="1">
              <a:lnSpc>
                <a:spcPct val="80000"/>
              </a:lnSpc>
            </a:pPr>
            <a:r>
              <a:rPr lang="en-US" sz="2000" dirty="0" err="1"/>
              <a:t>Kerumitan</a:t>
            </a:r>
            <a:r>
              <a:rPr lang="en-US" sz="2000" dirty="0"/>
              <a:t> (</a:t>
            </a:r>
            <a:r>
              <a:rPr lang="en-US" sz="2000" i="1" dirty="0"/>
              <a:t>complexity</a:t>
            </a:r>
            <a:r>
              <a:rPr lang="en-US" sz="2000" dirty="0"/>
              <a:t>) </a:t>
            </a:r>
            <a:r>
              <a:rPr lang="en-US" sz="2000" dirty="0" err="1"/>
              <a:t>proses</a:t>
            </a:r>
            <a:endParaRPr lang="en-US" sz="2000" dirty="0"/>
          </a:p>
          <a:p>
            <a:pPr marL="266700" indent="-266700" eaLnBrk="1" hangingPunct="1">
              <a:lnSpc>
                <a:spcPct val="80000"/>
              </a:lnSpc>
            </a:pPr>
            <a:r>
              <a:rPr lang="en-US" sz="2000" dirty="0" err="1"/>
              <a:t>Pentingnya</a:t>
            </a:r>
            <a:r>
              <a:rPr lang="en-US" sz="2000" dirty="0"/>
              <a:t> (</a:t>
            </a:r>
            <a:r>
              <a:rPr lang="en-US" sz="2000" i="1" dirty="0"/>
              <a:t>criticality</a:t>
            </a:r>
            <a:r>
              <a:rPr lang="en-US" sz="2000" dirty="0"/>
              <a:t>) </a:t>
            </a:r>
            <a:r>
              <a:rPr lang="en-US" sz="2000" dirty="0" err="1"/>
              <a:t>proses</a:t>
            </a:r>
            <a:endParaRPr lang="en-US" sz="2000" dirty="0"/>
          </a:p>
          <a:p>
            <a:pPr marL="266700" indent="-266700" eaLnBrk="1" hangingPunct="1">
              <a:lnSpc>
                <a:spcPct val="80000"/>
              </a:lnSpc>
            </a:pPr>
            <a:r>
              <a:rPr lang="en-US" sz="2000" dirty="0">
                <a:solidFill>
                  <a:srgbClr val="FF0000"/>
                </a:solidFill>
              </a:rPr>
              <a:t>PERUBAHAN YANG TERJADI PADA PERUSAHAAN *</a:t>
            </a:r>
          </a:p>
          <a:p>
            <a:pPr marL="266700" indent="-266700" eaLnBrk="1" hangingPunct="1">
              <a:lnSpc>
                <a:spcPct val="80000"/>
              </a:lnSpc>
              <a:buFont typeface="Wingdings" pitchFamily="2" charset="2"/>
              <a:buNone/>
            </a:pPr>
            <a:endParaRPr lang="en-US" sz="2000" dirty="0"/>
          </a:p>
        </p:txBody>
      </p:sp>
      <p:sp>
        <p:nvSpPr>
          <p:cNvPr id="2052" name="Rectangle 11"/>
          <p:cNvSpPr>
            <a:spLocks noGrp="1" noChangeArrowheads="1"/>
          </p:cNvSpPr>
          <p:nvPr>
            <p:ph type="title"/>
          </p:nvPr>
        </p:nvSpPr>
        <p:spPr>
          <a:xfrm>
            <a:off x="0" y="285752"/>
            <a:ext cx="9906000" cy="1214422"/>
          </a:xfrm>
          <a:noFill/>
          <a:ln>
            <a:noFill/>
          </a:ln>
        </p:spPr>
        <p:txBody>
          <a:bodyPr/>
          <a:lstStyle/>
          <a:p>
            <a:pPr eaLnBrk="1" hangingPunct="1">
              <a:buFont typeface="Monotype Sorts" charset="2"/>
              <a:buNone/>
            </a:pPr>
            <a:r>
              <a:rPr lang="en-US" b="1" dirty="0" err="1"/>
              <a:t>Penetapan</a:t>
            </a:r>
            <a:r>
              <a:rPr lang="en-US" b="1" dirty="0"/>
              <a:t> </a:t>
            </a:r>
            <a:r>
              <a:rPr lang="en-US" b="1" dirty="0" err="1"/>
              <a:t>Jadual</a:t>
            </a:r>
            <a:r>
              <a:rPr lang="en-US" b="1" dirty="0"/>
              <a:t> Audit </a:t>
            </a:r>
          </a:p>
        </p:txBody>
      </p:sp>
      <p:graphicFrame>
        <p:nvGraphicFramePr>
          <p:cNvPr id="2050" name="Object 14"/>
          <p:cNvGraphicFramePr>
            <a:graphicFrameLocks noChangeAspect="1"/>
          </p:cNvGraphicFramePr>
          <p:nvPr/>
        </p:nvGraphicFramePr>
        <p:xfrm>
          <a:off x="6177136" y="2996952"/>
          <a:ext cx="3198250" cy="2446338"/>
        </p:xfrm>
        <a:graphic>
          <a:graphicData uri="http://schemas.openxmlformats.org/presentationml/2006/ole">
            <mc:AlternateContent xmlns:mc="http://schemas.openxmlformats.org/markup-compatibility/2006">
              <mc:Choice xmlns:v="urn:schemas-microsoft-com:vml" Requires="v">
                <p:oleObj spid="_x0000_s108588" name="Clip" r:id="rId3" imgW="23538240" imgH="21023640" progId="">
                  <p:embed/>
                </p:oleObj>
              </mc:Choice>
              <mc:Fallback>
                <p:oleObj name="Clip" r:id="rId3" imgW="23538240" imgH="2102364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7136" y="2996952"/>
                        <a:ext cx="3198250" cy="2446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2"/>
          </p:nvPr>
        </p:nvSpPr>
        <p:spPr>
          <a:xfrm>
            <a:off x="7099300" y="6492899"/>
            <a:ext cx="2311400" cy="365125"/>
          </a:xfrm>
        </p:spPr>
        <p:txBody>
          <a:bodyPr/>
          <a:lstStyle/>
          <a:p>
            <a:pPr>
              <a:defRPr/>
            </a:pPr>
            <a:fld id="{6479658B-7F9C-4333-9499-869B8642C574}" type="slidenum">
              <a:rPr lang="en-US" smtClean="0"/>
              <a:pPr>
                <a:defRPr/>
              </a:pPr>
              <a:t>51</a:t>
            </a:fld>
            <a:endParaRPr lang="en-US"/>
          </a:p>
        </p:txBody>
      </p:sp>
      <p:sp>
        <p:nvSpPr>
          <p:cNvPr id="2" name="Footer Placeholder 1">
            <a:extLst>
              <a:ext uri="{FF2B5EF4-FFF2-40B4-BE49-F238E27FC236}">
                <a16:creationId xmlns:a16="http://schemas.microsoft.com/office/drawing/2014/main" id="{FB519DCE-80E1-4A16-8715-1197CDCB6691}"/>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912402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r>
              <a:rPr lang="en-US" b="1" dirty="0">
                <a:solidFill>
                  <a:schemeClr val="tx1"/>
                </a:solidFill>
              </a:rPr>
              <a:t>130</a:t>
            </a:r>
          </a:p>
        </p:txBody>
      </p:sp>
      <p:sp>
        <p:nvSpPr>
          <p:cNvPr id="6" name="Rectangle 5"/>
          <p:cNvSpPr txBox="1">
            <a:spLocks noChangeArrowheads="1"/>
          </p:cNvSpPr>
          <p:nvPr/>
        </p:nvSpPr>
        <p:spPr>
          <a:xfrm>
            <a:off x="0" y="571504"/>
            <a:ext cx="9906000" cy="1071546"/>
          </a:xfrm>
          <a:prstGeom prst="rect">
            <a:avLst/>
          </a:prstGeom>
          <a:noFill/>
          <a:ln>
            <a:noFill/>
          </a:ln>
        </p:spPr>
        <p:txBody>
          <a:bodyPr/>
          <a:lstStyle/>
          <a:p>
            <a:pPr algn="ctr"/>
            <a:r>
              <a:rPr lang="id-ID" sz="2400" b="1" dirty="0">
                <a:latin typeface="Times New Roman" pitchFamily="18" charset="0"/>
              </a:rPr>
              <a:t>Jadwal</a:t>
            </a:r>
            <a:r>
              <a:rPr lang="en-US" sz="2400" b="1" dirty="0">
                <a:latin typeface="Times New Roman" pitchFamily="18" charset="0"/>
              </a:rPr>
              <a:t> audit </a:t>
            </a:r>
            <a:r>
              <a:rPr lang="en-US" sz="2400" b="1" dirty="0" err="1">
                <a:latin typeface="Times New Roman" pitchFamily="18" charset="0"/>
              </a:rPr>
              <a:t>ditambah</a:t>
            </a:r>
            <a:r>
              <a:rPr lang="en-US" sz="2400" b="1" dirty="0">
                <a:latin typeface="Times New Roman" pitchFamily="18" charset="0"/>
              </a:rPr>
              <a:t>, </a:t>
            </a:r>
            <a:r>
              <a:rPr lang="en-US" sz="2400" b="1" dirty="0" err="1">
                <a:latin typeface="Times New Roman" pitchFamily="18" charset="0"/>
              </a:rPr>
              <a:t>ketika</a:t>
            </a:r>
            <a:r>
              <a:rPr lang="en-US" sz="2400" b="1" dirty="0">
                <a:latin typeface="Times New Roman" pitchFamily="18" charset="0"/>
              </a:rPr>
              <a:t> </a:t>
            </a:r>
            <a:r>
              <a:rPr lang="en-US" sz="2400" b="1" dirty="0" err="1">
                <a:latin typeface="Times New Roman" pitchFamily="18" charset="0"/>
              </a:rPr>
              <a:t>kinerja</a:t>
            </a:r>
            <a:r>
              <a:rPr lang="en-US" sz="2400" b="1" dirty="0">
                <a:latin typeface="Times New Roman" pitchFamily="18" charset="0"/>
              </a:rPr>
              <a:t> </a:t>
            </a:r>
            <a:r>
              <a:rPr lang="en-US" sz="2400" b="1" dirty="0" err="1">
                <a:latin typeface="Times New Roman" pitchFamily="18" charset="0"/>
              </a:rPr>
              <a:t>menurun</a:t>
            </a:r>
            <a:r>
              <a:rPr lang="en-US" sz="2400" b="1" dirty="0">
                <a:latin typeface="Times New Roman" pitchFamily="18" charset="0"/>
              </a:rPr>
              <a:t> </a:t>
            </a:r>
          </a:p>
          <a:p>
            <a:pPr algn="ctr"/>
            <a:r>
              <a:rPr lang="en-US" sz="2400" b="1" dirty="0" err="1">
                <a:latin typeface="Times New Roman" pitchFamily="18" charset="0"/>
              </a:rPr>
              <a:t>atau</a:t>
            </a:r>
            <a:r>
              <a:rPr lang="en-US" sz="2400" b="1" dirty="0">
                <a:latin typeface="Times New Roman" pitchFamily="18" charset="0"/>
              </a:rPr>
              <a:t> </a:t>
            </a:r>
            <a:r>
              <a:rPr lang="en-US" sz="2400" b="1" dirty="0" err="1">
                <a:latin typeface="Times New Roman" pitchFamily="18" charset="0"/>
              </a:rPr>
              <a:t>terjadi</a:t>
            </a:r>
            <a:r>
              <a:rPr lang="en-US" sz="2400" b="1" dirty="0">
                <a:latin typeface="Times New Roman" pitchFamily="18" charset="0"/>
              </a:rPr>
              <a:t> </a:t>
            </a:r>
            <a:r>
              <a:rPr lang="en-US" sz="2400" b="1" dirty="0" err="1">
                <a:latin typeface="Times New Roman" pitchFamily="18" charset="0"/>
              </a:rPr>
              <a:t>perubahan</a:t>
            </a:r>
            <a:r>
              <a:rPr lang="en-US" sz="2400" b="1" dirty="0">
                <a:latin typeface="Times New Roman" pitchFamily="18" charset="0"/>
              </a:rPr>
              <a:t> yang </a:t>
            </a:r>
            <a:r>
              <a:rPr lang="en-US" sz="2400" b="1" dirty="0" err="1">
                <a:latin typeface="Times New Roman" pitchFamily="18" charset="0"/>
              </a:rPr>
              <a:t>berdampak</a:t>
            </a:r>
            <a:r>
              <a:rPr lang="en-US" sz="2400" b="1" dirty="0">
                <a:latin typeface="Times New Roman" pitchFamily="18" charset="0"/>
              </a:rPr>
              <a:t> </a:t>
            </a:r>
            <a:r>
              <a:rPr lang="en-US" sz="2400" b="1" dirty="0" err="1">
                <a:latin typeface="Times New Roman" pitchFamily="18" charset="0"/>
              </a:rPr>
              <a:t>pada</a:t>
            </a:r>
            <a:r>
              <a:rPr lang="en-US" sz="2400" b="1" dirty="0">
                <a:latin typeface="Times New Roman" pitchFamily="18" charset="0"/>
              </a:rPr>
              <a:t> </a:t>
            </a:r>
            <a:r>
              <a:rPr lang="en-US" sz="2400" b="1" dirty="0" err="1">
                <a:latin typeface="Times New Roman" pitchFamily="18" charset="0"/>
              </a:rPr>
              <a:t>sistem</a:t>
            </a:r>
            <a:r>
              <a:rPr lang="en-US" sz="2400" b="1" dirty="0">
                <a:latin typeface="Times New Roman" pitchFamily="18" charset="0"/>
              </a:rPr>
              <a:t> </a:t>
            </a:r>
          </a:p>
        </p:txBody>
      </p:sp>
      <p:sp>
        <p:nvSpPr>
          <p:cNvPr id="7" name="Rectangle 6"/>
          <p:cNvSpPr/>
          <p:nvPr/>
        </p:nvSpPr>
        <p:spPr>
          <a:xfrm>
            <a:off x="0" y="6072206"/>
            <a:ext cx="9906000" cy="7857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6"/>
          <p:cNvSpPr txBox="1">
            <a:spLocks/>
          </p:cNvSpPr>
          <p:nvPr/>
        </p:nvSpPr>
        <p:spPr>
          <a:xfrm>
            <a:off x="7251700" y="6508750"/>
            <a:ext cx="2311400"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479658B-7F9C-4333-9499-869B8642C574}" type="slidenum">
              <a:rPr kumimoji="0" lang="en-US" sz="1200" b="0" i="0" u="none" strike="noStrike" kern="1200" cap="none" spc="0" normalizeH="0" baseline="0" noProof="0" smtClean="0">
                <a:ln>
                  <a:noFill/>
                </a:ln>
                <a:solidFill>
                  <a:schemeClr val="tx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dirty="0">
              <a:ln>
                <a:noFill/>
              </a:ln>
              <a:solidFill>
                <a:schemeClr val="tx1"/>
              </a:solidFill>
              <a:effectLst/>
              <a:uLnTx/>
              <a:uFillTx/>
              <a:latin typeface="Arial" charset="0"/>
              <a:ea typeface="+mn-ea"/>
              <a:cs typeface="+mn-cs"/>
            </a:endParaRPr>
          </a:p>
        </p:txBody>
      </p:sp>
      <p:pic>
        <p:nvPicPr>
          <p:cNvPr id="82945" name="Picture 1"/>
          <p:cNvPicPr>
            <a:picLocks noChangeAspect="1" noChangeArrowheads="1"/>
          </p:cNvPicPr>
          <p:nvPr/>
        </p:nvPicPr>
        <p:blipFill>
          <a:blip r:embed="rId3" cstate="print"/>
          <a:srcRect/>
          <a:stretch>
            <a:fillRect/>
          </a:stretch>
        </p:blipFill>
        <p:spPr bwMode="auto">
          <a:xfrm>
            <a:off x="344488" y="1556792"/>
            <a:ext cx="9207500" cy="3917950"/>
          </a:xfrm>
          <a:prstGeom prst="rect">
            <a:avLst/>
          </a:prstGeom>
          <a:noFill/>
          <a:ln w="9525">
            <a:noFill/>
            <a:miter lim="800000"/>
            <a:headEnd/>
            <a:tailEnd/>
          </a:ln>
          <a:effectLst/>
        </p:spPr>
      </p:pic>
    </p:spTree>
    <p:extLst>
      <p:ext uri="{BB962C8B-B14F-4D97-AF65-F5344CB8AC3E}">
        <p14:creationId xmlns:p14="http://schemas.microsoft.com/office/powerpoint/2010/main" val="3067478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7260-4888-F24D-B743-DE446EF5FB72}"/>
              </a:ext>
            </a:extLst>
          </p:cNvPr>
          <p:cNvSpPr>
            <a:spLocks noGrp="1"/>
          </p:cNvSpPr>
          <p:nvPr>
            <p:ph type="title"/>
          </p:nvPr>
        </p:nvSpPr>
        <p:spPr>
          <a:xfrm>
            <a:off x="0" y="533400"/>
            <a:ext cx="9906000" cy="1325562"/>
          </a:xfrm>
        </p:spPr>
        <p:txBody>
          <a:bodyPr>
            <a:normAutofit/>
          </a:bodyPr>
          <a:lstStyle/>
          <a:p>
            <a:r>
              <a:rPr lang="en-US" sz="3600" b="1" dirty="0"/>
              <a:t>Workshop </a:t>
            </a:r>
            <a:r>
              <a:rPr lang="en-US" sz="3600" b="1" dirty="0" err="1"/>
              <a:t>Identifiksi</a:t>
            </a:r>
            <a:r>
              <a:rPr lang="en-US" sz="3600" b="1" dirty="0"/>
              <a:t> </a:t>
            </a:r>
            <a:r>
              <a:rPr lang="en-US" sz="3600" b="1" dirty="0" err="1"/>
              <a:t>Risiko</a:t>
            </a:r>
            <a:r>
              <a:rPr lang="en-US" sz="3600" b="1" dirty="0"/>
              <a:t> </a:t>
            </a:r>
            <a:r>
              <a:rPr lang="en-US" sz="3600" b="1" dirty="0" err="1"/>
              <a:t>dan</a:t>
            </a:r>
            <a:r>
              <a:rPr lang="en-US" sz="3600" b="1" dirty="0"/>
              <a:t> </a:t>
            </a:r>
            <a:r>
              <a:rPr lang="en-US" sz="3600" b="1" dirty="0" err="1"/>
              <a:t>Peluang</a:t>
            </a:r>
            <a:r>
              <a:rPr lang="en-US" sz="3600" b="1" dirty="0"/>
              <a:t> </a:t>
            </a:r>
            <a:br>
              <a:rPr lang="en-US" sz="3600" b="1" dirty="0"/>
            </a:br>
            <a:r>
              <a:rPr lang="en-US" sz="3600" b="1" dirty="0" err="1"/>
              <a:t>saat</a:t>
            </a:r>
            <a:r>
              <a:rPr lang="en-US" sz="3600" b="1" dirty="0"/>
              <a:t> </a:t>
            </a:r>
            <a:r>
              <a:rPr lang="en-US" sz="3600" b="1" dirty="0" err="1"/>
              <a:t>membuat</a:t>
            </a:r>
            <a:r>
              <a:rPr lang="en-US" sz="3600" b="1" dirty="0"/>
              <a:t> </a:t>
            </a:r>
            <a:r>
              <a:rPr lang="en-US" sz="3600" b="1" dirty="0" err="1"/>
              <a:t>perencanaan</a:t>
            </a:r>
            <a:r>
              <a:rPr lang="en-US" sz="3600" b="1" dirty="0"/>
              <a:t> audit </a:t>
            </a:r>
          </a:p>
        </p:txBody>
      </p:sp>
      <p:sp>
        <p:nvSpPr>
          <p:cNvPr id="4" name="Slide Number Placeholder 3">
            <a:extLst>
              <a:ext uri="{FF2B5EF4-FFF2-40B4-BE49-F238E27FC236}">
                <a16:creationId xmlns:a16="http://schemas.microsoft.com/office/drawing/2014/main" id="{33F39FBE-1740-3B49-9FE7-48CB7231D3FA}"/>
              </a:ext>
            </a:extLst>
          </p:cNvPr>
          <p:cNvSpPr>
            <a:spLocks noGrp="1"/>
          </p:cNvSpPr>
          <p:nvPr>
            <p:ph type="sldNum" sz="quarter" idx="12"/>
          </p:nvPr>
        </p:nvSpPr>
        <p:spPr/>
        <p:txBody>
          <a:bodyPr/>
          <a:lstStyle/>
          <a:p>
            <a:fld id="{B6F15528-21DE-4FAA-801E-634DDDAF4B2B}" type="slidenum">
              <a:rPr lang="en-US" smtClean="0"/>
              <a:pPr/>
              <a:t>53</a:t>
            </a:fld>
            <a:endParaRPr lang="en-US"/>
          </a:p>
        </p:txBody>
      </p:sp>
      <p:pic>
        <p:nvPicPr>
          <p:cNvPr id="6" name="Picture 5">
            <a:extLst>
              <a:ext uri="{FF2B5EF4-FFF2-40B4-BE49-F238E27FC236}">
                <a16:creationId xmlns:a16="http://schemas.microsoft.com/office/drawing/2014/main" id="{12B9E93E-A3A5-4482-B37A-D6148E917807}"/>
              </a:ext>
            </a:extLst>
          </p:cNvPr>
          <p:cNvPicPr>
            <a:picLocks noChangeAspect="1"/>
          </p:cNvPicPr>
          <p:nvPr/>
        </p:nvPicPr>
        <p:blipFill>
          <a:blip r:embed="rId2"/>
          <a:stretch>
            <a:fillRect/>
          </a:stretch>
        </p:blipFill>
        <p:spPr>
          <a:xfrm>
            <a:off x="0" y="2667000"/>
            <a:ext cx="9906000" cy="4244360"/>
          </a:xfrm>
          <a:prstGeom prst="rect">
            <a:avLst/>
          </a:prstGeom>
        </p:spPr>
      </p:pic>
      <p:sp>
        <p:nvSpPr>
          <p:cNvPr id="3" name="Footer Placeholder 2">
            <a:extLst>
              <a:ext uri="{FF2B5EF4-FFF2-40B4-BE49-F238E27FC236}">
                <a16:creationId xmlns:a16="http://schemas.microsoft.com/office/drawing/2014/main" id="{99488EC2-B4E4-4A04-A3AB-A301A27A5C8E}"/>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4233020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F39FBE-1740-3B49-9FE7-48CB7231D3FA}"/>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a:extLst>
              <a:ext uri="{FF2B5EF4-FFF2-40B4-BE49-F238E27FC236}">
                <a16:creationId xmlns:a16="http://schemas.microsoft.com/office/drawing/2014/main" id="{C3702A4E-C9BB-4DA9-B9B3-E00A5A1248C7}"/>
              </a:ext>
            </a:extLst>
          </p:cNvPr>
          <p:cNvSpPr>
            <a:spLocks noGrp="1"/>
          </p:cNvSpPr>
          <p:nvPr>
            <p:ph type="title"/>
          </p:nvPr>
        </p:nvSpPr>
        <p:spPr>
          <a:xfrm>
            <a:off x="495300" y="274638"/>
            <a:ext cx="8915400" cy="1143000"/>
          </a:xfrm>
        </p:spPr>
        <p:txBody>
          <a:bodyPr>
            <a:noAutofit/>
          </a:bodyPr>
          <a:lstStyle/>
          <a:p>
            <a:r>
              <a:rPr lang="en-US" sz="3033" dirty="0" err="1"/>
              <a:t>Apa</a:t>
            </a:r>
            <a:r>
              <a:rPr lang="en-US" sz="3033" dirty="0"/>
              <a:t> yang </a:t>
            </a:r>
            <a:r>
              <a:rPr lang="en-US" sz="3033" dirty="0" err="1"/>
              <a:t>baru</a:t>
            </a:r>
            <a:r>
              <a:rPr lang="en-US" sz="3033" dirty="0"/>
              <a:t> di ISO 19011:2018</a:t>
            </a:r>
            <a:br>
              <a:rPr lang="en-US" sz="3033" dirty="0"/>
            </a:br>
            <a:r>
              <a:rPr lang="en-US" sz="3033" dirty="0"/>
              <a:t>(Annex A, </a:t>
            </a:r>
            <a:r>
              <a:rPr lang="en-US" sz="3033" dirty="0" err="1"/>
              <a:t>tambahan</a:t>
            </a:r>
            <a:r>
              <a:rPr lang="en-US" sz="3033" dirty="0"/>
              <a:t> </a:t>
            </a:r>
            <a:r>
              <a:rPr lang="en-US" sz="3033" dirty="0" err="1"/>
              <a:t>pedoman</a:t>
            </a:r>
            <a:r>
              <a:rPr lang="en-US" sz="3033" dirty="0"/>
              <a:t> </a:t>
            </a:r>
            <a:r>
              <a:rPr lang="en-US" sz="3033" dirty="0" err="1"/>
              <a:t>untuk</a:t>
            </a:r>
            <a:r>
              <a:rPr lang="en-US" sz="3033" dirty="0"/>
              <a:t> </a:t>
            </a:r>
            <a:br>
              <a:rPr lang="en-US" sz="3033" dirty="0"/>
            </a:br>
            <a:r>
              <a:rPr lang="en-US" sz="3033" dirty="0" err="1"/>
              <a:t>perencanaan</a:t>
            </a:r>
            <a:r>
              <a:rPr lang="en-US" sz="3033" dirty="0"/>
              <a:t> </a:t>
            </a:r>
            <a:r>
              <a:rPr lang="en-US" sz="3033" dirty="0" err="1"/>
              <a:t>dan</a:t>
            </a:r>
            <a:r>
              <a:rPr lang="en-US" sz="3033" dirty="0"/>
              <a:t> </a:t>
            </a:r>
            <a:r>
              <a:rPr lang="en-US" sz="3033" dirty="0" err="1"/>
              <a:t>pelaksanaan</a:t>
            </a:r>
            <a:r>
              <a:rPr lang="en-US" sz="3033" dirty="0"/>
              <a:t> audit)</a:t>
            </a:r>
          </a:p>
        </p:txBody>
      </p:sp>
      <p:sp>
        <p:nvSpPr>
          <p:cNvPr id="8" name="Content Placeholder 2">
            <a:extLst>
              <a:ext uri="{FF2B5EF4-FFF2-40B4-BE49-F238E27FC236}">
                <a16:creationId xmlns:a16="http://schemas.microsoft.com/office/drawing/2014/main" id="{543CBE8A-76C3-4BD8-8AF0-B53B64F125AE}"/>
              </a:ext>
            </a:extLst>
          </p:cNvPr>
          <p:cNvSpPr>
            <a:spLocks noGrp="1"/>
          </p:cNvSpPr>
          <p:nvPr>
            <p:ph idx="1"/>
          </p:nvPr>
        </p:nvSpPr>
        <p:spPr>
          <a:xfrm>
            <a:off x="495300" y="1662774"/>
            <a:ext cx="8915400" cy="4903127"/>
          </a:xfrm>
        </p:spPr>
        <p:txBody>
          <a:bodyPr>
            <a:normAutofit lnSpcReduction="10000"/>
          </a:bodyPr>
          <a:lstStyle/>
          <a:p>
            <a:pPr marL="0" indent="0">
              <a:buNone/>
            </a:pPr>
            <a:r>
              <a:rPr lang="en-US" sz="1950" dirty="0"/>
              <a:t>A.2. Audit </a:t>
            </a:r>
            <a:r>
              <a:rPr lang="en-US" sz="1950" dirty="0" err="1"/>
              <a:t>dengan</a:t>
            </a:r>
            <a:r>
              <a:rPr lang="en-US" sz="1950" dirty="0"/>
              <a:t> </a:t>
            </a:r>
            <a:r>
              <a:rPr lang="en-US" sz="1950" dirty="0" err="1"/>
              <a:t>pendekatan</a:t>
            </a:r>
            <a:r>
              <a:rPr lang="en-US" sz="1950" dirty="0"/>
              <a:t> proses</a:t>
            </a:r>
          </a:p>
          <a:p>
            <a:pPr marL="433374" lvl="1" indent="0">
              <a:buNone/>
            </a:pPr>
            <a:r>
              <a:rPr lang="en-US" sz="1950" dirty="0"/>
              <a:t>Audit </a:t>
            </a:r>
            <a:r>
              <a:rPr lang="en-US" sz="1950" dirty="0" err="1"/>
              <a:t>sistem</a:t>
            </a:r>
            <a:r>
              <a:rPr lang="en-US" sz="1950" dirty="0"/>
              <a:t> </a:t>
            </a:r>
            <a:r>
              <a:rPr lang="en-US" sz="1950" dirty="0" err="1"/>
              <a:t>manajemen</a:t>
            </a:r>
            <a:r>
              <a:rPr lang="en-US" sz="1950" dirty="0"/>
              <a:t> </a:t>
            </a:r>
            <a:r>
              <a:rPr lang="en-US" sz="1950" dirty="0" err="1"/>
              <a:t>adalah</a:t>
            </a:r>
            <a:r>
              <a:rPr lang="en-US" sz="1950" dirty="0"/>
              <a:t> audit proses </a:t>
            </a:r>
            <a:r>
              <a:rPr lang="en-US" sz="1950" dirty="0" err="1"/>
              <a:t>pada</a:t>
            </a:r>
            <a:r>
              <a:rPr lang="en-US" sz="1950" dirty="0"/>
              <a:t> </a:t>
            </a:r>
            <a:r>
              <a:rPr lang="en-US" sz="1950" dirty="0" err="1"/>
              <a:t>organisasi</a:t>
            </a:r>
            <a:r>
              <a:rPr lang="en-US" sz="1950" dirty="0"/>
              <a:t> </a:t>
            </a:r>
            <a:r>
              <a:rPr lang="en-US" sz="1950" dirty="0" err="1"/>
              <a:t>dan</a:t>
            </a:r>
            <a:r>
              <a:rPr lang="en-US" sz="1950" dirty="0"/>
              <a:t> </a:t>
            </a:r>
            <a:r>
              <a:rPr lang="en-US" sz="1950" dirty="0" err="1"/>
              <a:t>keterkaitannya</a:t>
            </a:r>
            <a:endParaRPr lang="en-US" sz="1950" dirty="0"/>
          </a:p>
          <a:p>
            <a:pPr marL="0" indent="0">
              <a:buNone/>
            </a:pPr>
            <a:r>
              <a:rPr lang="en-US" sz="1950" dirty="0"/>
              <a:t>A.4. Performance result</a:t>
            </a:r>
          </a:p>
          <a:p>
            <a:pPr marL="433374" lvl="1" indent="0">
              <a:buNone/>
            </a:pPr>
            <a:r>
              <a:rPr lang="en-US" sz="1950" dirty="0"/>
              <a:t>Auditor </a:t>
            </a:r>
            <a:r>
              <a:rPr lang="en-US" sz="1950" dirty="0" err="1"/>
              <a:t>seharusnya</a:t>
            </a:r>
            <a:r>
              <a:rPr lang="en-US" sz="1950" dirty="0"/>
              <a:t> focus </a:t>
            </a:r>
            <a:r>
              <a:rPr lang="en-US" sz="1950" dirty="0" err="1"/>
              <a:t>kepada</a:t>
            </a:r>
            <a:r>
              <a:rPr lang="en-US" sz="1950" dirty="0"/>
              <a:t> </a:t>
            </a:r>
            <a:r>
              <a:rPr lang="en-US" sz="1950" dirty="0" err="1"/>
              <a:t>hasil</a:t>
            </a:r>
            <a:r>
              <a:rPr lang="en-US" sz="1950" dirty="0"/>
              <a:t> yang </a:t>
            </a:r>
            <a:r>
              <a:rPr lang="en-US" sz="1950" dirty="0" err="1"/>
              <a:t>diharapkan</a:t>
            </a:r>
            <a:r>
              <a:rPr lang="en-US" sz="1950" dirty="0"/>
              <a:t> </a:t>
            </a:r>
            <a:r>
              <a:rPr lang="en-US" sz="1950" dirty="0" err="1"/>
              <a:t>dari</a:t>
            </a:r>
            <a:r>
              <a:rPr lang="en-US" sz="1950" dirty="0"/>
              <a:t> </a:t>
            </a:r>
            <a:r>
              <a:rPr lang="en-US" sz="1950" dirty="0" err="1"/>
              <a:t>sistem</a:t>
            </a:r>
            <a:r>
              <a:rPr lang="en-US" sz="1950" dirty="0"/>
              <a:t> </a:t>
            </a:r>
            <a:r>
              <a:rPr lang="en-US" sz="1950" dirty="0" err="1"/>
              <a:t>manajemen</a:t>
            </a:r>
            <a:endParaRPr lang="en-US" sz="1950" dirty="0"/>
          </a:p>
          <a:p>
            <a:pPr marL="0" indent="0">
              <a:buNone/>
            </a:pPr>
            <a:r>
              <a:rPr lang="en-US" sz="1950" dirty="0"/>
              <a:t>A.8. Auditing context</a:t>
            </a:r>
          </a:p>
          <a:p>
            <a:pPr marL="433374" lvl="1" indent="0">
              <a:buNone/>
            </a:pPr>
            <a:r>
              <a:rPr lang="en-US" sz="1950" dirty="0" err="1"/>
              <a:t>Menetapkan</a:t>
            </a:r>
            <a:r>
              <a:rPr lang="en-US" sz="1950" dirty="0"/>
              <a:t> context </a:t>
            </a:r>
            <a:r>
              <a:rPr lang="en-US" sz="1950" dirty="0" err="1"/>
              <a:t>organisasi</a:t>
            </a:r>
            <a:r>
              <a:rPr lang="en-US" sz="1950" dirty="0"/>
              <a:t> (internal-external issues), </a:t>
            </a:r>
            <a:r>
              <a:rPr lang="en-US" sz="1950" dirty="0" err="1"/>
              <a:t>harapan</a:t>
            </a:r>
            <a:r>
              <a:rPr lang="en-US" sz="1950" dirty="0"/>
              <a:t> </a:t>
            </a:r>
            <a:r>
              <a:rPr lang="en-US" sz="1950" dirty="0" err="1"/>
              <a:t>dan</a:t>
            </a:r>
            <a:r>
              <a:rPr lang="en-US" sz="1950" dirty="0"/>
              <a:t> </a:t>
            </a:r>
            <a:r>
              <a:rPr lang="en-US" sz="1950" dirty="0" err="1"/>
              <a:t>tuntutan</a:t>
            </a:r>
            <a:r>
              <a:rPr lang="en-US" sz="1950" dirty="0"/>
              <a:t> </a:t>
            </a:r>
            <a:r>
              <a:rPr lang="en-US" sz="1950" dirty="0" err="1"/>
              <a:t>dari</a:t>
            </a:r>
            <a:r>
              <a:rPr lang="en-US" sz="1950" dirty="0"/>
              <a:t> interested party </a:t>
            </a:r>
          </a:p>
          <a:p>
            <a:pPr marL="0" indent="0">
              <a:buNone/>
            </a:pPr>
            <a:r>
              <a:rPr lang="en-US" sz="1950" dirty="0"/>
              <a:t>A.9. Auditing Leadership and Commitment</a:t>
            </a:r>
          </a:p>
          <a:p>
            <a:pPr marL="433374" lvl="1" indent="0">
              <a:buNone/>
            </a:pPr>
            <a:r>
              <a:rPr lang="en-US" sz="1950" dirty="0"/>
              <a:t>Auditor </a:t>
            </a:r>
            <a:r>
              <a:rPr lang="en-US" sz="1950" dirty="0" err="1"/>
              <a:t>harus</a:t>
            </a:r>
            <a:r>
              <a:rPr lang="en-US" sz="1950" dirty="0"/>
              <a:t> </a:t>
            </a:r>
            <a:r>
              <a:rPr lang="en-US" sz="1950" dirty="0" err="1"/>
              <a:t>memperoleh</a:t>
            </a:r>
            <a:r>
              <a:rPr lang="en-US" sz="1950" dirty="0"/>
              <a:t> </a:t>
            </a:r>
            <a:r>
              <a:rPr lang="en-US" sz="1950" dirty="0" err="1"/>
              <a:t>bukti</a:t>
            </a:r>
            <a:r>
              <a:rPr lang="en-US" sz="1950" dirty="0"/>
              <a:t> </a:t>
            </a:r>
            <a:r>
              <a:rPr lang="en-US" sz="1950" dirty="0" err="1"/>
              <a:t>obyektif</a:t>
            </a:r>
            <a:r>
              <a:rPr lang="en-US" sz="1950" dirty="0"/>
              <a:t> </a:t>
            </a:r>
            <a:r>
              <a:rPr lang="en-US" sz="1950" dirty="0" err="1"/>
              <a:t>atas</a:t>
            </a:r>
            <a:r>
              <a:rPr lang="en-US" sz="1950" dirty="0"/>
              <a:t> </a:t>
            </a:r>
            <a:r>
              <a:rPr lang="en-US" sz="1950" dirty="0" err="1"/>
              <a:t>keterlibatan</a:t>
            </a:r>
            <a:r>
              <a:rPr lang="en-US" sz="1950" dirty="0"/>
              <a:t> </a:t>
            </a:r>
            <a:r>
              <a:rPr lang="en-US" sz="1950" dirty="0" err="1"/>
              <a:t>Manajemen</a:t>
            </a:r>
            <a:r>
              <a:rPr lang="en-US" sz="1950" dirty="0"/>
              <a:t> </a:t>
            </a:r>
            <a:r>
              <a:rPr lang="en-US" sz="1950" dirty="0" err="1"/>
              <a:t>dalam</a:t>
            </a:r>
            <a:r>
              <a:rPr lang="en-US" sz="1950" dirty="0"/>
              <a:t> </a:t>
            </a:r>
            <a:r>
              <a:rPr lang="en-US" sz="1950" dirty="0" err="1"/>
              <a:t>pengambilan</a:t>
            </a:r>
            <a:r>
              <a:rPr lang="en-US" sz="1950" dirty="0"/>
              <a:t> </a:t>
            </a:r>
            <a:r>
              <a:rPr lang="en-US" sz="1950" dirty="0" err="1"/>
              <a:t>keputusan</a:t>
            </a:r>
            <a:r>
              <a:rPr lang="en-US" sz="1950" dirty="0"/>
              <a:t> </a:t>
            </a:r>
            <a:r>
              <a:rPr lang="en-US" sz="1950" dirty="0" err="1"/>
              <a:t>dan</a:t>
            </a:r>
            <a:r>
              <a:rPr lang="en-US" sz="1950" dirty="0"/>
              <a:t> </a:t>
            </a:r>
            <a:r>
              <a:rPr lang="en-US" sz="1950" dirty="0" err="1"/>
              <a:t>komitmen</a:t>
            </a:r>
            <a:r>
              <a:rPr lang="en-US" sz="1950" dirty="0"/>
              <a:t> </a:t>
            </a:r>
            <a:r>
              <a:rPr lang="en-US" sz="1950" dirty="0" err="1"/>
              <a:t>untuk</a:t>
            </a:r>
            <a:r>
              <a:rPr lang="en-US" sz="1950" dirty="0"/>
              <a:t> </a:t>
            </a:r>
            <a:r>
              <a:rPr lang="en-US" sz="1950" dirty="0" err="1"/>
              <a:t>menjamin</a:t>
            </a:r>
            <a:r>
              <a:rPr lang="en-US" sz="1950" dirty="0"/>
              <a:t> </a:t>
            </a:r>
            <a:r>
              <a:rPr lang="en-US" sz="1950" dirty="0" err="1"/>
              <a:t>efektifitas</a:t>
            </a:r>
            <a:r>
              <a:rPr lang="en-US" sz="1950" dirty="0"/>
              <a:t> </a:t>
            </a:r>
            <a:r>
              <a:rPr lang="en-US" sz="1950" dirty="0" err="1"/>
              <a:t>sistem</a:t>
            </a:r>
            <a:r>
              <a:rPr lang="en-US" sz="1950" dirty="0"/>
              <a:t>. </a:t>
            </a:r>
            <a:r>
              <a:rPr lang="en-US" sz="1950" dirty="0" err="1"/>
              <a:t>Fokusnya</a:t>
            </a:r>
            <a:r>
              <a:rPr lang="en-US" sz="1950" dirty="0"/>
              <a:t> </a:t>
            </a:r>
            <a:r>
              <a:rPr lang="en-US" sz="1950" dirty="0" err="1"/>
              <a:t>bukan</a:t>
            </a:r>
            <a:r>
              <a:rPr lang="en-US" sz="1950" dirty="0"/>
              <a:t> </a:t>
            </a:r>
            <a:r>
              <a:rPr lang="en-US" sz="1950" dirty="0" err="1"/>
              <a:t>hanya</a:t>
            </a:r>
            <a:r>
              <a:rPr lang="en-US" sz="1950" dirty="0"/>
              <a:t> </a:t>
            </a:r>
            <a:r>
              <a:rPr lang="en-US" sz="1950" dirty="0" err="1"/>
              <a:t>pada</a:t>
            </a:r>
            <a:r>
              <a:rPr lang="en-US" sz="1950" dirty="0"/>
              <a:t> Top </a:t>
            </a:r>
            <a:r>
              <a:rPr lang="en-US" sz="1950" dirty="0" err="1"/>
              <a:t>Manajemen</a:t>
            </a:r>
            <a:r>
              <a:rPr lang="en-US" sz="1950" dirty="0"/>
              <a:t> </a:t>
            </a:r>
            <a:r>
              <a:rPr lang="en-US" sz="1950" dirty="0" err="1"/>
              <a:t>tetapi</a:t>
            </a:r>
            <a:r>
              <a:rPr lang="en-US" sz="1950" dirty="0"/>
              <a:t> juga </a:t>
            </a:r>
            <a:r>
              <a:rPr lang="en-US" sz="1950" dirty="0" err="1"/>
              <a:t>pada</a:t>
            </a:r>
            <a:r>
              <a:rPr lang="en-US" sz="1950" dirty="0"/>
              <a:t> </a:t>
            </a:r>
            <a:r>
              <a:rPr lang="en-US" sz="1950" dirty="0" err="1"/>
              <a:t>manajemen</a:t>
            </a:r>
            <a:r>
              <a:rPr lang="en-US" sz="1950" dirty="0"/>
              <a:t> </a:t>
            </a:r>
            <a:r>
              <a:rPr lang="en-US" sz="1950" dirty="0" err="1"/>
              <a:t>pada</a:t>
            </a:r>
            <a:r>
              <a:rPr lang="en-US" sz="1950" dirty="0"/>
              <a:t> level </a:t>
            </a:r>
            <a:r>
              <a:rPr lang="en-US" sz="1950" dirty="0" err="1"/>
              <a:t>lainnya</a:t>
            </a:r>
            <a:r>
              <a:rPr lang="en-US" sz="1950" dirty="0"/>
              <a:t>. </a:t>
            </a:r>
          </a:p>
          <a:p>
            <a:pPr marL="0" indent="0">
              <a:buNone/>
            </a:pPr>
            <a:r>
              <a:rPr lang="en-US" sz="1950" dirty="0"/>
              <a:t>A.10. Auditing Risks and Opportunity </a:t>
            </a:r>
          </a:p>
          <a:p>
            <a:pPr marL="0" indent="0">
              <a:buNone/>
            </a:pPr>
            <a:r>
              <a:rPr lang="en-US" sz="1950" dirty="0"/>
              <a:t>A.11. Life Cycle</a:t>
            </a:r>
          </a:p>
          <a:p>
            <a:pPr marL="0" indent="0">
              <a:buNone/>
            </a:pPr>
            <a:r>
              <a:rPr lang="en-US" sz="1950" dirty="0"/>
              <a:t>A.12. Audit of supply chain </a:t>
            </a:r>
          </a:p>
          <a:p>
            <a:pPr marL="433374" lvl="1" indent="0">
              <a:buNone/>
            </a:pPr>
            <a:endParaRPr lang="en-US" sz="1950" dirty="0"/>
          </a:p>
        </p:txBody>
      </p:sp>
      <p:sp>
        <p:nvSpPr>
          <p:cNvPr id="2" name="Footer Placeholder 1">
            <a:extLst>
              <a:ext uri="{FF2B5EF4-FFF2-40B4-BE49-F238E27FC236}">
                <a16:creationId xmlns:a16="http://schemas.microsoft.com/office/drawing/2014/main" id="{18C28E62-48C6-4413-95FE-8CF80D7C75F0}"/>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650641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0"/>
            <a:ext cx="9906000" cy="1285875"/>
          </a:xfrm>
          <a:solidFill>
            <a:schemeClr val="accent6">
              <a:lumMod val="75000"/>
            </a:schemeClr>
          </a:solidFill>
        </p:spPr>
        <p:txBody>
          <a:bodyPr/>
          <a:lstStyle/>
          <a:p>
            <a:pPr algn="ctr" eaLnBrk="1" hangingPunct="1">
              <a:buFont typeface="Monotype Sorts" charset="2"/>
              <a:buChar char="­"/>
            </a:pPr>
            <a:r>
              <a:rPr lang="en-US" sz="3600" dirty="0">
                <a:solidFill>
                  <a:schemeClr val="bg1"/>
                </a:solidFill>
              </a:rPr>
              <a:t> </a:t>
            </a:r>
            <a:r>
              <a:rPr lang="en-US" sz="3600" dirty="0" err="1">
                <a:solidFill>
                  <a:schemeClr val="bg1"/>
                </a:solidFill>
              </a:rPr>
              <a:t>Pemilihan</a:t>
            </a:r>
            <a:r>
              <a:rPr lang="en-US" sz="3600" dirty="0">
                <a:solidFill>
                  <a:schemeClr val="bg1"/>
                </a:solidFill>
              </a:rPr>
              <a:t> Audit Team</a:t>
            </a:r>
            <a:endParaRPr lang="en-US" sz="3600" dirty="0">
              <a:solidFill>
                <a:schemeClr val="bg1"/>
              </a:solidFill>
              <a:latin typeface="Bookman Old Style" pitchFamily="18" charset="0"/>
            </a:endParaRPr>
          </a:p>
        </p:txBody>
      </p:sp>
      <p:sp>
        <p:nvSpPr>
          <p:cNvPr id="65539" name="Rectangle 3"/>
          <p:cNvSpPr>
            <a:spLocks noGrp="1" noChangeArrowheads="1"/>
          </p:cNvSpPr>
          <p:nvPr>
            <p:ph type="body" idx="1"/>
          </p:nvPr>
        </p:nvSpPr>
        <p:spPr>
          <a:xfrm>
            <a:off x="990918" y="1774825"/>
            <a:ext cx="5762885" cy="4318000"/>
          </a:xfrm>
          <a:noFill/>
        </p:spPr>
        <p:txBody>
          <a:bodyPr/>
          <a:lstStyle/>
          <a:p>
            <a:pPr marL="0" indent="0" eaLnBrk="1" hangingPunct="1">
              <a:lnSpc>
                <a:spcPct val="80000"/>
              </a:lnSpc>
              <a:spcAft>
                <a:spcPct val="70000"/>
              </a:spcAft>
              <a:buFont typeface="Monotype Sorts" charset="2"/>
              <a:buNone/>
            </a:pPr>
            <a:r>
              <a:rPr lang="en-US" sz="2800" dirty="0" err="1"/>
              <a:t>Jumlah</a:t>
            </a:r>
            <a:r>
              <a:rPr lang="en-US" sz="2800" dirty="0"/>
              <a:t> </a:t>
            </a:r>
            <a:r>
              <a:rPr lang="en-US" sz="2800" dirty="0" err="1"/>
              <a:t>anggota</a:t>
            </a:r>
            <a:r>
              <a:rPr lang="en-US" sz="2800" dirty="0"/>
              <a:t> audit team </a:t>
            </a:r>
            <a:r>
              <a:rPr lang="en-US" sz="2800" dirty="0" err="1"/>
              <a:t>bervariasi</a:t>
            </a:r>
            <a:r>
              <a:rPr lang="en-US" sz="2800" dirty="0"/>
              <a:t> </a:t>
            </a:r>
            <a:r>
              <a:rPr lang="en-US" sz="2800" dirty="0" err="1"/>
              <a:t>tergantung</a:t>
            </a:r>
            <a:r>
              <a:rPr lang="en-US" sz="2800" dirty="0"/>
              <a:t> </a:t>
            </a:r>
            <a:r>
              <a:rPr lang="en-US" sz="2800" dirty="0" err="1"/>
              <a:t>dari</a:t>
            </a:r>
            <a:r>
              <a:rPr lang="en-US" sz="2800" dirty="0"/>
              <a:t> : </a:t>
            </a:r>
          </a:p>
          <a:p>
            <a:pPr lvl="1" eaLnBrk="1" hangingPunct="1">
              <a:lnSpc>
                <a:spcPct val="80000"/>
              </a:lnSpc>
              <a:spcAft>
                <a:spcPct val="70000"/>
              </a:spcAft>
            </a:pPr>
            <a:r>
              <a:rPr lang="en-US" sz="2400" dirty="0"/>
              <a:t>Scope (</a:t>
            </a:r>
            <a:r>
              <a:rPr lang="en-US" sz="2400" dirty="0" err="1"/>
              <a:t>jangkauan</a:t>
            </a:r>
            <a:r>
              <a:rPr lang="en-US" sz="2400" dirty="0"/>
              <a:t> audit)</a:t>
            </a:r>
          </a:p>
          <a:p>
            <a:pPr lvl="1" eaLnBrk="1" hangingPunct="1">
              <a:lnSpc>
                <a:spcPct val="80000"/>
              </a:lnSpc>
              <a:spcAft>
                <a:spcPct val="70000"/>
              </a:spcAft>
            </a:pPr>
            <a:r>
              <a:rPr lang="en-US" sz="2400" dirty="0" err="1"/>
              <a:t>Personel</a:t>
            </a:r>
            <a:r>
              <a:rPr lang="en-US" sz="2400" dirty="0"/>
              <a:t> (auditor) yang </a:t>
            </a:r>
            <a:r>
              <a:rPr lang="en-US" sz="2400" dirty="0" err="1"/>
              <a:t>tersedia</a:t>
            </a:r>
            <a:r>
              <a:rPr lang="en-US" sz="2400" dirty="0"/>
              <a:t>.</a:t>
            </a:r>
          </a:p>
          <a:p>
            <a:pPr lvl="1" eaLnBrk="1" hangingPunct="1">
              <a:lnSpc>
                <a:spcPct val="80000"/>
              </a:lnSpc>
              <a:spcAft>
                <a:spcPct val="70000"/>
              </a:spcAft>
            </a:pPr>
            <a:r>
              <a:rPr lang="en-US" sz="2400" dirty="0" err="1"/>
              <a:t>Waktu</a:t>
            </a:r>
            <a:r>
              <a:rPr lang="en-US" sz="2400" dirty="0"/>
              <a:t> yang </a:t>
            </a:r>
            <a:r>
              <a:rPr lang="en-US" sz="2400" dirty="0" err="1"/>
              <a:t>tersedia</a:t>
            </a:r>
            <a:r>
              <a:rPr lang="en-US" sz="2400" dirty="0"/>
              <a:t> </a:t>
            </a:r>
            <a:r>
              <a:rPr lang="en-US" sz="2400" dirty="0" err="1"/>
              <a:t>untuk</a:t>
            </a:r>
            <a:r>
              <a:rPr lang="en-US" sz="2400" dirty="0"/>
              <a:t> </a:t>
            </a:r>
            <a:r>
              <a:rPr lang="en-US" sz="2400" dirty="0" err="1"/>
              <a:t>menyelesaikan</a:t>
            </a:r>
            <a:r>
              <a:rPr lang="en-US" sz="2400" dirty="0"/>
              <a:t> audit</a:t>
            </a:r>
          </a:p>
          <a:p>
            <a:pPr lvl="1" eaLnBrk="1" hangingPunct="1">
              <a:lnSpc>
                <a:spcPct val="80000"/>
              </a:lnSpc>
              <a:spcAft>
                <a:spcPct val="70000"/>
              </a:spcAft>
            </a:pPr>
            <a:r>
              <a:rPr lang="en-US" sz="2400" dirty="0" err="1"/>
              <a:t>Kebutuhan</a:t>
            </a:r>
            <a:r>
              <a:rPr lang="en-US" sz="2400" dirty="0"/>
              <a:t> </a:t>
            </a:r>
            <a:r>
              <a:rPr lang="en-US" sz="2400" dirty="0" err="1"/>
              <a:t>keahlian</a:t>
            </a:r>
            <a:r>
              <a:rPr lang="en-US" sz="2400" dirty="0"/>
              <a:t> </a:t>
            </a:r>
            <a:r>
              <a:rPr lang="en-US" sz="2400" dirty="0" err="1"/>
              <a:t>atau</a:t>
            </a:r>
            <a:r>
              <a:rPr lang="en-US" sz="2400" dirty="0"/>
              <a:t> </a:t>
            </a:r>
            <a:r>
              <a:rPr lang="en-US" sz="2400" dirty="0" err="1"/>
              <a:t>pengalaman</a:t>
            </a:r>
            <a:r>
              <a:rPr lang="en-US" sz="2400" dirty="0"/>
              <a:t> </a:t>
            </a:r>
            <a:r>
              <a:rPr lang="en-US" sz="2400" dirty="0" err="1"/>
              <a:t>tertentu</a:t>
            </a:r>
            <a:r>
              <a:rPr lang="en-US" sz="2400" dirty="0"/>
              <a:t> </a:t>
            </a:r>
            <a:r>
              <a:rPr lang="en-US" sz="2400" dirty="0" err="1"/>
              <a:t>dari</a:t>
            </a:r>
            <a:r>
              <a:rPr lang="en-US" sz="2400" dirty="0"/>
              <a:t> area </a:t>
            </a:r>
            <a:r>
              <a:rPr lang="en-US" sz="2400" dirty="0" err="1"/>
              <a:t>tersebut</a:t>
            </a:r>
            <a:r>
              <a:rPr lang="en-US" sz="2400" dirty="0"/>
              <a:t>.</a:t>
            </a:r>
          </a:p>
        </p:txBody>
      </p:sp>
      <p:pic>
        <p:nvPicPr>
          <p:cNvPr id="65540" name="Picture 14" descr="Business-people-on-sidewalk"/>
          <p:cNvPicPr>
            <a:picLocks noChangeAspect="1" noChangeArrowheads="1"/>
          </p:cNvPicPr>
          <p:nvPr/>
        </p:nvPicPr>
        <p:blipFill>
          <a:blip r:embed="rId2" cstate="print"/>
          <a:srcRect/>
          <a:stretch>
            <a:fillRect/>
          </a:stretch>
        </p:blipFill>
        <p:spPr bwMode="auto">
          <a:xfrm>
            <a:off x="6953264" y="1857364"/>
            <a:ext cx="2286016" cy="3887788"/>
          </a:xfrm>
          <a:prstGeom prst="rect">
            <a:avLst/>
          </a:prstGeom>
          <a:noFill/>
          <a:ln w="9525">
            <a:noFill/>
            <a:miter lim="800000"/>
            <a:headEnd/>
            <a:tailEnd/>
          </a:ln>
        </p:spPr>
      </p:pic>
      <p:pic>
        <p:nvPicPr>
          <p:cNvPr id="65541" name="Picture 15" descr="D:\H_Miscelleneous\File dari shared doc\logo.png"/>
          <p:cNvPicPr>
            <a:picLocks noChangeAspect="1" noChangeArrowheads="1"/>
          </p:cNvPicPr>
          <p:nvPr/>
        </p:nvPicPr>
        <p:blipFill>
          <a:blip r:embed="rId3" cstate="print"/>
          <a:srcRect/>
          <a:stretch>
            <a:fillRect/>
          </a:stretch>
        </p:blipFill>
        <p:spPr bwMode="auto">
          <a:xfrm>
            <a:off x="416496" y="5955059"/>
            <a:ext cx="1373628" cy="474663"/>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55</a:t>
            </a:fld>
            <a:endParaRPr lang="en-US" dirty="0"/>
          </a:p>
        </p:txBody>
      </p:sp>
      <p:sp>
        <p:nvSpPr>
          <p:cNvPr id="2" name="Footer Placeholder 1">
            <a:extLst>
              <a:ext uri="{FF2B5EF4-FFF2-40B4-BE49-F238E27FC236}">
                <a16:creationId xmlns:a16="http://schemas.microsoft.com/office/drawing/2014/main" id="{0C45903D-905C-472B-8998-40562E5010E1}"/>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4254702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781316" y="-142900"/>
            <a:ext cx="7100906" cy="1143000"/>
          </a:xfrm>
        </p:spPr>
        <p:txBody>
          <a:bodyPr/>
          <a:lstStyle/>
          <a:p>
            <a:pPr algn="l" eaLnBrk="1" hangingPunct="1"/>
            <a:r>
              <a:rPr lang="en-US" sz="2600" dirty="0"/>
              <a:t>KUALIFIKASI AUDITOR SISTEM MANAJEMEN MUTU</a:t>
            </a:r>
          </a:p>
        </p:txBody>
      </p:sp>
      <p:sp>
        <p:nvSpPr>
          <p:cNvPr id="44035" name="Rectangle 3"/>
          <p:cNvSpPr>
            <a:spLocks noGrp="1" noChangeArrowheads="1"/>
          </p:cNvSpPr>
          <p:nvPr>
            <p:ph type="body" idx="1"/>
          </p:nvPr>
        </p:nvSpPr>
        <p:spPr>
          <a:xfrm>
            <a:off x="666720" y="1000108"/>
            <a:ext cx="9144064" cy="4968875"/>
          </a:xfrm>
        </p:spPr>
        <p:txBody>
          <a:bodyPr/>
          <a:lstStyle/>
          <a:p>
            <a:pPr eaLnBrk="1" hangingPunct="1">
              <a:lnSpc>
                <a:spcPct val="90000"/>
              </a:lnSpc>
              <a:buClr>
                <a:schemeClr val="tx1"/>
              </a:buClr>
              <a:buFont typeface="Wingdings" pitchFamily="2" charset="2"/>
              <a:buChar char="@"/>
            </a:pPr>
            <a:r>
              <a:rPr lang="en-US" sz="2000" dirty="0" err="1"/>
              <a:t>Prinsip</a:t>
            </a:r>
            <a:r>
              <a:rPr lang="en-US" sz="2000" dirty="0"/>
              <a:t>, </a:t>
            </a:r>
            <a:r>
              <a:rPr lang="en-US" sz="2000" dirty="0" err="1"/>
              <a:t>prosedur</a:t>
            </a:r>
            <a:r>
              <a:rPr lang="id-ID" sz="2000" dirty="0"/>
              <a:t>,</a:t>
            </a:r>
            <a:r>
              <a:rPr lang="en-US" sz="2000" dirty="0"/>
              <a:t> </a:t>
            </a:r>
            <a:r>
              <a:rPr lang="en-US" sz="2000" dirty="0" err="1"/>
              <a:t>dan</a:t>
            </a:r>
            <a:r>
              <a:rPr lang="en-US" sz="2000" dirty="0"/>
              <a:t> </a:t>
            </a:r>
            <a:r>
              <a:rPr lang="en-US" sz="2000" dirty="0" err="1"/>
              <a:t>teknik</a:t>
            </a:r>
            <a:r>
              <a:rPr lang="en-US" sz="2000" dirty="0"/>
              <a:t> audit, </a:t>
            </a:r>
            <a:r>
              <a:rPr lang="en-US" sz="2000" dirty="0" err="1"/>
              <a:t>referensi</a:t>
            </a:r>
            <a:r>
              <a:rPr lang="en-US" sz="2000" dirty="0"/>
              <a:t> audit ISO 19011</a:t>
            </a:r>
          </a:p>
          <a:p>
            <a:pPr eaLnBrk="1" hangingPunct="1">
              <a:lnSpc>
                <a:spcPct val="90000"/>
              </a:lnSpc>
              <a:buClr>
                <a:schemeClr val="tx1"/>
              </a:buClr>
              <a:buFont typeface="Wingdings" pitchFamily="2" charset="2"/>
              <a:buChar char="@"/>
            </a:pPr>
            <a:r>
              <a:rPr lang="en-US" sz="2000" dirty="0" err="1"/>
              <a:t>Pendidikan</a:t>
            </a:r>
            <a:r>
              <a:rPr lang="en-US" sz="2000" dirty="0"/>
              <a:t>, </a:t>
            </a:r>
            <a:r>
              <a:rPr lang="en-US" sz="2000" dirty="0" err="1"/>
              <a:t>Pelatihan</a:t>
            </a:r>
            <a:r>
              <a:rPr lang="id-ID" sz="2000" dirty="0"/>
              <a:t>, </a:t>
            </a:r>
            <a:r>
              <a:rPr lang="en-US" sz="2000" dirty="0" err="1"/>
              <a:t>Pengalaman</a:t>
            </a:r>
            <a:r>
              <a:rPr lang="en-US" sz="2000" dirty="0"/>
              <a:t> </a:t>
            </a:r>
            <a:r>
              <a:rPr lang="en-US" sz="2000" dirty="0" err="1"/>
              <a:t>Kerja</a:t>
            </a:r>
            <a:r>
              <a:rPr lang="id-ID" sz="2000" dirty="0"/>
              <a:t>,</a:t>
            </a:r>
            <a:r>
              <a:rPr lang="en-US" sz="2000" dirty="0"/>
              <a:t> </a:t>
            </a:r>
            <a:r>
              <a:rPr lang="en-US" sz="2000" dirty="0" err="1"/>
              <a:t>dan</a:t>
            </a:r>
            <a:r>
              <a:rPr lang="en-US" sz="2000" dirty="0"/>
              <a:t> </a:t>
            </a:r>
            <a:r>
              <a:rPr lang="en-US" sz="2000" dirty="0" err="1"/>
              <a:t>Pengalaman</a:t>
            </a:r>
            <a:r>
              <a:rPr lang="en-US" sz="2000" dirty="0"/>
              <a:t> Audit. </a:t>
            </a:r>
          </a:p>
          <a:p>
            <a:pPr eaLnBrk="1" hangingPunct="1">
              <a:lnSpc>
                <a:spcPct val="90000"/>
              </a:lnSpc>
              <a:buClr>
                <a:schemeClr val="tx1"/>
              </a:buClr>
              <a:buFont typeface="Wingdings" pitchFamily="2" charset="2"/>
              <a:buChar char="@"/>
            </a:pPr>
            <a:r>
              <a:rPr lang="en-US" sz="2000" u="sng" dirty="0" err="1">
                <a:solidFill>
                  <a:srgbClr val="FF0000"/>
                </a:solidFill>
              </a:rPr>
              <a:t>Situasi</a:t>
            </a:r>
            <a:r>
              <a:rPr lang="en-US" sz="2000" u="sng" dirty="0">
                <a:solidFill>
                  <a:srgbClr val="FF0000"/>
                </a:solidFill>
              </a:rPr>
              <a:t> </a:t>
            </a:r>
            <a:r>
              <a:rPr lang="en-US" sz="2000" u="sng" dirty="0" err="1">
                <a:solidFill>
                  <a:srgbClr val="FF0000"/>
                </a:solidFill>
              </a:rPr>
              <a:t>Organisasi</a:t>
            </a:r>
            <a:r>
              <a:rPr lang="en-US" sz="2000" u="sng" dirty="0">
                <a:solidFill>
                  <a:srgbClr val="FF0000"/>
                </a:solidFill>
              </a:rPr>
              <a:t>; </a:t>
            </a:r>
            <a:r>
              <a:rPr lang="en-US" sz="2000" u="sng" dirty="0" err="1">
                <a:solidFill>
                  <a:srgbClr val="FF0000"/>
                </a:solidFill>
              </a:rPr>
              <a:t>isu</a:t>
            </a:r>
            <a:r>
              <a:rPr lang="en-US" sz="2000" u="sng" dirty="0">
                <a:solidFill>
                  <a:srgbClr val="FF0000"/>
                </a:solidFill>
              </a:rPr>
              <a:t> internal </a:t>
            </a:r>
            <a:r>
              <a:rPr lang="en-US" sz="2000" u="sng" dirty="0" err="1">
                <a:solidFill>
                  <a:srgbClr val="FF0000"/>
                </a:solidFill>
              </a:rPr>
              <a:t>dan</a:t>
            </a:r>
            <a:r>
              <a:rPr lang="en-US" sz="2000" u="sng" dirty="0">
                <a:solidFill>
                  <a:srgbClr val="FF0000"/>
                </a:solidFill>
              </a:rPr>
              <a:t> </a:t>
            </a:r>
            <a:r>
              <a:rPr lang="en-US" sz="2000" u="sng" dirty="0" err="1">
                <a:solidFill>
                  <a:srgbClr val="FF0000"/>
                </a:solidFill>
              </a:rPr>
              <a:t>eksternal</a:t>
            </a:r>
            <a:r>
              <a:rPr lang="en-US" sz="2000" u="sng" dirty="0">
                <a:solidFill>
                  <a:srgbClr val="FF0000"/>
                </a:solidFill>
              </a:rPr>
              <a:t>, </a:t>
            </a:r>
            <a:r>
              <a:rPr lang="en-US" sz="2000" u="sng" dirty="0" err="1">
                <a:solidFill>
                  <a:srgbClr val="FF0000"/>
                </a:solidFill>
              </a:rPr>
              <a:t>harapan</a:t>
            </a:r>
            <a:r>
              <a:rPr lang="en-US" sz="2000" u="sng" dirty="0">
                <a:solidFill>
                  <a:srgbClr val="FF0000"/>
                </a:solidFill>
              </a:rPr>
              <a:t> </a:t>
            </a:r>
            <a:r>
              <a:rPr lang="en-US" sz="2000" u="sng" dirty="0" err="1">
                <a:solidFill>
                  <a:srgbClr val="FF0000"/>
                </a:solidFill>
              </a:rPr>
              <a:t>dan</a:t>
            </a:r>
            <a:r>
              <a:rPr lang="en-US" sz="2000" u="sng" dirty="0">
                <a:solidFill>
                  <a:srgbClr val="FF0000"/>
                </a:solidFill>
              </a:rPr>
              <a:t> </a:t>
            </a:r>
            <a:r>
              <a:rPr lang="en-US" sz="2000" u="sng" dirty="0" err="1">
                <a:solidFill>
                  <a:srgbClr val="FF0000"/>
                </a:solidFill>
              </a:rPr>
              <a:t>tuntutan</a:t>
            </a:r>
            <a:r>
              <a:rPr lang="en-US" sz="2000" u="sng" dirty="0">
                <a:solidFill>
                  <a:srgbClr val="FF0000"/>
                </a:solidFill>
              </a:rPr>
              <a:t> interested parties) </a:t>
            </a:r>
          </a:p>
          <a:p>
            <a:pPr eaLnBrk="1" hangingPunct="1">
              <a:lnSpc>
                <a:spcPct val="90000"/>
              </a:lnSpc>
              <a:buClr>
                <a:schemeClr val="tx1"/>
              </a:buClr>
              <a:buFont typeface="Wingdings" pitchFamily="2" charset="2"/>
              <a:buChar char="@"/>
            </a:pPr>
            <a:r>
              <a:rPr lang="en-US" sz="2000" dirty="0" err="1"/>
              <a:t>Memahami</a:t>
            </a:r>
            <a:r>
              <a:rPr lang="en-US" sz="2000" dirty="0"/>
              <a:t> </a:t>
            </a:r>
            <a:r>
              <a:rPr lang="en-US" sz="2000" dirty="0" err="1"/>
              <a:t>teknologi</a:t>
            </a:r>
            <a:r>
              <a:rPr lang="en-US" sz="2000" dirty="0"/>
              <a:t> </a:t>
            </a:r>
            <a:r>
              <a:rPr lang="en-US" sz="2000" dirty="0" err="1"/>
              <a:t>atau</a:t>
            </a:r>
            <a:r>
              <a:rPr lang="en-US" sz="2000" dirty="0"/>
              <a:t> </a:t>
            </a:r>
            <a:r>
              <a:rPr lang="en-US" sz="2000" dirty="0" err="1"/>
              <a:t>sistem</a:t>
            </a:r>
            <a:r>
              <a:rPr lang="en-US" sz="2000" dirty="0"/>
              <a:t> </a:t>
            </a:r>
            <a:r>
              <a:rPr lang="en-US" sz="2000" dirty="0" err="1"/>
              <a:t>pada</a:t>
            </a:r>
            <a:r>
              <a:rPr lang="en-US" sz="2000" dirty="0"/>
              <a:t> </a:t>
            </a:r>
            <a:r>
              <a:rPr lang="en-US" sz="2000" dirty="0" err="1"/>
              <a:t>proses</a:t>
            </a:r>
            <a:r>
              <a:rPr lang="en-US" sz="2000" dirty="0"/>
              <a:t> </a:t>
            </a:r>
            <a:r>
              <a:rPr lang="en-US" sz="2000" dirty="0" err="1"/>
              <a:t>serta</a:t>
            </a:r>
            <a:r>
              <a:rPr lang="en-US" sz="2000" dirty="0"/>
              <a:t> </a:t>
            </a:r>
            <a:r>
              <a:rPr lang="en-US" sz="2000" dirty="0" err="1"/>
              <a:t>produk</a:t>
            </a:r>
            <a:r>
              <a:rPr lang="en-US" sz="2000" dirty="0"/>
              <a:t> yang </a:t>
            </a:r>
            <a:r>
              <a:rPr lang="en-US" sz="2000" dirty="0" err="1"/>
              <a:t>akan</a:t>
            </a:r>
            <a:r>
              <a:rPr lang="en-US" sz="2000" dirty="0"/>
              <a:t> </a:t>
            </a:r>
            <a:r>
              <a:rPr lang="en-US" sz="2000" dirty="0" err="1"/>
              <a:t>diaudit</a:t>
            </a:r>
            <a:r>
              <a:rPr lang="en-US" sz="2000" dirty="0"/>
              <a:t> </a:t>
            </a:r>
            <a:r>
              <a:rPr lang="en-US" sz="2000" dirty="0" err="1"/>
              <a:t>beserta</a:t>
            </a:r>
            <a:r>
              <a:rPr lang="en-US" sz="2000" dirty="0"/>
              <a:t> </a:t>
            </a:r>
            <a:r>
              <a:rPr lang="en-US" sz="2000" dirty="0" err="1"/>
              <a:t>istilah-istilah</a:t>
            </a:r>
            <a:r>
              <a:rPr lang="en-US" sz="2000" dirty="0"/>
              <a:t> </a:t>
            </a:r>
            <a:r>
              <a:rPr lang="en-US" sz="2000" dirty="0" err="1"/>
              <a:t>teknisnya</a:t>
            </a:r>
            <a:endParaRPr lang="en-US" sz="2000" dirty="0"/>
          </a:p>
          <a:p>
            <a:pPr eaLnBrk="1" hangingPunct="1">
              <a:lnSpc>
                <a:spcPct val="90000"/>
              </a:lnSpc>
              <a:buClr>
                <a:schemeClr val="tx1"/>
              </a:buClr>
              <a:buFont typeface="Wingdings" pitchFamily="2" charset="2"/>
              <a:buChar char="@"/>
            </a:pPr>
            <a:r>
              <a:rPr lang="en-US" sz="2000" u="sng" dirty="0" err="1">
                <a:solidFill>
                  <a:srgbClr val="FF0000"/>
                </a:solidFill>
              </a:rPr>
              <a:t>Memahami</a:t>
            </a:r>
            <a:r>
              <a:rPr lang="en-US" sz="2000" u="sng" dirty="0">
                <a:solidFill>
                  <a:srgbClr val="FF0000"/>
                </a:solidFill>
              </a:rPr>
              <a:t> automotive process approach </a:t>
            </a:r>
            <a:r>
              <a:rPr lang="en-US" sz="2000" u="sng" dirty="0" err="1">
                <a:solidFill>
                  <a:srgbClr val="FF0000"/>
                </a:solidFill>
              </a:rPr>
              <a:t>untuk</a:t>
            </a:r>
            <a:r>
              <a:rPr lang="en-US" sz="2000" u="sng" dirty="0">
                <a:solidFill>
                  <a:srgbClr val="FF0000"/>
                </a:solidFill>
              </a:rPr>
              <a:t> audit (Turtle </a:t>
            </a:r>
            <a:r>
              <a:rPr lang="en-US" sz="2000" u="sng" dirty="0" err="1">
                <a:solidFill>
                  <a:srgbClr val="FF0000"/>
                </a:solidFill>
              </a:rPr>
              <a:t>dan</a:t>
            </a:r>
            <a:r>
              <a:rPr lang="en-US" sz="2000" u="sng" dirty="0">
                <a:solidFill>
                  <a:srgbClr val="FF0000"/>
                </a:solidFill>
              </a:rPr>
              <a:t> COP), </a:t>
            </a:r>
            <a:r>
              <a:rPr lang="en-US" sz="2000" u="sng" dirty="0" err="1">
                <a:solidFill>
                  <a:srgbClr val="FF0000"/>
                </a:solidFill>
              </a:rPr>
              <a:t>termasuk</a:t>
            </a:r>
            <a:r>
              <a:rPr lang="en-US" sz="2000" u="sng" dirty="0">
                <a:solidFill>
                  <a:srgbClr val="FF0000"/>
                </a:solidFill>
              </a:rPr>
              <a:t> </a:t>
            </a:r>
            <a:r>
              <a:rPr lang="en-US" sz="2000" u="sng" dirty="0" err="1">
                <a:solidFill>
                  <a:srgbClr val="FF0000"/>
                </a:solidFill>
              </a:rPr>
              <a:t>pola</a:t>
            </a:r>
            <a:r>
              <a:rPr lang="en-US" sz="2000" u="sng" dirty="0">
                <a:solidFill>
                  <a:srgbClr val="FF0000"/>
                </a:solidFill>
              </a:rPr>
              <a:t> </a:t>
            </a:r>
            <a:r>
              <a:rPr lang="en-US" sz="2000" u="sng" dirty="0" err="1">
                <a:solidFill>
                  <a:srgbClr val="FF0000"/>
                </a:solidFill>
              </a:rPr>
              <a:t>pikir</a:t>
            </a:r>
            <a:r>
              <a:rPr lang="en-US" sz="2000" u="sng" dirty="0">
                <a:solidFill>
                  <a:srgbClr val="FF0000"/>
                </a:solidFill>
              </a:rPr>
              <a:t> </a:t>
            </a:r>
            <a:r>
              <a:rPr lang="en-US" sz="2000" u="sng" dirty="0" err="1">
                <a:solidFill>
                  <a:srgbClr val="FF0000"/>
                </a:solidFill>
              </a:rPr>
              <a:t>resiko</a:t>
            </a:r>
            <a:r>
              <a:rPr lang="en-US" sz="2000" u="sng" dirty="0">
                <a:solidFill>
                  <a:srgbClr val="FF0000"/>
                </a:solidFill>
              </a:rPr>
              <a:t> </a:t>
            </a:r>
          </a:p>
          <a:p>
            <a:pPr eaLnBrk="1" hangingPunct="1">
              <a:lnSpc>
                <a:spcPct val="90000"/>
              </a:lnSpc>
              <a:buClr>
                <a:schemeClr val="tx1"/>
              </a:buClr>
              <a:buFont typeface="Wingdings" pitchFamily="2" charset="2"/>
              <a:buChar char="@"/>
            </a:pPr>
            <a:r>
              <a:rPr lang="en-US" sz="2000" dirty="0" err="1"/>
              <a:t>Persyaratan</a:t>
            </a:r>
            <a:r>
              <a:rPr lang="en-US" sz="2000" dirty="0"/>
              <a:t> ISO 9001:2015, IATF 16949 </a:t>
            </a:r>
            <a:r>
              <a:rPr lang="en-US" sz="2000" dirty="0" err="1"/>
              <a:t>sesuai</a:t>
            </a:r>
            <a:r>
              <a:rPr lang="en-US" sz="2000" dirty="0"/>
              <a:t> </a:t>
            </a:r>
            <a:r>
              <a:rPr lang="en-US" sz="2000" dirty="0" err="1"/>
              <a:t>lingkup</a:t>
            </a:r>
            <a:r>
              <a:rPr lang="en-US" sz="2000" dirty="0"/>
              <a:t> </a:t>
            </a:r>
          </a:p>
          <a:p>
            <a:pPr eaLnBrk="1" hangingPunct="1">
              <a:lnSpc>
                <a:spcPct val="90000"/>
              </a:lnSpc>
              <a:buClr>
                <a:schemeClr val="tx1"/>
              </a:buClr>
              <a:buFont typeface="Wingdings" pitchFamily="2" charset="2"/>
              <a:buChar char="@"/>
            </a:pPr>
            <a:r>
              <a:rPr lang="en-US" sz="2000" dirty="0" err="1"/>
              <a:t>Peraturan</a:t>
            </a:r>
            <a:r>
              <a:rPr lang="en-US" sz="2000" dirty="0"/>
              <a:t> </a:t>
            </a:r>
            <a:r>
              <a:rPr lang="en-US" sz="2000" dirty="0" err="1"/>
              <a:t>perundangan</a:t>
            </a:r>
            <a:r>
              <a:rPr lang="en-US" sz="2000" dirty="0"/>
              <a:t> </a:t>
            </a:r>
            <a:r>
              <a:rPr lang="en-US" sz="2000" dirty="0" err="1"/>
              <a:t>dan</a:t>
            </a:r>
            <a:r>
              <a:rPr lang="en-US" sz="2000" dirty="0"/>
              <a:t> </a:t>
            </a:r>
            <a:r>
              <a:rPr lang="en-US" sz="2000" dirty="0" err="1"/>
              <a:t>persyaratan</a:t>
            </a:r>
            <a:r>
              <a:rPr lang="en-US" sz="2000" dirty="0"/>
              <a:t> lain yang </a:t>
            </a:r>
            <a:r>
              <a:rPr lang="en-US" sz="2000" dirty="0" err="1"/>
              <a:t>berlaku</a:t>
            </a:r>
            <a:r>
              <a:rPr lang="en-US" sz="2000" dirty="0"/>
              <a:t> </a:t>
            </a:r>
            <a:r>
              <a:rPr lang="en-US" sz="2000" dirty="0" err="1"/>
              <a:t>sesuai</a:t>
            </a:r>
            <a:r>
              <a:rPr lang="en-US" sz="2000" dirty="0"/>
              <a:t> </a:t>
            </a:r>
            <a:r>
              <a:rPr lang="en-US" sz="2000" dirty="0" err="1"/>
              <a:t>lingkup</a:t>
            </a:r>
            <a:r>
              <a:rPr lang="en-US" sz="2000" dirty="0"/>
              <a:t> </a:t>
            </a:r>
          </a:p>
          <a:p>
            <a:pPr eaLnBrk="1" hangingPunct="1">
              <a:lnSpc>
                <a:spcPct val="90000"/>
              </a:lnSpc>
              <a:buClr>
                <a:schemeClr val="tx1"/>
              </a:buClr>
              <a:buFont typeface="Wingdings" pitchFamily="2" charset="2"/>
              <a:buChar char="@"/>
            </a:pPr>
            <a:r>
              <a:rPr lang="en-US" sz="2000" u="sng" dirty="0" err="1">
                <a:solidFill>
                  <a:srgbClr val="FF0000"/>
                </a:solidFill>
              </a:rPr>
              <a:t>Memahami</a:t>
            </a:r>
            <a:r>
              <a:rPr lang="en-US" sz="2000" u="sng" dirty="0">
                <a:solidFill>
                  <a:srgbClr val="FF0000"/>
                </a:solidFill>
              </a:rPr>
              <a:t> </a:t>
            </a:r>
            <a:r>
              <a:rPr lang="en-US" sz="2000" u="sng" dirty="0" err="1">
                <a:solidFill>
                  <a:srgbClr val="FF0000"/>
                </a:solidFill>
              </a:rPr>
              <a:t>persyaratan</a:t>
            </a:r>
            <a:r>
              <a:rPr lang="en-US" sz="2000" u="sng" dirty="0">
                <a:solidFill>
                  <a:srgbClr val="FF0000"/>
                </a:solidFill>
              </a:rPr>
              <a:t> specific Customer </a:t>
            </a:r>
            <a:r>
              <a:rPr lang="en-US" sz="2000" u="sng" dirty="0" err="1">
                <a:solidFill>
                  <a:srgbClr val="FF0000"/>
                </a:solidFill>
              </a:rPr>
              <a:t>sesuai</a:t>
            </a:r>
            <a:r>
              <a:rPr lang="en-US" sz="2000" u="sng" dirty="0">
                <a:solidFill>
                  <a:srgbClr val="FF0000"/>
                </a:solidFill>
              </a:rPr>
              <a:t> </a:t>
            </a:r>
            <a:r>
              <a:rPr lang="en-US" sz="2000" u="sng" dirty="0" err="1">
                <a:solidFill>
                  <a:srgbClr val="FF0000"/>
                </a:solidFill>
              </a:rPr>
              <a:t>lingkup</a:t>
            </a:r>
            <a:endParaRPr lang="en-US" sz="2000" u="sng" dirty="0">
              <a:solidFill>
                <a:srgbClr val="FF0000"/>
              </a:solidFill>
            </a:endParaRPr>
          </a:p>
          <a:p>
            <a:pPr eaLnBrk="1" hangingPunct="1">
              <a:lnSpc>
                <a:spcPct val="90000"/>
              </a:lnSpc>
              <a:buClr>
                <a:schemeClr val="tx1"/>
              </a:buClr>
              <a:buFont typeface="Wingdings" pitchFamily="2" charset="2"/>
              <a:buChar char="@"/>
            </a:pPr>
            <a:r>
              <a:rPr lang="en-US" sz="2000" u="sng" dirty="0" err="1">
                <a:solidFill>
                  <a:srgbClr val="FF0000"/>
                </a:solidFill>
              </a:rPr>
              <a:t>Memahami</a:t>
            </a:r>
            <a:r>
              <a:rPr lang="en-US" sz="2000" u="sng" dirty="0">
                <a:solidFill>
                  <a:srgbClr val="FF0000"/>
                </a:solidFill>
              </a:rPr>
              <a:t> </a:t>
            </a:r>
            <a:r>
              <a:rPr lang="en-US" sz="2000" u="sng" dirty="0" err="1">
                <a:solidFill>
                  <a:srgbClr val="FF0000"/>
                </a:solidFill>
              </a:rPr>
              <a:t>persyaratan</a:t>
            </a:r>
            <a:r>
              <a:rPr lang="en-US" sz="2000" u="sng" dirty="0">
                <a:solidFill>
                  <a:srgbClr val="FF0000"/>
                </a:solidFill>
              </a:rPr>
              <a:t> core tools (SPC, MSA, APQP, PPAP, FMEA) </a:t>
            </a:r>
            <a:r>
              <a:rPr lang="en-US" sz="2000" u="sng" dirty="0" err="1">
                <a:solidFill>
                  <a:srgbClr val="FF0000"/>
                </a:solidFill>
              </a:rPr>
              <a:t>sesuai</a:t>
            </a:r>
            <a:r>
              <a:rPr lang="en-US" sz="2000" u="sng" dirty="0">
                <a:solidFill>
                  <a:srgbClr val="FF0000"/>
                </a:solidFill>
              </a:rPr>
              <a:t> </a:t>
            </a:r>
            <a:r>
              <a:rPr lang="en-US" sz="2000" u="sng" dirty="0" err="1">
                <a:solidFill>
                  <a:srgbClr val="FF0000"/>
                </a:solidFill>
              </a:rPr>
              <a:t>lingkup</a:t>
            </a:r>
            <a:r>
              <a:rPr lang="en-US" sz="2000" u="sng" dirty="0">
                <a:solidFill>
                  <a:srgbClr val="FF0000"/>
                </a:solidFill>
              </a:rPr>
              <a:t> area yang </a:t>
            </a:r>
            <a:r>
              <a:rPr lang="en-US" sz="2000" u="sng" dirty="0" err="1">
                <a:solidFill>
                  <a:srgbClr val="FF0000"/>
                </a:solidFill>
              </a:rPr>
              <a:t>akan</a:t>
            </a:r>
            <a:r>
              <a:rPr lang="en-US" sz="2000" u="sng" dirty="0">
                <a:solidFill>
                  <a:srgbClr val="FF0000"/>
                </a:solidFill>
              </a:rPr>
              <a:t> </a:t>
            </a:r>
            <a:r>
              <a:rPr lang="en-US" sz="2000" u="sng" dirty="0" err="1">
                <a:solidFill>
                  <a:srgbClr val="FF0000"/>
                </a:solidFill>
              </a:rPr>
              <a:t>diaudit</a:t>
            </a:r>
            <a:endParaRPr lang="en-US" sz="2000" u="sng" dirty="0">
              <a:solidFill>
                <a:srgbClr val="FF0000"/>
              </a:solidFill>
            </a:endParaRPr>
          </a:p>
          <a:p>
            <a:pPr eaLnBrk="1" hangingPunct="1">
              <a:lnSpc>
                <a:spcPct val="90000"/>
              </a:lnSpc>
              <a:buClr>
                <a:schemeClr val="tx1"/>
              </a:buClr>
              <a:buFont typeface="Wingdings" pitchFamily="2" charset="2"/>
              <a:buChar char="@"/>
            </a:pPr>
            <a:r>
              <a:rPr lang="en-US" sz="2000" u="sng" dirty="0" err="1">
                <a:solidFill>
                  <a:srgbClr val="FF0000"/>
                </a:solidFill>
              </a:rPr>
              <a:t>Memahamai</a:t>
            </a:r>
            <a:r>
              <a:rPr lang="en-US" sz="2000" u="sng" dirty="0">
                <a:solidFill>
                  <a:srgbClr val="FF0000"/>
                </a:solidFill>
              </a:rPr>
              <a:t> </a:t>
            </a:r>
            <a:r>
              <a:rPr lang="en-US" sz="2000" u="sng" dirty="0" err="1">
                <a:solidFill>
                  <a:srgbClr val="FF0000"/>
                </a:solidFill>
              </a:rPr>
              <a:t>bagaimana</a:t>
            </a:r>
            <a:r>
              <a:rPr lang="en-US" sz="2000" u="sng" dirty="0">
                <a:solidFill>
                  <a:srgbClr val="FF0000"/>
                </a:solidFill>
              </a:rPr>
              <a:t> </a:t>
            </a:r>
            <a:r>
              <a:rPr lang="en-US" sz="2000" u="sng" dirty="0" err="1">
                <a:solidFill>
                  <a:srgbClr val="FF0000"/>
                </a:solidFill>
              </a:rPr>
              <a:t>merencanakan</a:t>
            </a:r>
            <a:r>
              <a:rPr lang="en-US" sz="2000" u="sng" dirty="0">
                <a:solidFill>
                  <a:srgbClr val="FF0000"/>
                </a:solidFill>
              </a:rPr>
              <a:t>, </a:t>
            </a:r>
            <a:r>
              <a:rPr lang="en-US" sz="2000" u="sng" dirty="0" err="1">
                <a:solidFill>
                  <a:srgbClr val="FF0000"/>
                </a:solidFill>
              </a:rPr>
              <a:t>melaksanakan</a:t>
            </a:r>
            <a:r>
              <a:rPr lang="en-US" sz="2000" u="sng" dirty="0">
                <a:solidFill>
                  <a:srgbClr val="FF0000"/>
                </a:solidFill>
              </a:rPr>
              <a:t>, </a:t>
            </a:r>
            <a:r>
              <a:rPr lang="en-US" sz="2000" u="sng" dirty="0" err="1">
                <a:solidFill>
                  <a:srgbClr val="FF0000"/>
                </a:solidFill>
              </a:rPr>
              <a:t>membuat</a:t>
            </a:r>
            <a:r>
              <a:rPr lang="en-US" sz="2000" u="sng" dirty="0">
                <a:solidFill>
                  <a:srgbClr val="FF0000"/>
                </a:solidFill>
              </a:rPr>
              <a:t> report </a:t>
            </a:r>
            <a:r>
              <a:rPr lang="en-US" sz="2000" u="sng" dirty="0" err="1">
                <a:solidFill>
                  <a:srgbClr val="FF0000"/>
                </a:solidFill>
              </a:rPr>
              <a:t>dan</a:t>
            </a:r>
            <a:r>
              <a:rPr lang="en-US" sz="2000" u="sng" dirty="0">
                <a:solidFill>
                  <a:srgbClr val="FF0000"/>
                </a:solidFill>
              </a:rPr>
              <a:t> </a:t>
            </a:r>
            <a:r>
              <a:rPr lang="en-US" sz="2000" u="sng" dirty="0" err="1">
                <a:solidFill>
                  <a:srgbClr val="FF0000"/>
                </a:solidFill>
              </a:rPr>
              <a:t>memeriksa</a:t>
            </a:r>
            <a:r>
              <a:rPr lang="en-US" sz="2000" u="sng" dirty="0">
                <a:solidFill>
                  <a:srgbClr val="FF0000"/>
                </a:solidFill>
              </a:rPr>
              <a:t> </a:t>
            </a:r>
            <a:r>
              <a:rPr lang="en-US" sz="2000" u="sng" dirty="0" err="1">
                <a:solidFill>
                  <a:srgbClr val="FF0000"/>
                </a:solidFill>
              </a:rPr>
              <a:t>perbaikan</a:t>
            </a:r>
            <a:r>
              <a:rPr lang="en-US" sz="2000" u="sng" dirty="0">
                <a:solidFill>
                  <a:srgbClr val="FF0000"/>
                </a:solidFill>
              </a:rPr>
              <a:t> </a:t>
            </a:r>
            <a:r>
              <a:rPr lang="en-US" sz="2000" u="sng" dirty="0" err="1">
                <a:solidFill>
                  <a:srgbClr val="FF0000"/>
                </a:solidFill>
              </a:rPr>
              <a:t>temuan</a:t>
            </a:r>
            <a:r>
              <a:rPr lang="en-US" sz="2000" u="sng" dirty="0">
                <a:solidFill>
                  <a:srgbClr val="FF0000"/>
                </a:solidFill>
              </a:rPr>
              <a:t> audit </a:t>
            </a:r>
          </a:p>
          <a:p>
            <a:pPr eaLnBrk="1" hangingPunct="1">
              <a:lnSpc>
                <a:spcPct val="90000"/>
              </a:lnSpc>
              <a:buClr>
                <a:schemeClr val="tx1"/>
              </a:buClr>
              <a:buFont typeface="Wingdings" pitchFamily="2" charset="2"/>
              <a:buChar char="@"/>
            </a:pPr>
            <a:r>
              <a:rPr lang="en-US" sz="2000" dirty="0" err="1"/>
              <a:t>Tambahan</a:t>
            </a:r>
            <a:r>
              <a:rPr lang="en-US" sz="2000" dirty="0"/>
              <a:t> skill </a:t>
            </a:r>
            <a:r>
              <a:rPr lang="en-US" sz="2000" dirty="0" err="1"/>
              <a:t>untuk</a:t>
            </a:r>
            <a:r>
              <a:rPr lang="en-US" sz="2000" dirty="0"/>
              <a:t> </a:t>
            </a:r>
            <a:r>
              <a:rPr lang="en-US" sz="2000" dirty="0" err="1"/>
              <a:t>mengelola</a:t>
            </a:r>
            <a:r>
              <a:rPr lang="en-US" sz="2000" dirty="0"/>
              <a:t> audit, </a:t>
            </a:r>
            <a:r>
              <a:rPr lang="en-US" sz="2000" dirty="0" err="1"/>
              <a:t>seperti</a:t>
            </a:r>
            <a:r>
              <a:rPr lang="en-US" sz="2000" dirty="0"/>
              <a:t> </a:t>
            </a:r>
            <a:r>
              <a:rPr lang="en-US" sz="2000" dirty="0" err="1"/>
              <a:t>perencanaan</a:t>
            </a:r>
            <a:r>
              <a:rPr lang="en-US" sz="2000" dirty="0"/>
              <a:t>, </a:t>
            </a:r>
            <a:r>
              <a:rPr lang="en-US" sz="2000" dirty="0" err="1"/>
              <a:t>mengorganisasi</a:t>
            </a:r>
            <a:r>
              <a:rPr lang="en-US" sz="2000" dirty="0"/>
              <a:t>, </a:t>
            </a:r>
            <a:r>
              <a:rPr lang="en-US" sz="2000" dirty="0" err="1"/>
              <a:t>komunikasi</a:t>
            </a:r>
            <a:r>
              <a:rPr lang="en-US" sz="2000" dirty="0"/>
              <a:t> </a:t>
            </a:r>
            <a:r>
              <a:rPr lang="en-US" sz="2000" dirty="0" err="1"/>
              <a:t>dan</a:t>
            </a:r>
            <a:r>
              <a:rPr lang="en-US" sz="2000" dirty="0"/>
              <a:t> </a:t>
            </a:r>
            <a:r>
              <a:rPr lang="en-US" sz="2000" dirty="0" err="1"/>
              <a:t>mengarahkan</a:t>
            </a:r>
            <a:r>
              <a:rPr lang="en-US" sz="2000" dirty="0"/>
              <a:t> (Lead Auditor)</a:t>
            </a:r>
          </a:p>
        </p:txBody>
      </p:sp>
      <p:sp>
        <p:nvSpPr>
          <p:cNvPr id="8" name="Rectangle 7"/>
          <p:cNvSpPr/>
          <p:nvPr/>
        </p:nvSpPr>
        <p:spPr>
          <a:xfrm>
            <a:off x="4167182" y="785794"/>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56</a:t>
            </a:fld>
            <a:endParaRPr lang="en-US"/>
          </a:p>
        </p:txBody>
      </p:sp>
      <p:cxnSp>
        <p:nvCxnSpPr>
          <p:cNvPr id="10" name="Straight Connector 9"/>
          <p:cNvCxnSpPr/>
          <p:nvPr/>
        </p:nvCxnSpPr>
        <p:spPr>
          <a:xfrm flipV="1">
            <a:off x="1208584" y="0"/>
            <a:ext cx="0"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54"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2" name="Footer Placeholder 1">
            <a:extLst>
              <a:ext uri="{FF2B5EF4-FFF2-40B4-BE49-F238E27FC236}">
                <a16:creationId xmlns:a16="http://schemas.microsoft.com/office/drawing/2014/main" id="{C7765A71-2829-4C05-9122-87A22B05541F}"/>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839485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381100" y="71414"/>
            <a:ext cx="8143932" cy="1143000"/>
          </a:xfrm>
        </p:spPr>
        <p:txBody>
          <a:bodyPr/>
          <a:lstStyle/>
          <a:p>
            <a:pPr algn="r" eaLnBrk="1" hangingPunct="1"/>
            <a:r>
              <a:rPr lang="en-US" sz="3600" dirty="0"/>
              <a:t>KUALIFIKASI AUDITOR</a:t>
            </a:r>
          </a:p>
        </p:txBody>
      </p:sp>
      <p:sp>
        <p:nvSpPr>
          <p:cNvPr id="44035" name="Rectangle 3"/>
          <p:cNvSpPr>
            <a:spLocks noGrp="1" noChangeArrowheads="1"/>
          </p:cNvSpPr>
          <p:nvPr>
            <p:ph type="body" idx="1"/>
          </p:nvPr>
        </p:nvSpPr>
        <p:spPr>
          <a:xfrm>
            <a:off x="1381100" y="1603397"/>
            <a:ext cx="8382024" cy="4968875"/>
          </a:xfrm>
        </p:spPr>
        <p:txBody>
          <a:bodyPr/>
          <a:lstStyle/>
          <a:p>
            <a:pPr marL="457200" indent="-457200" eaLnBrk="1" hangingPunct="1">
              <a:lnSpc>
                <a:spcPct val="90000"/>
              </a:lnSpc>
              <a:buClr>
                <a:schemeClr val="tx1"/>
              </a:buClr>
              <a:buNone/>
            </a:pPr>
            <a:r>
              <a:rPr lang="en-US" sz="2800" u="sng" dirty="0" err="1">
                <a:solidFill>
                  <a:srgbClr val="FF0000"/>
                </a:solidFill>
              </a:rPr>
              <a:t>Kualifikasi</a:t>
            </a:r>
            <a:r>
              <a:rPr lang="en-US" sz="2800" u="sng" dirty="0">
                <a:solidFill>
                  <a:srgbClr val="FF0000"/>
                </a:solidFill>
              </a:rPr>
              <a:t> auditor </a:t>
            </a:r>
            <a:r>
              <a:rPr lang="en-US" sz="2800" u="sng" dirty="0" err="1">
                <a:solidFill>
                  <a:srgbClr val="FF0000"/>
                </a:solidFill>
              </a:rPr>
              <a:t>proses</a:t>
            </a:r>
            <a:r>
              <a:rPr lang="en-US" sz="2800" u="sng" dirty="0">
                <a:solidFill>
                  <a:srgbClr val="FF0000"/>
                </a:solidFill>
              </a:rPr>
              <a:t> </a:t>
            </a:r>
            <a:r>
              <a:rPr lang="en-US" sz="2800" u="sng" dirty="0" err="1">
                <a:solidFill>
                  <a:srgbClr val="FF0000"/>
                </a:solidFill>
              </a:rPr>
              <a:t>manufaktur</a:t>
            </a:r>
            <a:r>
              <a:rPr lang="en-US" sz="2800" u="sng" dirty="0">
                <a:solidFill>
                  <a:srgbClr val="FF0000"/>
                </a:solidFill>
              </a:rPr>
              <a:t> </a:t>
            </a:r>
            <a:r>
              <a:rPr lang="en-US" sz="2800" b="1" u="sng" dirty="0">
                <a:solidFill>
                  <a:srgbClr val="FF0000"/>
                </a:solidFill>
              </a:rPr>
              <a:t> </a:t>
            </a:r>
          </a:p>
          <a:p>
            <a:pPr lvl="1" eaLnBrk="1" hangingPunct="1">
              <a:lnSpc>
                <a:spcPct val="90000"/>
              </a:lnSpc>
              <a:buClr>
                <a:schemeClr val="tx1"/>
              </a:buClr>
              <a:buFont typeface="Wingdings" pitchFamily="2" charset="2"/>
              <a:buChar char="@"/>
            </a:pPr>
            <a:r>
              <a:rPr lang="en-US" u="sng" dirty="0" err="1">
                <a:solidFill>
                  <a:srgbClr val="FF0000"/>
                </a:solidFill>
              </a:rPr>
              <a:t>Pemahaman</a:t>
            </a:r>
            <a:r>
              <a:rPr lang="en-US" u="sng" dirty="0">
                <a:solidFill>
                  <a:srgbClr val="FF0000"/>
                </a:solidFill>
              </a:rPr>
              <a:t> </a:t>
            </a:r>
            <a:r>
              <a:rPr lang="en-US" u="sng" dirty="0" err="1">
                <a:solidFill>
                  <a:srgbClr val="FF0000"/>
                </a:solidFill>
              </a:rPr>
              <a:t>teknis</a:t>
            </a:r>
            <a:r>
              <a:rPr lang="en-US" u="sng" dirty="0">
                <a:solidFill>
                  <a:srgbClr val="FF0000"/>
                </a:solidFill>
              </a:rPr>
              <a:t> </a:t>
            </a:r>
            <a:r>
              <a:rPr lang="en-US" u="sng" dirty="0" err="1">
                <a:solidFill>
                  <a:srgbClr val="FF0000"/>
                </a:solidFill>
              </a:rPr>
              <a:t>pada</a:t>
            </a:r>
            <a:r>
              <a:rPr lang="en-US" u="sng" dirty="0">
                <a:solidFill>
                  <a:srgbClr val="FF0000"/>
                </a:solidFill>
              </a:rPr>
              <a:t> scope area yang </a:t>
            </a:r>
            <a:r>
              <a:rPr lang="en-US" u="sng" dirty="0" err="1">
                <a:solidFill>
                  <a:srgbClr val="FF0000"/>
                </a:solidFill>
              </a:rPr>
              <a:t>diaudit</a:t>
            </a:r>
            <a:endParaRPr lang="en-US" u="sng" dirty="0">
              <a:solidFill>
                <a:srgbClr val="FF0000"/>
              </a:solidFill>
            </a:endParaRPr>
          </a:p>
          <a:p>
            <a:pPr lvl="1" eaLnBrk="1" hangingPunct="1">
              <a:lnSpc>
                <a:spcPct val="90000"/>
              </a:lnSpc>
              <a:buClr>
                <a:schemeClr val="tx1"/>
              </a:buClr>
              <a:buFont typeface="Wingdings" pitchFamily="2" charset="2"/>
              <a:buChar char="@"/>
            </a:pPr>
            <a:r>
              <a:rPr lang="en-US" u="sng" dirty="0">
                <a:solidFill>
                  <a:srgbClr val="FF0000"/>
                </a:solidFill>
              </a:rPr>
              <a:t>FMEA, control plan</a:t>
            </a:r>
          </a:p>
          <a:p>
            <a:pPr marL="457200" indent="-457200" eaLnBrk="1" hangingPunct="1">
              <a:lnSpc>
                <a:spcPct val="90000"/>
              </a:lnSpc>
              <a:buClr>
                <a:schemeClr val="tx1"/>
              </a:buClr>
              <a:buNone/>
            </a:pPr>
            <a:endParaRPr lang="en-US" sz="2800" dirty="0">
              <a:solidFill>
                <a:srgbClr val="FF0000"/>
              </a:solidFill>
            </a:endParaRPr>
          </a:p>
          <a:p>
            <a:pPr marL="457200" indent="-457200" eaLnBrk="1" hangingPunct="1">
              <a:lnSpc>
                <a:spcPct val="90000"/>
              </a:lnSpc>
              <a:buClr>
                <a:schemeClr val="tx1"/>
              </a:buClr>
              <a:buNone/>
            </a:pPr>
            <a:r>
              <a:rPr lang="en-US" sz="2800" u="sng" dirty="0" err="1">
                <a:solidFill>
                  <a:srgbClr val="FF0000"/>
                </a:solidFill>
              </a:rPr>
              <a:t>Kualifikasi</a:t>
            </a:r>
            <a:r>
              <a:rPr lang="en-US" sz="2800" u="sng" dirty="0">
                <a:solidFill>
                  <a:srgbClr val="FF0000"/>
                </a:solidFill>
              </a:rPr>
              <a:t> auditor </a:t>
            </a:r>
            <a:r>
              <a:rPr lang="en-US" sz="2800" u="sng" dirty="0" err="1">
                <a:solidFill>
                  <a:srgbClr val="FF0000"/>
                </a:solidFill>
              </a:rPr>
              <a:t>produk</a:t>
            </a:r>
            <a:r>
              <a:rPr lang="en-US" sz="2800" u="sng" dirty="0">
                <a:solidFill>
                  <a:srgbClr val="FF0000"/>
                </a:solidFill>
              </a:rPr>
              <a:t>  </a:t>
            </a:r>
            <a:r>
              <a:rPr lang="en-US" sz="2800" b="1" u="sng" dirty="0">
                <a:solidFill>
                  <a:srgbClr val="FF0000"/>
                </a:solidFill>
              </a:rPr>
              <a:t> </a:t>
            </a:r>
          </a:p>
          <a:p>
            <a:pPr lvl="1" eaLnBrk="1" hangingPunct="1">
              <a:lnSpc>
                <a:spcPct val="90000"/>
              </a:lnSpc>
              <a:buClr>
                <a:schemeClr val="tx1"/>
              </a:buClr>
              <a:buFont typeface="Wingdings" pitchFamily="2" charset="2"/>
              <a:buChar char="@"/>
            </a:pPr>
            <a:r>
              <a:rPr lang="en-US" u="sng" dirty="0" err="1">
                <a:solidFill>
                  <a:srgbClr val="FF0000"/>
                </a:solidFill>
              </a:rPr>
              <a:t>Pemahaman</a:t>
            </a:r>
            <a:r>
              <a:rPr lang="en-US" u="sng" dirty="0">
                <a:solidFill>
                  <a:srgbClr val="FF0000"/>
                </a:solidFill>
              </a:rPr>
              <a:t> </a:t>
            </a:r>
            <a:r>
              <a:rPr lang="en-US" u="sng" dirty="0" err="1">
                <a:solidFill>
                  <a:srgbClr val="FF0000"/>
                </a:solidFill>
              </a:rPr>
              <a:t>tentang</a:t>
            </a:r>
            <a:r>
              <a:rPr lang="en-US" u="sng" dirty="0">
                <a:solidFill>
                  <a:srgbClr val="FF0000"/>
                </a:solidFill>
              </a:rPr>
              <a:t> </a:t>
            </a:r>
            <a:r>
              <a:rPr lang="en-US" u="sng" dirty="0" err="1">
                <a:solidFill>
                  <a:srgbClr val="FF0000"/>
                </a:solidFill>
              </a:rPr>
              <a:t>persyaratan</a:t>
            </a:r>
            <a:r>
              <a:rPr lang="en-US" u="sng" dirty="0">
                <a:solidFill>
                  <a:srgbClr val="FF0000"/>
                </a:solidFill>
              </a:rPr>
              <a:t> </a:t>
            </a:r>
            <a:r>
              <a:rPr lang="en-US" u="sng" dirty="0" err="1">
                <a:solidFill>
                  <a:srgbClr val="FF0000"/>
                </a:solidFill>
              </a:rPr>
              <a:t>produk</a:t>
            </a:r>
            <a:r>
              <a:rPr lang="en-US" u="sng" dirty="0">
                <a:solidFill>
                  <a:srgbClr val="FF0000"/>
                </a:solidFill>
              </a:rPr>
              <a:t> </a:t>
            </a:r>
          </a:p>
          <a:p>
            <a:pPr lvl="1" eaLnBrk="1" hangingPunct="1">
              <a:lnSpc>
                <a:spcPct val="90000"/>
              </a:lnSpc>
              <a:buClr>
                <a:schemeClr val="tx1"/>
              </a:buClr>
              <a:buFont typeface="Wingdings" pitchFamily="2" charset="2"/>
              <a:buChar char="@"/>
            </a:pPr>
            <a:r>
              <a:rPr lang="en-US" u="sng" dirty="0" err="1">
                <a:solidFill>
                  <a:srgbClr val="FF0000"/>
                </a:solidFill>
              </a:rPr>
              <a:t>Pemahaman</a:t>
            </a:r>
            <a:r>
              <a:rPr lang="en-US" u="sng" dirty="0">
                <a:solidFill>
                  <a:srgbClr val="FF0000"/>
                </a:solidFill>
              </a:rPr>
              <a:t> </a:t>
            </a:r>
            <a:r>
              <a:rPr lang="en-US" u="sng" dirty="0" err="1">
                <a:solidFill>
                  <a:srgbClr val="FF0000"/>
                </a:solidFill>
              </a:rPr>
              <a:t>tentang</a:t>
            </a:r>
            <a:r>
              <a:rPr lang="en-US" u="sng" dirty="0">
                <a:solidFill>
                  <a:srgbClr val="FF0000"/>
                </a:solidFill>
              </a:rPr>
              <a:t> </a:t>
            </a:r>
            <a:r>
              <a:rPr lang="en-US" u="sng" dirty="0" err="1">
                <a:solidFill>
                  <a:srgbClr val="FF0000"/>
                </a:solidFill>
              </a:rPr>
              <a:t>penggunaan</a:t>
            </a:r>
            <a:r>
              <a:rPr lang="en-US" u="sng" dirty="0">
                <a:solidFill>
                  <a:srgbClr val="FF0000"/>
                </a:solidFill>
              </a:rPr>
              <a:t> </a:t>
            </a:r>
            <a:r>
              <a:rPr lang="en-US" u="sng" dirty="0" err="1">
                <a:solidFill>
                  <a:srgbClr val="FF0000"/>
                </a:solidFill>
              </a:rPr>
              <a:t>alat</a:t>
            </a:r>
            <a:r>
              <a:rPr lang="en-US" u="sng" dirty="0">
                <a:solidFill>
                  <a:srgbClr val="FF0000"/>
                </a:solidFill>
              </a:rPr>
              <a:t> </a:t>
            </a:r>
            <a:r>
              <a:rPr lang="en-US" u="sng" dirty="0" err="1">
                <a:solidFill>
                  <a:srgbClr val="FF0000"/>
                </a:solidFill>
              </a:rPr>
              <a:t>ukur</a:t>
            </a:r>
            <a:r>
              <a:rPr lang="en-US" u="sng" dirty="0">
                <a:solidFill>
                  <a:srgbClr val="FF0000"/>
                </a:solidFill>
              </a:rPr>
              <a:t> </a:t>
            </a:r>
            <a:r>
              <a:rPr lang="en-US" u="sng" dirty="0" err="1">
                <a:solidFill>
                  <a:srgbClr val="FF0000"/>
                </a:solidFill>
              </a:rPr>
              <a:t>dan</a:t>
            </a:r>
            <a:r>
              <a:rPr lang="en-US" u="sng" dirty="0">
                <a:solidFill>
                  <a:srgbClr val="FF0000"/>
                </a:solidFill>
              </a:rPr>
              <a:t> test </a:t>
            </a:r>
            <a:r>
              <a:rPr lang="en-US" u="sng" dirty="0" err="1">
                <a:solidFill>
                  <a:srgbClr val="FF0000"/>
                </a:solidFill>
              </a:rPr>
              <a:t>untuk</a:t>
            </a:r>
            <a:r>
              <a:rPr lang="en-US" u="sng" dirty="0">
                <a:solidFill>
                  <a:srgbClr val="FF0000"/>
                </a:solidFill>
              </a:rPr>
              <a:t> </a:t>
            </a:r>
            <a:r>
              <a:rPr lang="en-US" u="sng" dirty="0" err="1">
                <a:solidFill>
                  <a:srgbClr val="FF0000"/>
                </a:solidFill>
              </a:rPr>
              <a:t>memeriksa</a:t>
            </a:r>
            <a:r>
              <a:rPr lang="en-US" u="sng" dirty="0">
                <a:solidFill>
                  <a:srgbClr val="FF0000"/>
                </a:solidFill>
              </a:rPr>
              <a:t> </a:t>
            </a:r>
            <a:r>
              <a:rPr lang="en-US" u="sng" dirty="0" err="1">
                <a:solidFill>
                  <a:srgbClr val="FF0000"/>
                </a:solidFill>
              </a:rPr>
              <a:t>kesesuaian</a:t>
            </a:r>
            <a:r>
              <a:rPr lang="en-US" u="sng" dirty="0">
                <a:solidFill>
                  <a:srgbClr val="FF0000"/>
                </a:solidFill>
              </a:rPr>
              <a:t> </a:t>
            </a:r>
            <a:r>
              <a:rPr lang="en-US" u="sng" dirty="0" err="1">
                <a:solidFill>
                  <a:srgbClr val="FF0000"/>
                </a:solidFill>
              </a:rPr>
              <a:t>produk</a:t>
            </a:r>
            <a:r>
              <a:rPr lang="en-US" u="sng" dirty="0">
                <a:solidFill>
                  <a:srgbClr val="FF0000"/>
                </a:solidFill>
              </a:rPr>
              <a:t> </a:t>
            </a:r>
          </a:p>
          <a:p>
            <a:pPr lvl="1" eaLnBrk="1" hangingPunct="1">
              <a:lnSpc>
                <a:spcPct val="90000"/>
              </a:lnSpc>
              <a:buClr>
                <a:schemeClr val="tx1"/>
              </a:buClr>
              <a:buNone/>
            </a:pPr>
            <a:endParaRPr lang="en-US" dirty="0"/>
          </a:p>
        </p:txBody>
      </p:sp>
      <p:sp>
        <p:nvSpPr>
          <p:cNvPr id="8" name="Rectangle 7"/>
          <p:cNvSpPr/>
          <p:nvPr/>
        </p:nvSpPr>
        <p:spPr>
          <a:xfrm>
            <a:off x="4167182" y="1142992"/>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57</a:t>
            </a:fld>
            <a:endParaRPr lang="en-US"/>
          </a:p>
        </p:txBody>
      </p:sp>
      <p:cxnSp>
        <p:nvCxnSpPr>
          <p:cNvPr id="10" name="Straight Connector 9"/>
          <p:cNvCxnSpPr/>
          <p:nvPr/>
        </p:nvCxnSpPr>
        <p:spPr>
          <a:xfrm flipV="1">
            <a:off x="1208584" y="0"/>
            <a:ext cx="0"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54"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2" name="Footer Placeholder 1">
            <a:extLst>
              <a:ext uri="{FF2B5EF4-FFF2-40B4-BE49-F238E27FC236}">
                <a16:creationId xmlns:a16="http://schemas.microsoft.com/office/drawing/2014/main" id="{45500F11-F247-423C-AB09-B003FB299C57}"/>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839485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srcRect r="13753"/>
          <a:stretch/>
        </p:blipFill>
        <p:spPr>
          <a:xfrm>
            <a:off x="6837319" y="4487340"/>
            <a:ext cx="3063298" cy="2370660"/>
          </a:xfrm>
          <a:prstGeom prst="rect">
            <a:avLst/>
          </a:prstGeom>
        </p:spPr>
      </p:pic>
      <p:sp>
        <p:nvSpPr>
          <p:cNvPr id="45058" name="Rectangle 2"/>
          <p:cNvSpPr>
            <a:spLocks noGrp="1" noChangeArrowheads="1"/>
          </p:cNvSpPr>
          <p:nvPr>
            <p:ph type="title"/>
          </p:nvPr>
        </p:nvSpPr>
        <p:spPr>
          <a:xfrm>
            <a:off x="3024174" y="214298"/>
            <a:ext cx="6643734" cy="1143000"/>
          </a:xfrm>
        </p:spPr>
        <p:txBody>
          <a:bodyPr/>
          <a:lstStyle/>
          <a:p>
            <a:pPr algn="l" eaLnBrk="1" hangingPunct="1"/>
            <a:r>
              <a:rPr lang="en-US" sz="3600" dirty="0"/>
              <a:t>KUALIFIKASI NON TEKNIS AUDITOR</a:t>
            </a:r>
          </a:p>
        </p:txBody>
      </p:sp>
      <p:sp>
        <p:nvSpPr>
          <p:cNvPr id="45059" name="Rectangle 3"/>
          <p:cNvSpPr>
            <a:spLocks noGrp="1" noChangeArrowheads="1"/>
          </p:cNvSpPr>
          <p:nvPr>
            <p:ph type="body" idx="1"/>
          </p:nvPr>
        </p:nvSpPr>
        <p:spPr>
          <a:xfrm>
            <a:off x="560512" y="1857364"/>
            <a:ext cx="8850188" cy="3983047"/>
          </a:xfrm>
        </p:spPr>
        <p:txBody>
          <a:bodyPr/>
          <a:lstStyle/>
          <a:p>
            <a:pPr eaLnBrk="1" hangingPunct="1">
              <a:buClr>
                <a:schemeClr val="tx1"/>
              </a:buClr>
              <a:buFont typeface="Wingdings" pitchFamily="2" charset="2"/>
              <a:buChar char="C"/>
            </a:pPr>
            <a:r>
              <a:rPr lang="en-US" sz="2800" dirty="0" err="1"/>
              <a:t>Memiliki</a:t>
            </a:r>
            <a:r>
              <a:rPr lang="en-US" sz="2800" dirty="0"/>
              <a:t> p</a:t>
            </a:r>
            <a:r>
              <a:rPr lang="id-ID" sz="2800" dirty="0"/>
              <a:t>ersonal atribute yang baik, dapat membuat suasana audit menjadi nyaman</a:t>
            </a:r>
          </a:p>
          <a:p>
            <a:pPr eaLnBrk="1" hangingPunct="1">
              <a:buClr>
                <a:schemeClr val="tx1"/>
              </a:buClr>
              <a:buFont typeface="Wingdings" pitchFamily="2" charset="2"/>
              <a:buChar char="C"/>
            </a:pPr>
            <a:r>
              <a:rPr lang="en-US" sz="2800" dirty="0" err="1"/>
              <a:t>Memiliki</a:t>
            </a:r>
            <a:r>
              <a:rPr lang="en-US" sz="2800" dirty="0"/>
              <a:t> </a:t>
            </a:r>
            <a:r>
              <a:rPr lang="en-US" sz="2800" dirty="0" err="1"/>
              <a:t>kemampuan</a:t>
            </a:r>
            <a:r>
              <a:rPr lang="en-US" sz="2800" dirty="0"/>
              <a:t> </a:t>
            </a:r>
            <a:r>
              <a:rPr lang="en-US" sz="2800" dirty="0" err="1"/>
              <a:t>berkomunikasi</a:t>
            </a:r>
            <a:r>
              <a:rPr lang="en-US" sz="2800" dirty="0"/>
              <a:t> </a:t>
            </a:r>
            <a:r>
              <a:rPr lang="en-US" sz="2800" dirty="0" err="1"/>
              <a:t>baik</a:t>
            </a:r>
            <a:r>
              <a:rPr lang="en-US" sz="2800" dirty="0"/>
              <a:t> </a:t>
            </a:r>
            <a:r>
              <a:rPr lang="en-US" sz="2800" dirty="0" err="1"/>
              <a:t>lisan</a:t>
            </a:r>
            <a:r>
              <a:rPr lang="en-US" sz="2800" dirty="0"/>
              <a:t> </a:t>
            </a:r>
            <a:r>
              <a:rPr lang="en-US" sz="2800" dirty="0" err="1"/>
              <a:t>maupun</a:t>
            </a:r>
            <a:r>
              <a:rPr lang="en-US" sz="2800" dirty="0"/>
              <a:t> </a:t>
            </a:r>
            <a:r>
              <a:rPr lang="en-US" sz="2800" dirty="0" err="1"/>
              <a:t>tertulis</a:t>
            </a:r>
            <a:r>
              <a:rPr lang="en-US" sz="2800" dirty="0"/>
              <a:t> </a:t>
            </a:r>
            <a:r>
              <a:rPr lang="en-US" sz="2800" dirty="0" err="1"/>
              <a:t>dengan</a:t>
            </a:r>
            <a:r>
              <a:rPr lang="en-US" sz="2800" dirty="0"/>
              <a:t> </a:t>
            </a:r>
            <a:r>
              <a:rPr lang="en-US" sz="2800" dirty="0" err="1"/>
              <a:t>baik</a:t>
            </a:r>
            <a:endParaRPr lang="en-US" sz="2800" dirty="0"/>
          </a:p>
          <a:p>
            <a:pPr lvl="1" eaLnBrk="1" hangingPunct="1">
              <a:buClr>
                <a:schemeClr val="tx1"/>
              </a:buClr>
              <a:buFont typeface="Wingdings" pitchFamily="2" charset="2"/>
              <a:buChar char="@"/>
            </a:pPr>
            <a:r>
              <a:rPr lang="en-US" sz="2200" dirty="0" err="1"/>
              <a:t>Menjelaskan</a:t>
            </a:r>
            <a:r>
              <a:rPr lang="en-US" sz="2200" dirty="0"/>
              <a:t> </a:t>
            </a:r>
            <a:r>
              <a:rPr lang="en-US" sz="2200" dirty="0" err="1"/>
              <a:t>maksud</a:t>
            </a:r>
            <a:r>
              <a:rPr lang="en-US" sz="2200" dirty="0"/>
              <a:t> </a:t>
            </a:r>
            <a:r>
              <a:rPr lang="en-US" sz="2200" dirty="0" err="1"/>
              <a:t>dengan</a:t>
            </a:r>
            <a:r>
              <a:rPr lang="en-US" sz="2200" dirty="0"/>
              <a:t> </a:t>
            </a:r>
            <a:r>
              <a:rPr lang="en-US" sz="2200" dirty="0" err="1"/>
              <a:t>baik</a:t>
            </a:r>
            <a:r>
              <a:rPr lang="en-US" sz="2200" dirty="0"/>
              <a:t> </a:t>
            </a:r>
            <a:r>
              <a:rPr lang="en-US" sz="2200" dirty="0" err="1"/>
              <a:t>sesuai</a:t>
            </a:r>
            <a:r>
              <a:rPr lang="en-US" sz="2200" dirty="0"/>
              <a:t> level </a:t>
            </a:r>
            <a:r>
              <a:rPr lang="en-US" sz="2200" dirty="0" err="1"/>
              <a:t>dari</a:t>
            </a:r>
            <a:r>
              <a:rPr lang="en-US" sz="2200" dirty="0"/>
              <a:t> </a:t>
            </a:r>
            <a:r>
              <a:rPr lang="en-US" sz="2200" dirty="0" err="1"/>
              <a:t>auditee</a:t>
            </a:r>
            <a:r>
              <a:rPr lang="en-US" sz="2200" dirty="0"/>
              <a:t>. </a:t>
            </a:r>
          </a:p>
          <a:p>
            <a:pPr lvl="1" eaLnBrk="1" hangingPunct="1">
              <a:buClr>
                <a:schemeClr val="tx1"/>
              </a:buClr>
              <a:buFont typeface="Wingdings" pitchFamily="2" charset="2"/>
              <a:buChar char="@"/>
            </a:pPr>
            <a:r>
              <a:rPr lang="en-US" sz="2200" dirty="0" err="1"/>
              <a:t>Membuat</a:t>
            </a:r>
            <a:r>
              <a:rPr lang="en-US" sz="2200" dirty="0"/>
              <a:t> </a:t>
            </a:r>
            <a:r>
              <a:rPr lang="en-US" sz="2200" dirty="0" err="1"/>
              <a:t>laporan</a:t>
            </a:r>
            <a:r>
              <a:rPr lang="en-US" sz="2200" dirty="0"/>
              <a:t> </a:t>
            </a:r>
            <a:r>
              <a:rPr lang="en-US" sz="2200" dirty="0" err="1"/>
              <a:t>temuan</a:t>
            </a:r>
            <a:r>
              <a:rPr lang="en-US" sz="2200" dirty="0"/>
              <a:t> audit </a:t>
            </a:r>
            <a:r>
              <a:rPr lang="en-US" sz="2200" dirty="0" err="1"/>
              <a:t>dengan</a:t>
            </a:r>
            <a:r>
              <a:rPr lang="en-US" sz="2200" dirty="0"/>
              <a:t> </a:t>
            </a:r>
            <a:r>
              <a:rPr lang="en-US" sz="2200" dirty="0" err="1"/>
              <a:t>jelas</a:t>
            </a:r>
            <a:r>
              <a:rPr lang="en-US" sz="2200" dirty="0"/>
              <a:t>, </a:t>
            </a:r>
            <a:r>
              <a:rPr lang="en-US" sz="2200" dirty="0" err="1"/>
              <a:t>mudah</a:t>
            </a:r>
            <a:r>
              <a:rPr lang="en-US" sz="2200" dirty="0"/>
              <a:t> </a:t>
            </a:r>
            <a:r>
              <a:rPr lang="en-US" sz="2200" dirty="0" err="1"/>
              <a:t>dimengerti</a:t>
            </a:r>
            <a:r>
              <a:rPr lang="en-US" sz="2200" dirty="0"/>
              <a:t>.</a:t>
            </a:r>
          </a:p>
          <a:p>
            <a:pPr lvl="1" eaLnBrk="1" hangingPunct="1">
              <a:buClr>
                <a:schemeClr val="tx1"/>
              </a:buClr>
              <a:buFont typeface="Wingdings" pitchFamily="2" charset="2"/>
              <a:buNone/>
            </a:pPr>
            <a:endParaRPr lang="en-US" dirty="0"/>
          </a:p>
        </p:txBody>
      </p:sp>
      <p:pic>
        <p:nvPicPr>
          <p:cNvPr id="45060" name="Picture 15" descr="D:\H_Miscelleneous\File dari shared doc\logo.png"/>
          <p:cNvPicPr>
            <a:picLocks noChangeAspect="1" noChangeArrowheads="1"/>
          </p:cNvPicPr>
          <p:nvPr/>
        </p:nvPicPr>
        <p:blipFill>
          <a:blip r:embed="rId3" cstate="print"/>
          <a:srcRect/>
          <a:stretch>
            <a:fillRect/>
          </a:stretch>
        </p:blipFill>
        <p:spPr bwMode="auto">
          <a:xfrm>
            <a:off x="1452538" y="5929330"/>
            <a:ext cx="1373628" cy="474663"/>
          </a:xfrm>
          <a:prstGeom prst="rect">
            <a:avLst/>
          </a:prstGeom>
          <a:noFill/>
          <a:ln w="9525">
            <a:noFill/>
            <a:miter lim="800000"/>
            <a:headEnd/>
            <a:tailEnd/>
          </a:ln>
        </p:spPr>
      </p:pic>
      <p:sp>
        <p:nvSpPr>
          <p:cNvPr id="8" name="Rectangle 7"/>
          <p:cNvSpPr/>
          <p:nvPr/>
        </p:nvSpPr>
        <p:spPr>
          <a:xfrm>
            <a:off x="4167182" y="1311579"/>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58</a:t>
            </a:fld>
            <a:endParaRPr lang="en-US"/>
          </a:p>
        </p:txBody>
      </p:sp>
      <p:sp>
        <p:nvSpPr>
          <p:cNvPr id="11" name="TextBox 10"/>
          <p:cNvSpPr txBox="1"/>
          <p:nvPr/>
        </p:nvSpPr>
        <p:spPr>
          <a:xfrm>
            <a:off x="23778"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3" name="Footer Placeholder 2">
            <a:extLst>
              <a:ext uri="{FF2B5EF4-FFF2-40B4-BE49-F238E27FC236}">
                <a16:creationId xmlns:a16="http://schemas.microsoft.com/office/drawing/2014/main" id="{F97ADE6D-0ADC-421D-ABDA-C27E88B82D38}"/>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161148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15" descr="D:\H_Miscelleneous\File dari shared doc\logo.png"/>
          <p:cNvPicPr>
            <a:picLocks noChangeAspect="1" noChangeArrowheads="1"/>
          </p:cNvPicPr>
          <p:nvPr/>
        </p:nvPicPr>
        <p:blipFill>
          <a:blip r:embed="rId2" cstate="print"/>
          <a:srcRect/>
          <a:stretch>
            <a:fillRect/>
          </a:stretch>
        </p:blipFill>
        <p:spPr bwMode="auto">
          <a:xfrm>
            <a:off x="344488" y="6050681"/>
            <a:ext cx="1373628" cy="474663"/>
          </a:xfrm>
          <a:prstGeom prst="rect">
            <a:avLst/>
          </a:prstGeom>
          <a:noFill/>
          <a:ln w="9525">
            <a:noFill/>
            <a:miter lim="800000"/>
            <a:headEnd/>
            <a:tailEnd/>
          </a:ln>
        </p:spPr>
      </p:pic>
      <p:sp>
        <p:nvSpPr>
          <p:cNvPr id="8" name="Rectangle 7"/>
          <p:cNvSpPr/>
          <p:nvPr/>
        </p:nvSpPr>
        <p:spPr>
          <a:xfrm>
            <a:off x="4167182" y="1052736"/>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7106096" y="6304235"/>
            <a:ext cx="2311400" cy="365125"/>
          </a:xfrm>
        </p:spPr>
        <p:txBody>
          <a:bodyPr/>
          <a:lstStyle/>
          <a:p>
            <a:pPr>
              <a:defRPr/>
            </a:pPr>
            <a:fld id="{6479658B-7F9C-4333-9499-869B8642C574}" type="slidenum">
              <a:rPr lang="en-US" smtClean="0"/>
              <a:pPr>
                <a:defRPr/>
              </a:pPr>
              <a:t>59</a:t>
            </a:fld>
            <a:endParaRPr lang="en-US" dirty="0"/>
          </a:p>
        </p:txBody>
      </p:sp>
      <p:sp>
        <p:nvSpPr>
          <p:cNvPr id="11" name="TextBox 10"/>
          <p:cNvSpPr txBox="1"/>
          <p:nvPr/>
        </p:nvSpPr>
        <p:spPr>
          <a:xfrm>
            <a:off x="23778"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12" name="Freeform 24">
            <a:extLst>
              <a:ext uri="{FF2B5EF4-FFF2-40B4-BE49-F238E27FC236}">
                <a16:creationId xmlns:a16="http://schemas.microsoft.com/office/drawing/2014/main" id="{F6896CAA-ADA1-412C-8FB4-FF8B70CA1B64}"/>
              </a:ext>
            </a:extLst>
          </p:cNvPr>
          <p:cNvSpPr/>
          <p:nvPr/>
        </p:nvSpPr>
        <p:spPr>
          <a:xfrm>
            <a:off x="2100449" y="2094687"/>
            <a:ext cx="6678678" cy="3243587"/>
          </a:xfrm>
          <a:custGeom>
            <a:avLst/>
            <a:gdLst>
              <a:gd name="connsiteX0" fmla="*/ 0 w 5896304"/>
              <a:gd name="connsiteY0" fmla="*/ 31531 h 2900856"/>
              <a:gd name="connsiteX1" fmla="*/ 5880538 w 5896304"/>
              <a:gd name="connsiteY1" fmla="*/ 0 h 2900856"/>
              <a:gd name="connsiteX2" fmla="*/ 5880538 w 5896304"/>
              <a:gd name="connsiteY2" fmla="*/ 1560787 h 2900856"/>
              <a:gd name="connsiteX3" fmla="*/ 819807 w 5896304"/>
              <a:gd name="connsiteY3" fmla="*/ 1545021 h 2900856"/>
              <a:gd name="connsiteX4" fmla="*/ 819807 w 5896304"/>
              <a:gd name="connsiteY4" fmla="*/ 2900856 h 2900856"/>
              <a:gd name="connsiteX5" fmla="*/ 5896304 w 5896304"/>
              <a:gd name="connsiteY5" fmla="*/ 2885090 h 2900856"/>
              <a:gd name="connsiteX0" fmla="*/ 0 w 6167820"/>
              <a:gd name="connsiteY0" fmla="*/ 31531 h 2900856"/>
              <a:gd name="connsiteX1" fmla="*/ 5880538 w 6167820"/>
              <a:gd name="connsiteY1" fmla="*/ 0 h 2900856"/>
              <a:gd name="connsiteX2" fmla="*/ 5880538 w 6167820"/>
              <a:gd name="connsiteY2" fmla="*/ 1560787 h 2900856"/>
              <a:gd name="connsiteX3" fmla="*/ 819807 w 6167820"/>
              <a:gd name="connsiteY3" fmla="*/ 1545021 h 2900856"/>
              <a:gd name="connsiteX4" fmla="*/ 819807 w 6167820"/>
              <a:gd name="connsiteY4" fmla="*/ 2900856 h 2900856"/>
              <a:gd name="connsiteX5" fmla="*/ 5896304 w 6167820"/>
              <a:gd name="connsiteY5" fmla="*/ 2885090 h 2900856"/>
              <a:gd name="connsiteX0" fmla="*/ 0 w 6347759"/>
              <a:gd name="connsiteY0" fmla="*/ 31531 h 2900856"/>
              <a:gd name="connsiteX1" fmla="*/ 5880538 w 6347759"/>
              <a:gd name="connsiteY1" fmla="*/ 0 h 2900856"/>
              <a:gd name="connsiteX2" fmla="*/ 5880538 w 6347759"/>
              <a:gd name="connsiteY2" fmla="*/ 1560787 h 2900856"/>
              <a:gd name="connsiteX3" fmla="*/ 819807 w 6347759"/>
              <a:gd name="connsiteY3" fmla="*/ 1545021 h 2900856"/>
              <a:gd name="connsiteX4" fmla="*/ 819807 w 6347759"/>
              <a:gd name="connsiteY4" fmla="*/ 2900856 h 2900856"/>
              <a:gd name="connsiteX5" fmla="*/ 5896304 w 6347759"/>
              <a:gd name="connsiteY5" fmla="*/ 2885090 h 2900856"/>
              <a:gd name="connsiteX0" fmla="*/ 0 w 6512727"/>
              <a:gd name="connsiteY0" fmla="*/ 31531 h 2900856"/>
              <a:gd name="connsiteX1" fmla="*/ 5880538 w 6512727"/>
              <a:gd name="connsiteY1" fmla="*/ 0 h 2900856"/>
              <a:gd name="connsiteX2" fmla="*/ 5880538 w 6512727"/>
              <a:gd name="connsiteY2" fmla="*/ 1560787 h 2900856"/>
              <a:gd name="connsiteX3" fmla="*/ 819807 w 6512727"/>
              <a:gd name="connsiteY3" fmla="*/ 1545021 h 2900856"/>
              <a:gd name="connsiteX4" fmla="*/ 819807 w 6512727"/>
              <a:gd name="connsiteY4" fmla="*/ 2900856 h 2900856"/>
              <a:gd name="connsiteX5" fmla="*/ 5896304 w 6512727"/>
              <a:gd name="connsiteY5" fmla="*/ 2885090 h 2900856"/>
              <a:gd name="connsiteX0" fmla="*/ 0 w 6678678"/>
              <a:gd name="connsiteY0" fmla="*/ 31531 h 2900856"/>
              <a:gd name="connsiteX1" fmla="*/ 5880538 w 6678678"/>
              <a:gd name="connsiteY1" fmla="*/ 0 h 2900856"/>
              <a:gd name="connsiteX2" fmla="*/ 5880538 w 6678678"/>
              <a:gd name="connsiteY2" fmla="*/ 1560787 h 2900856"/>
              <a:gd name="connsiteX3" fmla="*/ 819807 w 6678678"/>
              <a:gd name="connsiteY3" fmla="*/ 1545021 h 2900856"/>
              <a:gd name="connsiteX4" fmla="*/ 819807 w 6678678"/>
              <a:gd name="connsiteY4" fmla="*/ 2900856 h 2900856"/>
              <a:gd name="connsiteX5" fmla="*/ 5896304 w 6678678"/>
              <a:gd name="connsiteY5" fmla="*/ 2885090 h 2900856"/>
              <a:gd name="connsiteX0" fmla="*/ 0 w 6678678"/>
              <a:gd name="connsiteY0" fmla="*/ 31531 h 2900856"/>
              <a:gd name="connsiteX1" fmla="*/ 5880538 w 6678678"/>
              <a:gd name="connsiteY1" fmla="*/ 0 h 2900856"/>
              <a:gd name="connsiteX2" fmla="*/ 5880538 w 6678678"/>
              <a:gd name="connsiteY2" fmla="*/ 1560787 h 2900856"/>
              <a:gd name="connsiteX3" fmla="*/ 819807 w 6678678"/>
              <a:gd name="connsiteY3" fmla="*/ 1545021 h 2900856"/>
              <a:gd name="connsiteX4" fmla="*/ 819807 w 6678678"/>
              <a:gd name="connsiteY4" fmla="*/ 2900856 h 2900856"/>
              <a:gd name="connsiteX5" fmla="*/ 5896304 w 6678678"/>
              <a:gd name="connsiteY5" fmla="*/ 2885090 h 2900856"/>
              <a:gd name="connsiteX0" fmla="*/ 0 w 6678678"/>
              <a:gd name="connsiteY0" fmla="*/ 31531 h 2900856"/>
              <a:gd name="connsiteX1" fmla="*/ 5880538 w 6678678"/>
              <a:gd name="connsiteY1" fmla="*/ 0 h 2900856"/>
              <a:gd name="connsiteX2" fmla="*/ 5880538 w 6678678"/>
              <a:gd name="connsiteY2" fmla="*/ 1560787 h 2900856"/>
              <a:gd name="connsiteX3" fmla="*/ 819807 w 6678678"/>
              <a:gd name="connsiteY3" fmla="*/ 1545021 h 2900856"/>
              <a:gd name="connsiteX4" fmla="*/ 819807 w 6678678"/>
              <a:gd name="connsiteY4" fmla="*/ 2900856 h 2900856"/>
              <a:gd name="connsiteX5" fmla="*/ 5896304 w 6678678"/>
              <a:gd name="connsiteY5" fmla="*/ 2885090 h 2900856"/>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5896304 w 6678678"/>
              <a:gd name="connsiteY5" fmla="*/ 2885090 h 2900871"/>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5382597 w 6678678"/>
              <a:gd name="connsiteY5" fmla="*/ 2885091 h 2900871"/>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5992197 w 6678678"/>
              <a:gd name="connsiteY5" fmla="*/ 2885091 h 2900871"/>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6318768 w 6678678"/>
              <a:gd name="connsiteY5" fmla="*/ 2858859 h 2900871"/>
              <a:gd name="connsiteX0" fmla="*/ 0 w 6678678"/>
              <a:gd name="connsiteY0" fmla="*/ 31531 h 2900871"/>
              <a:gd name="connsiteX1" fmla="*/ 5880538 w 6678678"/>
              <a:gd name="connsiteY1" fmla="*/ 0 h 2900871"/>
              <a:gd name="connsiteX2" fmla="*/ 5880538 w 6678678"/>
              <a:gd name="connsiteY2" fmla="*/ 1560787 h 2900871"/>
              <a:gd name="connsiteX3" fmla="*/ 819807 w 6678678"/>
              <a:gd name="connsiteY3" fmla="*/ 1545021 h 2900871"/>
              <a:gd name="connsiteX4" fmla="*/ 819807 w 6678678"/>
              <a:gd name="connsiteY4" fmla="*/ 2900856 h 2900871"/>
              <a:gd name="connsiteX5" fmla="*/ 5974380 w 6678678"/>
              <a:gd name="connsiteY5" fmla="*/ 2837580 h 2900871"/>
              <a:gd name="connsiteX6" fmla="*/ 6318768 w 6678678"/>
              <a:gd name="connsiteY6" fmla="*/ 2858859 h 2900871"/>
              <a:gd name="connsiteX0" fmla="*/ 0 w 6678678"/>
              <a:gd name="connsiteY0" fmla="*/ 31531 h 3908141"/>
              <a:gd name="connsiteX1" fmla="*/ 5880538 w 6678678"/>
              <a:gd name="connsiteY1" fmla="*/ 0 h 3908141"/>
              <a:gd name="connsiteX2" fmla="*/ 5880538 w 6678678"/>
              <a:gd name="connsiteY2" fmla="*/ 1560787 h 3908141"/>
              <a:gd name="connsiteX3" fmla="*/ 819807 w 6678678"/>
              <a:gd name="connsiteY3" fmla="*/ 1545021 h 3908141"/>
              <a:gd name="connsiteX4" fmla="*/ 819807 w 6678678"/>
              <a:gd name="connsiteY4" fmla="*/ 2900856 h 3908141"/>
              <a:gd name="connsiteX5" fmla="*/ 5974380 w 6678678"/>
              <a:gd name="connsiteY5" fmla="*/ 2837580 h 3908141"/>
              <a:gd name="connsiteX6" fmla="*/ 5970425 w 6678678"/>
              <a:gd name="connsiteY6" fmla="*/ 3908141 h 390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8678" h="3908141">
                <a:moveTo>
                  <a:pt x="0" y="31531"/>
                </a:moveTo>
                <a:lnTo>
                  <a:pt x="5880538" y="0"/>
                </a:lnTo>
                <a:cubicBezTo>
                  <a:pt x="6952594" y="-1"/>
                  <a:pt x="6936828" y="1560786"/>
                  <a:pt x="5880538" y="1560787"/>
                </a:cubicBezTo>
                <a:lnTo>
                  <a:pt x="819807" y="1545021"/>
                </a:lnTo>
                <a:cubicBezTo>
                  <a:pt x="-47296" y="1587063"/>
                  <a:pt x="15765" y="2906111"/>
                  <a:pt x="819807" y="2900856"/>
                </a:cubicBezTo>
                <a:lnTo>
                  <a:pt x="5974380" y="2837580"/>
                </a:lnTo>
                <a:cubicBezTo>
                  <a:pt x="5973062" y="3194434"/>
                  <a:pt x="5971743" y="3551287"/>
                  <a:pt x="5970425" y="3908141"/>
                </a:cubicBezTo>
              </a:path>
            </a:pathLst>
          </a:custGeom>
          <a:noFill/>
          <a:ln w="57150">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1236113-056D-4981-9958-F85B211D3028}"/>
              </a:ext>
            </a:extLst>
          </p:cNvPr>
          <p:cNvGrpSpPr/>
          <p:nvPr/>
        </p:nvGrpSpPr>
        <p:grpSpPr>
          <a:xfrm>
            <a:off x="1928664" y="1721356"/>
            <a:ext cx="791007" cy="779955"/>
            <a:chOff x="2823664" y="1865372"/>
            <a:chExt cx="791007" cy="779955"/>
          </a:xfrm>
        </p:grpSpPr>
        <p:sp>
          <p:nvSpPr>
            <p:cNvPr id="14" name="Oval 13">
              <a:extLst>
                <a:ext uri="{FF2B5EF4-FFF2-40B4-BE49-F238E27FC236}">
                  <a16:creationId xmlns:a16="http://schemas.microsoft.com/office/drawing/2014/main" id="{1CDB8127-BD59-44C5-B2F9-42A336BA015B}"/>
                </a:ext>
              </a:extLst>
            </p:cNvPr>
            <p:cNvSpPr/>
            <p:nvPr/>
          </p:nvSpPr>
          <p:spPr>
            <a:xfrm>
              <a:off x="2823664" y="1865372"/>
              <a:ext cx="791007" cy="779955"/>
            </a:xfrm>
            <a:prstGeom prst="ellipse">
              <a:avLst/>
            </a:prstGeom>
            <a:solidFill>
              <a:srgbClr val="C00000"/>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29C2FA1F-887A-47D9-987C-853C1F7B3F87}"/>
                </a:ext>
              </a:extLst>
            </p:cNvPr>
            <p:cNvSpPr/>
            <p:nvPr/>
          </p:nvSpPr>
          <p:spPr>
            <a:xfrm>
              <a:off x="2904981" y="2079256"/>
              <a:ext cx="607859" cy="341632"/>
            </a:xfrm>
            <a:prstGeom prst="rect">
              <a:avLst/>
            </a:prstGeom>
          </p:spPr>
          <p:txBody>
            <a:bodyPr wrap="none">
              <a:spAutoFit/>
            </a:bodyPr>
            <a:lstStyle/>
            <a:p>
              <a:pPr marL="0" indent="0" algn="just" eaLnBrk="1" hangingPunct="1">
                <a:lnSpc>
                  <a:spcPct val="90000"/>
                </a:lnSpc>
                <a:buNone/>
                <a:defRPr/>
              </a:pPr>
              <a:r>
                <a:rPr lang="en-US" b="1" dirty="0" err="1">
                  <a:solidFill>
                    <a:schemeClr val="bg1"/>
                  </a:solidFill>
                </a:rPr>
                <a:t>Etis</a:t>
              </a:r>
              <a:endParaRPr lang="en-US" b="1" dirty="0">
                <a:solidFill>
                  <a:schemeClr val="bg1"/>
                </a:solidFill>
              </a:endParaRPr>
            </a:p>
          </p:txBody>
        </p:sp>
      </p:grpSp>
      <p:grpSp>
        <p:nvGrpSpPr>
          <p:cNvPr id="16" name="Group 15">
            <a:extLst>
              <a:ext uri="{FF2B5EF4-FFF2-40B4-BE49-F238E27FC236}">
                <a16:creationId xmlns:a16="http://schemas.microsoft.com/office/drawing/2014/main" id="{14C4E9F6-E83A-4754-89E0-0BFF96344129}"/>
              </a:ext>
            </a:extLst>
          </p:cNvPr>
          <p:cNvGrpSpPr/>
          <p:nvPr/>
        </p:nvGrpSpPr>
        <p:grpSpPr>
          <a:xfrm>
            <a:off x="3209534" y="1565065"/>
            <a:ext cx="1186543" cy="1071847"/>
            <a:chOff x="4104534" y="1709081"/>
            <a:chExt cx="1186543" cy="1071847"/>
          </a:xfrm>
        </p:grpSpPr>
        <p:sp>
          <p:nvSpPr>
            <p:cNvPr id="17" name="Oval 16">
              <a:extLst>
                <a:ext uri="{FF2B5EF4-FFF2-40B4-BE49-F238E27FC236}">
                  <a16:creationId xmlns:a16="http://schemas.microsoft.com/office/drawing/2014/main" id="{53C7B4D5-0AAD-48DE-BF5D-4792DCB0781C}"/>
                </a:ext>
              </a:extLst>
            </p:cNvPr>
            <p:cNvSpPr/>
            <p:nvPr/>
          </p:nvSpPr>
          <p:spPr>
            <a:xfrm>
              <a:off x="4160912" y="1709081"/>
              <a:ext cx="1069508" cy="1071847"/>
            </a:xfrm>
            <a:prstGeom prst="ellipse">
              <a:avLst/>
            </a:prstGeom>
            <a:solidFill>
              <a:srgbClr val="254061"/>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bg1"/>
                </a:solidFill>
              </a:endParaRPr>
            </a:p>
          </p:txBody>
        </p:sp>
        <p:sp>
          <p:nvSpPr>
            <p:cNvPr id="18" name="Rectangle 17">
              <a:extLst>
                <a:ext uri="{FF2B5EF4-FFF2-40B4-BE49-F238E27FC236}">
                  <a16:creationId xmlns:a16="http://schemas.microsoft.com/office/drawing/2014/main" id="{D6C0B3A9-2ED4-4DF1-A6C3-3C3439241EBE}"/>
                </a:ext>
              </a:extLst>
            </p:cNvPr>
            <p:cNvSpPr/>
            <p:nvPr/>
          </p:nvSpPr>
          <p:spPr>
            <a:xfrm>
              <a:off x="4104534" y="2050172"/>
              <a:ext cx="1186543" cy="300082"/>
            </a:xfrm>
            <a:prstGeom prst="rect">
              <a:avLst/>
            </a:prstGeom>
          </p:spPr>
          <p:txBody>
            <a:bodyPr wrap="none">
              <a:spAutoFit/>
            </a:bodyPr>
            <a:lstStyle/>
            <a:p>
              <a:pPr marL="0" indent="0" algn="just" eaLnBrk="1" hangingPunct="1">
                <a:lnSpc>
                  <a:spcPct val="90000"/>
                </a:lnSpc>
                <a:buNone/>
                <a:defRPr/>
              </a:pPr>
              <a:r>
                <a:rPr lang="id-ID" sz="1500" b="1" dirty="0">
                  <a:solidFill>
                    <a:schemeClr val="bg1"/>
                  </a:solidFill>
                </a:rPr>
                <a:t>Open mind</a:t>
              </a:r>
              <a:endParaRPr lang="en-US" sz="1500" b="1" dirty="0">
                <a:solidFill>
                  <a:schemeClr val="bg1"/>
                </a:solidFill>
              </a:endParaRPr>
            </a:p>
          </p:txBody>
        </p:sp>
      </p:grpSp>
      <p:grpSp>
        <p:nvGrpSpPr>
          <p:cNvPr id="19" name="Group 18">
            <a:extLst>
              <a:ext uri="{FF2B5EF4-FFF2-40B4-BE49-F238E27FC236}">
                <a16:creationId xmlns:a16="http://schemas.microsoft.com/office/drawing/2014/main" id="{667B3EC4-BBF3-4597-8B66-5088645C1B6F}"/>
              </a:ext>
            </a:extLst>
          </p:cNvPr>
          <p:cNvGrpSpPr/>
          <p:nvPr/>
        </p:nvGrpSpPr>
        <p:grpSpPr>
          <a:xfrm>
            <a:off x="4999573" y="1425496"/>
            <a:ext cx="1364476" cy="1355432"/>
            <a:chOff x="5894573" y="1569512"/>
            <a:chExt cx="1364476" cy="1355432"/>
          </a:xfrm>
        </p:grpSpPr>
        <p:sp>
          <p:nvSpPr>
            <p:cNvPr id="20" name="Oval 19">
              <a:extLst>
                <a:ext uri="{FF2B5EF4-FFF2-40B4-BE49-F238E27FC236}">
                  <a16:creationId xmlns:a16="http://schemas.microsoft.com/office/drawing/2014/main" id="{B2667901-61F6-4823-90E0-AFFAC9369C63}"/>
                </a:ext>
              </a:extLst>
            </p:cNvPr>
            <p:cNvSpPr/>
            <p:nvPr/>
          </p:nvSpPr>
          <p:spPr>
            <a:xfrm>
              <a:off x="5894573" y="1569512"/>
              <a:ext cx="1352474" cy="1355432"/>
            </a:xfrm>
            <a:prstGeom prst="ellipse">
              <a:avLst/>
            </a:prstGeom>
            <a:solidFill>
              <a:schemeClr val="accent3">
                <a:lumMod val="50000"/>
              </a:schemeClr>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CB462-05FD-4552-83F7-F6FAA095DE15}"/>
                </a:ext>
              </a:extLst>
            </p:cNvPr>
            <p:cNvSpPr/>
            <p:nvPr/>
          </p:nvSpPr>
          <p:spPr>
            <a:xfrm>
              <a:off x="5894573" y="2073145"/>
              <a:ext cx="1364476" cy="341632"/>
            </a:xfrm>
            <a:prstGeom prst="rect">
              <a:avLst/>
            </a:prstGeom>
          </p:spPr>
          <p:txBody>
            <a:bodyPr wrap="none">
              <a:spAutoFit/>
            </a:bodyPr>
            <a:lstStyle/>
            <a:p>
              <a:pPr marL="0" indent="0" algn="just" eaLnBrk="1" hangingPunct="1">
                <a:lnSpc>
                  <a:spcPct val="90000"/>
                </a:lnSpc>
                <a:buNone/>
                <a:defRPr/>
              </a:pPr>
              <a:r>
                <a:rPr lang="en-US" b="1" dirty="0" err="1">
                  <a:solidFill>
                    <a:schemeClr val="bg1"/>
                  </a:solidFill>
                </a:rPr>
                <a:t>Diplomatis</a:t>
              </a:r>
              <a:endParaRPr lang="en-US" b="1" dirty="0">
                <a:solidFill>
                  <a:schemeClr val="bg1"/>
                </a:solidFill>
              </a:endParaRPr>
            </a:p>
          </p:txBody>
        </p:sp>
      </p:grpSp>
      <p:grpSp>
        <p:nvGrpSpPr>
          <p:cNvPr id="22" name="Group 21">
            <a:extLst>
              <a:ext uri="{FF2B5EF4-FFF2-40B4-BE49-F238E27FC236}">
                <a16:creationId xmlns:a16="http://schemas.microsoft.com/office/drawing/2014/main" id="{925CA1C2-5EA4-46F9-9214-13D0D57FC027}"/>
              </a:ext>
            </a:extLst>
          </p:cNvPr>
          <p:cNvGrpSpPr/>
          <p:nvPr/>
        </p:nvGrpSpPr>
        <p:grpSpPr>
          <a:xfrm>
            <a:off x="6788927" y="1233818"/>
            <a:ext cx="1877437" cy="1763134"/>
            <a:chOff x="7683927" y="1377834"/>
            <a:chExt cx="1877437" cy="1763134"/>
          </a:xfrm>
        </p:grpSpPr>
        <p:sp>
          <p:nvSpPr>
            <p:cNvPr id="23" name="Oval 22">
              <a:extLst>
                <a:ext uri="{FF2B5EF4-FFF2-40B4-BE49-F238E27FC236}">
                  <a16:creationId xmlns:a16="http://schemas.microsoft.com/office/drawing/2014/main" id="{9FA6C9A2-C516-4AAC-9303-FAA010C169F3}"/>
                </a:ext>
              </a:extLst>
            </p:cNvPr>
            <p:cNvSpPr/>
            <p:nvPr/>
          </p:nvSpPr>
          <p:spPr>
            <a:xfrm>
              <a:off x="7739311" y="1377834"/>
              <a:ext cx="1759286" cy="1763134"/>
            </a:xfrm>
            <a:prstGeom prst="ellipse">
              <a:avLst/>
            </a:prstGeom>
            <a:solidFill>
              <a:srgbClr val="7030A0"/>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433B13-1925-4170-8C3C-6144B38773EE}"/>
                </a:ext>
              </a:extLst>
            </p:cNvPr>
            <p:cNvSpPr/>
            <p:nvPr/>
          </p:nvSpPr>
          <p:spPr>
            <a:xfrm>
              <a:off x="7683927" y="1914188"/>
              <a:ext cx="1877437" cy="590931"/>
            </a:xfrm>
            <a:prstGeom prst="rect">
              <a:avLst/>
            </a:prstGeom>
          </p:spPr>
          <p:txBody>
            <a:bodyPr wrap="none">
              <a:spAutoFit/>
            </a:bodyPr>
            <a:lstStyle/>
            <a:p>
              <a:pPr marL="0" indent="0" algn="ctr" eaLnBrk="1" hangingPunct="1">
                <a:lnSpc>
                  <a:spcPct val="90000"/>
                </a:lnSpc>
                <a:buNone/>
                <a:defRPr/>
              </a:pPr>
              <a:r>
                <a:rPr lang="en-US" b="1" dirty="0" err="1">
                  <a:solidFill>
                    <a:schemeClr val="bg1"/>
                  </a:solidFill>
                </a:rPr>
                <a:t>Suka</a:t>
              </a:r>
              <a:endParaRPr lang="en-US" b="1" dirty="0">
                <a:solidFill>
                  <a:schemeClr val="bg1"/>
                </a:solidFill>
              </a:endParaRPr>
            </a:p>
            <a:p>
              <a:pPr marL="0" indent="0" algn="ctr" eaLnBrk="1" hangingPunct="1">
                <a:lnSpc>
                  <a:spcPct val="90000"/>
                </a:lnSpc>
                <a:buNone/>
                <a:defRPr/>
              </a:pPr>
              <a:r>
                <a:rPr lang="en-US" b="1" dirty="0" err="1">
                  <a:solidFill>
                    <a:schemeClr val="bg1"/>
                  </a:solidFill>
                </a:rPr>
                <a:t>Memperhatikan</a:t>
              </a:r>
              <a:endParaRPr lang="en-US" b="1" dirty="0">
                <a:solidFill>
                  <a:schemeClr val="bg1"/>
                </a:solidFill>
              </a:endParaRPr>
            </a:p>
          </p:txBody>
        </p:sp>
      </p:grpSp>
      <p:grpSp>
        <p:nvGrpSpPr>
          <p:cNvPr id="25" name="Group 24">
            <a:extLst>
              <a:ext uri="{FF2B5EF4-FFF2-40B4-BE49-F238E27FC236}">
                <a16:creationId xmlns:a16="http://schemas.microsoft.com/office/drawing/2014/main" id="{75336755-2857-49AF-9FCA-8F8CA0235E3D}"/>
              </a:ext>
            </a:extLst>
          </p:cNvPr>
          <p:cNvGrpSpPr/>
          <p:nvPr/>
        </p:nvGrpSpPr>
        <p:grpSpPr>
          <a:xfrm>
            <a:off x="5893436" y="2667423"/>
            <a:ext cx="1352474" cy="1355432"/>
            <a:chOff x="6788436" y="2811439"/>
            <a:chExt cx="1352474" cy="1355432"/>
          </a:xfrm>
        </p:grpSpPr>
        <p:sp>
          <p:nvSpPr>
            <p:cNvPr id="26" name="Oval 25">
              <a:extLst>
                <a:ext uri="{FF2B5EF4-FFF2-40B4-BE49-F238E27FC236}">
                  <a16:creationId xmlns:a16="http://schemas.microsoft.com/office/drawing/2014/main" id="{C98811F8-3EF5-4822-B290-A48D99D02446}"/>
                </a:ext>
              </a:extLst>
            </p:cNvPr>
            <p:cNvSpPr/>
            <p:nvPr/>
          </p:nvSpPr>
          <p:spPr>
            <a:xfrm>
              <a:off x="6788436" y="2811439"/>
              <a:ext cx="1352474" cy="1355432"/>
            </a:xfrm>
            <a:prstGeom prst="ellipse">
              <a:avLst/>
            </a:prstGeom>
            <a:solidFill>
              <a:schemeClr val="accent6">
                <a:lumMod val="75000"/>
              </a:schemeClr>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7D9DE9-8344-4FA3-B4C0-AA235EDA2C8D}"/>
                </a:ext>
              </a:extLst>
            </p:cNvPr>
            <p:cNvSpPr/>
            <p:nvPr/>
          </p:nvSpPr>
          <p:spPr>
            <a:xfrm>
              <a:off x="6885027" y="3202214"/>
              <a:ext cx="1159292" cy="590931"/>
            </a:xfrm>
            <a:prstGeom prst="rect">
              <a:avLst/>
            </a:prstGeom>
          </p:spPr>
          <p:txBody>
            <a:bodyPr wrap="none">
              <a:spAutoFit/>
            </a:bodyPr>
            <a:lstStyle/>
            <a:p>
              <a:pPr marL="0" indent="0" algn="ctr" eaLnBrk="1" hangingPunct="1">
                <a:lnSpc>
                  <a:spcPct val="90000"/>
                </a:lnSpc>
                <a:buNone/>
                <a:defRPr/>
              </a:pPr>
              <a:r>
                <a:rPr lang="en-US" b="1" dirty="0" err="1"/>
                <a:t>Cepat</a:t>
              </a:r>
              <a:endParaRPr lang="en-US" b="1" dirty="0"/>
            </a:p>
            <a:p>
              <a:pPr marL="0" indent="0" algn="ctr" eaLnBrk="1" hangingPunct="1">
                <a:lnSpc>
                  <a:spcPct val="90000"/>
                </a:lnSpc>
                <a:buNone/>
                <a:defRPr/>
              </a:pPr>
              <a:r>
                <a:rPr lang="en-US" b="1" dirty="0" err="1"/>
                <a:t>mengerti</a:t>
              </a:r>
              <a:endParaRPr lang="en-US" b="1" dirty="0"/>
            </a:p>
          </p:txBody>
        </p:sp>
      </p:grpSp>
      <p:grpSp>
        <p:nvGrpSpPr>
          <p:cNvPr id="28" name="Group 27">
            <a:extLst>
              <a:ext uri="{FF2B5EF4-FFF2-40B4-BE49-F238E27FC236}">
                <a16:creationId xmlns:a16="http://schemas.microsoft.com/office/drawing/2014/main" id="{ED807B39-24E8-4507-ACD8-1D41ED450192}"/>
              </a:ext>
            </a:extLst>
          </p:cNvPr>
          <p:cNvGrpSpPr/>
          <p:nvPr/>
        </p:nvGrpSpPr>
        <p:grpSpPr>
          <a:xfrm>
            <a:off x="4026146" y="2783850"/>
            <a:ext cx="1172116" cy="1071847"/>
            <a:chOff x="4921146" y="2927866"/>
            <a:chExt cx="1172116" cy="1071847"/>
          </a:xfrm>
        </p:grpSpPr>
        <p:sp>
          <p:nvSpPr>
            <p:cNvPr id="29" name="Oval 28">
              <a:extLst>
                <a:ext uri="{FF2B5EF4-FFF2-40B4-BE49-F238E27FC236}">
                  <a16:creationId xmlns:a16="http://schemas.microsoft.com/office/drawing/2014/main" id="{CBDDD50D-F924-4D16-B3FF-186A0352D280}"/>
                </a:ext>
              </a:extLst>
            </p:cNvPr>
            <p:cNvSpPr/>
            <p:nvPr/>
          </p:nvSpPr>
          <p:spPr>
            <a:xfrm>
              <a:off x="4962084" y="2927866"/>
              <a:ext cx="1069508" cy="1071847"/>
            </a:xfrm>
            <a:prstGeom prst="ellipse">
              <a:avLst/>
            </a:prstGeom>
            <a:solidFill>
              <a:schemeClr val="accent5">
                <a:lumMod val="75000"/>
              </a:schemeClr>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B2B3636-8AC6-4FD8-B65B-ADBC4CB2F25B}"/>
                </a:ext>
              </a:extLst>
            </p:cNvPr>
            <p:cNvSpPr/>
            <p:nvPr/>
          </p:nvSpPr>
          <p:spPr>
            <a:xfrm>
              <a:off x="4921146" y="3294017"/>
              <a:ext cx="1172116" cy="341632"/>
            </a:xfrm>
            <a:prstGeom prst="rect">
              <a:avLst/>
            </a:prstGeom>
          </p:spPr>
          <p:txBody>
            <a:bodyPr wrap="none">
              <a:spAutoFit/>
            </a:bodyPr>
            <a:lstStyle/>
            <a:p>
              <a:pPr marL="0" indent="0" algn="just" eaLnBrk="1" hangingPunct="1">
                <a:lnSpc>
                  <a:spcPct val="90000"/>
                </a:lnSpc>
                <a:buNone/>
                <a:defRPr/>
              </a:pPr>
              <a:r>
                <a:rPr lang="id-ID" b="1" dirty="0"/>
                <a:t>Fleksibel</a:t>
              </a:r>
              <a:endParaRPr lang="en-US" b="1" dirty="0"/>
            </a:p>
          </p:txBody>
        </p:sp>
      </p:grpSp>
      <p:grpSp>
        <p:nvGrpSpPr>
          <p:cNvPr id="31" name="Group 30">
            <a:extLst>
              <a:ext uri="{FF2B5EF4-FFF2-40B4-BE49-F238E27FC236}">
                <a16:creationId xmlns:a16="http://schemas.microsoft.com/office/drawing/2014/main" id="{81F46BFC-5F0C-40CA-BB6D-A0B84703D3BC}"/>
              </a:ext>
            </a:extLst>
          </p:cNvPr>
          <p:cNvGrpSpPr/>
          <p:nvPr/>
        </p:nvGrpSpPr>
        <p:grpSpPr>
          <a:xfrm>
            <a:off x="2587560" y="2912091"/>
            <a:ext cx="834396" cy="779955"/>
            <a:chOff x="3482560" y="3056107"/>
            <a:chExt cx="834396" cy="779955"/>
          </a:xfrm>
        </p:grpSpPr>
        <p:sp>
          <p:nvSpPr>
            <p:cNvPr id="32" name="Oval 31">
              <a:extLst>
                <a:ext uri="{FF2B5EF4-FFF2-40B4-BE49-F238E27FC236}">
                  <a16:creationId xmlns:a16="http://schemas.microsoft.com/office/drawing/2014/main" id="{ADA58715-9952-40DF-BEDA-EDAD7434AF8F}"/>
                </a:ext>
              </a:extLst>
            </p:cNvPr>
            <p:cNvSpPr/>
            <p:nvPr/>
          </p:nvSpPr>
          <p:spPr>
            <a:xfrm>
              <a:off x="3490866" y="3056107"/>
              <a:ext cx="791007" cy="779955"/>
            </a:xfrm>
            <a:prstGeom prst="ellipse">
              <a:avLst/>
            </a:prstGeom>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3D87CB-C0AF-4E6F-AF80-9F3F00337AA5}"/>
                </a:ext>
              </a:extLst>
            </p:cNvPr>
            <p:cNvSpPr/>
            <p:nvPr/>
          </p:nvSpPr>
          <p:spPr>
            <a:xfrm>
              <a:off x="3482560" y="3276034"/>
              <a:ext cx="834396" cy="341632"/>
            </a:xfrm>
            <a:prstGeom prst="rect">
              <a:avLst/>
            </a:prstGeom>
          </p:spPr>
          <p:txBody>
            <a:bodyPr wrap="none">
              <a:spAutoFit/>
            </a:bodyPr>
            <a:lstStyle/>
            <a:p>
              <a:pPr marL="0" indent="0" algn="just" eaLnBrk="1" hangingPunct="1">
                <a:lnSpc>
                  <a:spcPct val="90000"/>
                </a:lnSpc>
                <a:buNone/>
                <a:defRPr/>
              </a:pPr>
              <a:r>
                <a:rPr lang="en-US" b="1" dirty="0" err="1"/>
                <a:t>Tegas</a:t>
              </a:r>
              <a:endParaRPr lang="en-US" b="1" dirty="0"/>
            </a:p>
          </p:txBody>
        </p:sp>
      </p:grpSp>
      <p:grpSp>
        <p:nvGrpSpPr>
          <p:cNvPr id="34" name="Group 33">
            <a:extLst>
              <a:ext uri="{FF2B5EF4-FFF2-40B4-BE49-F238E27FC236}">
                <a16:creationId xmlns:a16="http://schemas.microsoft.com/office/drawing/2014/main" id="{59A45D4C-00C8-4312-AB0E-B56058C4E01F}"/>
              </a:ext>
            </a:extLst>
          </p:cNvPr>
          <p:cNvGrpSpPr/>
          <p:nvPr/>
        </p:nvGrpSpPr>
        <p:grpSpPr>
          <a:xfrm>
            <a:off x="3004350" y="3788014"/>
            <a:ext cx="1352474" cy="1355432"/>
            <a:chOff x="3899350" y="3932030"/>
            <a:chExt cx="1352474" cy="1355432"/>
          </a:xfrm>
        </p:grpSpPr>
        <p:sp>
          <p:nvSpPr>
            <p:cNvPr id="35" name="Oval 34">
              <a:extLst>
                <a:ext uri="{FF2B5EF4-FFF2-40B4-BE49-F238E27FC236}">
                  <a16:creationId xmlns:a16="http://schemas.microsoft.com/office/drawing/2014/main" id="{F3C387C5-168C-4AB7-9DBA-8A858D0C885C}"/>
                </a:ext>
              </a:extLst>
            </p:cNvPr>
            <p:cNvSpPr/>
            <p:nvPr/>
          </p:nvSpPr>
          <p:spPr>
            <a:xfrm>
              <a:off x="3899350" y="3932030"/>
              <a:ext cx="1352474" cy="1355432"/>
            </a:xfrm>
            <a:prstGeom prst="ellipse">
              <a:avLst/>
            </a:prstGeom>
            <a:solidFill>
              <a:schemeClr val="bg2">
                <a:lumMod val="50000"/>
              </a:schemeClr>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31FCD5-1747-490B-8A49-2FCB7EB93CA0}"/>
                </a:ext>
              </a:extLst>
            </p:cNvPr>
            <p:cNvSpPr/>
            <p:nvPr/>
          </p:nvSpPr>
          <p:spPr>
            <a:xfrm>
              <a:off x="4004501" y="4432172"/>
              <a:ext cx="1142172" cy="341632"/>
            </a:xfrm>
            <a:prstGeom prst="rect">
              <a:avLst/>
            </a:prstGeom>
          </p:spPr>
          <p:txBody>
            <a:bodyPr wrap="none">
              <a:spAutoFit/>
            </a:bodyPr>
            <a:lstStyle/>
            <a:p>
              <a:pPr marL="0" indent="0" algn="just" eaLnBrk="1" hangingPunct="1">
                <a:lnSpc>
                  <a:spcPct val="90000"/>
                </a:lnSpc>
                <a:buNone/>
                <a:defRPr/>
              </a:pPr>
              <a:r>
                <a:rPr lang="en-US" b="1" dirty="0" err="1"/>
                <a:t>Tangguh</a:t>
              </a:r>
              <a:endParaRPr lang="en-US" b="1" dirty="0"/>
            </a:p>
          </p:txBody>
        </p:sp>
      </p:grpSp>
      <p:grpSp>
        <p:nvGrpSpPr>
          <p:cNvPr id="37" name="Group 36">
            <a:extLst>
              <a:ext uri="{FF2B5EF4-FFF2-40B4-BE49-F238E27FC236}">
                <a16:creationId xmlns:a16="http://schemas.microsoft.com/office/drawing/2014/main" id="{4BBB750D-DA18-4F73-AA4A-03909FDFBF7B}"/>
              </a:ext>
            </a:extLst>
          </p:cNvPr>
          <p:cNvGrpSpPr/>
          <p:nvPr/>
        </p:nvGrpSpPr>
        <p:grpSpPr>
          <a:xfrm>
            <a:off x="5008517" y="3998203"/>
            <a:ext cx="1096500" cy="1071479"/>
            <a:chOff x="5903517" y="4142219"/>
            <a:chExt cx="1096500" cy="1071479"/>
          </a:xfrm>
        </p:grpSpPr>
        <p:sp>
          <p:nvSpPr>
            <p:cNvPr id="38" name="Oval 37">
              <a:extLst>
                <a:ext uri="{FF2B5EF4-FFF2-40B4-BE49-F238E27FC236}">
                  <a16:creationId xmlns:a16="http://schemas.microsoft.com/office/drawing/2014/main" id="{9FA8DA59-7754-4B1F-8C5E-2DE6A0449BE4}"/>
                </a:ext>
              </a:extLst>
            </p:cNvPr>
            <p:cNvSpPr/>
            <p:nvPr/>
          </p:nvSpPr>
          <p:spPr>
            <a:xfrm>
              <a:off x="5903517" y="4142219"/>
              <a:ext cx="1096500" cy="1071479"/>
            </a:xfrm>
            <a:prstGeom prst="ellipse">
              <a:avLst/>
            </a:prstGeom>
            <a:solidFill>
              <a:srgbClr val="FFC000"/>
            </a:solidFill>
            <a:ln w="28575">
              <a:solidFill>
                <a:schemeClr val="bg1"/>
              </a:solidFill>
            </a:ln>
            <a:scene3d>
              <a:camera prst="orthographicFront">
                <a:rot lat="0" lon="0" rev="0"/>
              </a:camera>
              <a:lightRig rig="threePt" dir="t">
                <a:rot lat="0" lon="0" rev="1200000"/>
              </a:lightRig>
            </a:scene3d>
            <a:sp3d>
              <a:bevelT w="63500" h="25400" prst="angle"/>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C3BA18-609E-40C8-A57C-AD37EDF64AC7}"/>
                </a:ext>
              </a:extLst>
            </p:cNvPr>
            <p:cNvSpPr/>
            <p:nvPr/>
          </p:nvSpPr>
          <p:spPr>
            <a:xfrm>
              <a:off x="5930493" y="4452092"/>
              <a:ext cx="1069524" cy="590931"/>
            </a:xfrm>
            <a:prstGeom prst="rect">
              <a:avLst/>
            </a:prstGeom>
          </p:spPr>
          <p:txBody>
            <a:bodyPr wrap="none">
              <a:spAutoFit/>
            </a:bodyPr>
            <a:lstStyle/>
            <a:p>
              <a:pPr marL="0" indent="0" algn="ctr" eaLnBrk="1" hangingPunct="1">
                <a:lnSpc>
                  <a:spcPct val="90000"/>
                </a:lnSpc>
                <a:buNone/>
                <a:defRPr/>
              </a:pPr>
              <a:r>
                <a:rPr lang="en-US" b="1" dirty="0" err="1"/>
                <a:t>Percaya</a:t>
              </a:r>
              <a:endParaRPr lang="en-US" b="1" dirty="0"/>
            </a:p>
            <a:p>
              <a:pPr marL="0" indent="0" algn="ctr" eaLnBrk="1" hangingPunct="1">
                <a:lnSpc>
                  <a:spcPct val="90000"/>
                </a:lnSpc>
                <a:buNone/>
                <a:defRPr/>
              </a:pPr>
              <a:r>
                <a:rPr lang="en-US" b="1" dirty="0" err="1"/>
                <a:t>diri</a:t>
              </a:r>
              <a:endParaRPr lang="en-US" b="1" dirty="0"/>
            </a:p>
          </p:txBody>
        </p:sp>
      </p:grpSp>
      <p:sp>
        <p:nvSpPr>
          <p:cNvPr id="40" name="Rectangle 2">
            <a:extLst>
              <a:ext uri="{FF2B5EF4-FFF2-40B4-BE49-F238E27FC236}">
                <a16:creationId xmlns:a16="http://schemas.microsoft.com/office/drawing/2014/main" id="{7FE92053-9EC0-4B75-B83E-EFE200FA6063}"/>
              </a:ext>
            </a:extLst>
          </p:cNvPr>
          <p:cNvSpPr txBox="1">
            <a:spLocks noChangeArrowheads="1"/>
          </p:cNvSpPr>
          <p:nvPr/>
        </p:nvSpPr>
        <p:spPr bwMode="auto">
          <a:xfrm>
            <a:off x="2990876" y="260648"/>
            <a:ext cx="6415251" cy="777875"/>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defRPr/>
            </a:pPr>
            <a:r>
              <a:rPr lang="en-US" sz="3200" dirty="0" err="1">
                <a:effectLst>
                  <a:outerShdw blurRad="38100" dist="38100" dir="2700000" algn="tl">
                    <a:srgbClr val="C0C0C0"/>
                  </a:outerShdw>
                </a:effectLst>
              </a:rPr>
              <a:t>Personel</a:t>
            </a:r>
            <a:r>
              <a:rPr lang="en-US" sz="3200" dirty="0">
                <a:effectLst>
                  <a:outerShdw blurRad="38100" dist="38100" dir="2700000" algn="tl">
                    <a:srgbClr val="C0C0C0"/>
                  </a:outerShdw>
                </a:effectLst>
              </a:rPr>
              <a:t> Attribute </a:t>
            </a:r>
            <a:r>
              <a:rPr lang="en-US" sz="3200" dirty="0" err="1">
                <a:effectLst>
                  <a:outerShdw blurRad="38100" dist="38100" dir="2700000" algn="tl">
                    <a:srgbClr val="C0C0C0"/>
                  </a:outerShdw>
                </a:effectLst>
              </a:rPr>
              <a:t>Seorang</a:t>
            </a:r>
            <a:r>
              <a:rPr lang="en-US" sz="3200" dirty="0">
                <a:effectLst>
                  <a:outerShdw blurRad="38100" dist="38100" dir="2700000" algn="tl">
                    <a:srgbClr val="C0C0C0"/>
                  </a:outerShdw>
                </a:effectLst>
              </a:rPr>
              <a:t> Auditor</a:t>
            </a:r>
          </a:p>
        </p:txBody>
      </p:sp>
      <p:sp>
        <p:nvSpPr>
          <p:cNvPr id="41" name="Text Box 4">
            <a:extLst>
              <a:ext uri="{FF2B5EF4-FFF2-40B4-BE49-F238E27FC236}">
                <a16:creationId xmlns:a16="http://schemas.microsoft.com/office/drawing/2014/main" id="{694E3553-BB90-45B2-BD7E-C9176CB7B0C4}"/>
              </a:ext>
            </a:extLst>
          </p:cNvPr>
          <p:cNvSpPr txBox="1">
            <a:spLocks noChangeArrowheads="1"/>
          </p:cNvSpPr>
          <p:nvPr/>
        </p:nvSpPr>
        <p:spPr bwMode="auto">
          <a:xfrm>
            <a:off x="2095876" y="5566223"/>
            <a:ext cx="6544768" cy="831850"/>
          </a:xfrm>
          <a:custGeom>
            <a:avLst/>
            <a:gdLst>
              <a:gd name="connsiteX0" fmla="*/ 0 w 5979840"/>
              <a:gd name="connsiteY0" fmla="*/ 0 h 831850"/>
              <a:gd name="connsiteX1" fmla="*/ 5979840 w 5979840"/>
              <a:gd name="connsiteY1" fmla="*/ 0 h 831850"/>
              <a:gd name="connsiteX2" fmla="*/ 5979840 w 5979840"/>
              <a:gd name="connsiteY2" fmla="*/ 831850 h 831850"/>
              <a:gd name="connsiteX3" fmla="*/ 0 w 5979840"/>
              <a:gd name="connsiteY3" fmla="*/ 831850 h 831850"/>
              <a:gd name="connsiteX4" fmla="*/ 0 w 5979840"/>
              <a:gd name="connsiteY4" fmla="*/ 0 h 831850"/>
              <a:gd name="connsiteX0" fmla="*/ 159372 w 6139212"/>
              <a:gd name="connsiteY0" fmla="*/ 0 h 831850"/>
              <a:gd name="connsiteX1" fmla="*/ 6139212 w 6139212"/>
              <a:gd name="connsiteY1" fmla="*/ 0 h 831850"/>
              <a:gd name="connsiteX2" fmla="*/ 6139212 w 6139212"/>
              <a:gd name="connsiteY2" fmla="*/ 831850 h 831850"/>
              <a:gd name="connsiteX3" fmla="*/ 159372 w 6139212"/>
              <a:gd name="connsiteY3" fmla="*/ 831850 h 831850"/>
              <a:gd name="connsiteX4" fmla="*/ 159372 w 6139212"/>
              <a:gd name="connsiteY4" fmla="*/ 0 h 831850"/>
              <a:gd name="connsiteX0" fmla="*/ 268941 w 6248781"/>
              <a:gd name="connsiteY0" fmla="*/ 0 h 831850"/>
              <a:gd name="connsiteX1" fmla="*/ 6248781 w 6248781"/>
              <a:gd name="connsiteY1" fmla="*/ 0 h 831850"/>
              <a:gd name="connsiteX2" fmla="*/ 6248781 w 6248781"/>
              <a:gd name="connsiteY2" fmla="*/ 831850 h 831850"/>
              <a:gd name="connsiteX3" fmla="*/ 268941 w 6248781"/>
              <a:gd name="connsiteY3" fmla="*/ 831850 h 831850"/>
              <a:gd name="connsiteX4" fmla="*/ 268941 w 6248781"/>
              <a:gd name="connsiteY4" fmla="*/ 0 h 831850"/>
              <a:gd name="connsiteX0" fmla="*/ 268941 w 6384247"/>
              <a:gd name="connsiteY0" fmla="*/ 0 h 831850"/>
              <a:gd name="connsiteX1" fmla="*/ 6248781 w 6384247"/>
              <a:gd name="connsiteY1" fmla="*/ 0 h 831850"/>
              <a:gd name="connsiteX2" fmla="*/ 6248781 w 6384247"/>
              <a:gd name="connsiteY2" fmla="*/ 831850 h 831850"/>
              <a:gd name="connsiteX3" fmla="*/ 268941 w 6384247"/>
              <a:gd name="connsiteY3" fmla="*/ 831850 h 831850"/>
              <a:gd name="connsiteX4" fmla="*/ 268941 w 6384247"/>
              <a:gd name="connsiteY4" fmla="*/ 0 h 831850"/>
              <a:gd name="connsiteX0" fmla="*/ 268941 w 6491014"/>
              <a:gd name="connsiteY0" fmla="*/ 0 h 831850"/>
              <a:gd name="connsiteX1" fmla="*/ 6248781 w 6491014"/>
              <a:gd name="connsiteY1" fmla="*/ 0 h 831850"/>
              <a:gd name="connsiteX2" fmla="*/ 6248781 w 6491014"/>
              <a:gd name="connsiteY2" fmla="*/ 831850 h 831850"/>
              <a:gd name="connsiteX3" fmla="*/ 268941 w 6491014"/>
              <a:gd name="connsiteY3" fmla="*/ 831850 h 831850"/>
              <a:gd name="connsiteX4" fmla="*/ 268941 w 6491014"/>
              <a:gd name="connsiteY4" fmla="*/ 0 h 831850"/>
              <a:gd name="connsiteX0" fmla="*/ 268941 w 6519218"/>
              <a:gd name="connsiteY0" fmla="*/ 0 h 831850"/>
              <a:gd name="connsiteX1" fmla="*/ 6248781 w 6519218"/>
              <a:gd name="connsiteY1" fmla="*/ 0 h 831850"/>
              <a:gd name="connsiteX2" fmla="*/ 6248781 w 6519218"/>
              <a:gd name="connsiteY2" fmla="*/ 831850 h 831850"/>
              <a:gd name="connsiteX3" fmla="*/ 268941 w 6519218"/>
              <a:gd name="connsiteY3" fmla="*/ 831850 h 831850"/>
              <a:gd name="connsiteX4" fmla="*/ 268941 w 6519218"/>
              <a:gd name="connsiteY4" fmla="*/ 0 h 831850"/>
              <a:gd name="connsiteX0" fmla="*/ 268941 w 6544768"/>
              <a:gd name="connsiteY0" fmla="*/ 0 h 831850"/>
              <a:gd name="connsiteX1" fmla="*/ 6248781 w 6544768"/>
              <a:gd name="connsiteY1" fmla="*/ 0 h 831850"/>
              <a:gd name="connsiteX2" fmla="*/ 6248781 w 6544768"/>
              <a:gd name="connsiteY2" fmla="*/ 831850 h 831850"/>
              <a:gd name="connsiteX3" fmla="*/ 268941 w 6544768"/>
              <a:gd name="connsiteY3" fmla="*/ 831850 h 831850"/>
              <a:gd name="connsiteX4" fmla="*/ 268941 w 6544768"/>
              <a:gd name="connsiteY4" fmla="*/ 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4768" h="831850">
                <a:moveTo>
                  <a:pt x="268941" y="0"/>
                </a:moveTo>
                <a:lnTo>
                  <a:pt x="6248781" y="0"/>
                </a:lnTo>
                <a:cubicBezTo>
                  <a:pt x="6625299" y="8342"/>
                  <a:pt x="6661157" y="805579"/>
                  <a:pt x="6248781" y="831850"/>
                </a:cubicBezTo>
                <a:lnTo>
                  <a:pt x="268941" y="831850"/>
                </a:lnTo>
                <a:cubicBezTo>
                  <a:pt x="-89647" y="823508"/>
                  <a:pt x="-89647" y="8341"/>
                  <a:pt x="268941" y="0"/>
                </a:cubicBezTo>
                <a:close/>
              </a:path>
            </a:pathLst>
          </a:custGeom>
          <a:solidFill>
            <a:srgbClr val="99CCFF"/>
          </a:solidFill>
          <a:ln w="9525">
            <a:solidFill>
              <a:schemeClr val="tx1"/>
            </a:solidFill>
            <a:miter lim="800000"/>
            <a:headEnd/>
            <a:tailEnd/>
          </a:ln>
          <a:effectLst>
            <a:outerShdw dist="107763" dir="2700000" algn="ctr" rotWithShape="0">
              <a:schemeClr val="bg2">
                <a:alpha val="50000"/>
              </a:schemeClr>
            </a:outerShdw>
          </a:effectLst>
        </p:spPr>
        <p:txBody>
          <a:bodyPr wrap="square">
            <a:spAutoFit/>
          </a:bodyPr>
          <a:lstStyle/>
          <a:p>
            <a:pPr algn="ctr" eaLnBrk="0" hangingPunct="0">
              <a:spcBef>
                <a:spcPct val="50000"/>
              </a:spcBef>
              <a:defRPr/>
            </a:pPr>
            <a:r>
              <a:rPr lang="en-US" sz="2400" i="1" dirty="0">
                <a:latin typeface="Times New Roman" pitchFamily="18" charset="0"/>
              </a:rPr>
              <a:t>FAIRNESS</a:t>
            </a:r>
            <a:r>
              <a:rPr lang="en-US" sz="2400" dirty="0">
                <a:latin typeface="Times New Roman" pitchFamily="18" charset="0"/>
              </a:rPr>
              <a:t> </a:t>
            </a:r>
            <a:r>
              <a:rPr lang="en-US" sz="2400" dirty="0" err="1">
                <a:latin typeface="Times New Roman" pitchFamily="18" charset="0"/>
              </a:rPr>
              <a:t>dalam</a:t>
            </a:r>
            <a:r>
              <a:rPr lang="en-US" sz="2400" dirty="0">
                <a:latin typeface="Times New Roman" pitchFamily="18" charset="0"/>
              </a:rPr>
              <a:t> </a:t>
            </a:r>
            <a:r>
              <a:rPr lang="en-US" sz="2400" dirty="0" err="1">
                <a:latin typeface="Times New Roman" pitchFamily="18" charset="0"/>
              </a:rPr>
              <a:t>mendapatkan</a:t>
            </a:r>
            <a:r>
              <a:rPr lang="en-US" sz="2400" dirty="0">
                <a:latin typeface="Times New Roman" pitchFamily="18" charset="0"/>
              </a:rPr>
              <a:t> </a:t>
            </a:r>
            <a:r>
              <a:rPr lang="en-US" sz="2400" dirty="0" err="1">
                <a:latin typeface="Times New Roman" pitchFamily="18" charset="0"/>
              </a:rPr>
              <a:t>bukti</a:t>
            </a:r>
            <a:r>
              <a:rPr lang="en-US" sz="2400" dirty="0">
                <a:latin typeface="Times New Roman" pitchFamily="18" charset="0"/>
              </a:rPr>
              <a:t> audit </a:t>
            </a:r>
            <a:r>
              <a:rPr lang="en-US" sz="2400" dirty="0" err="1">
                <a:latin typeface="Times New Roman" pitchFamily="18" charset="0"/>
              </a:rPr>
              <a:t>dan</a:t>
            </a:r>
            <a:r>
              <a:rPr lang="en-US" sz="2400" dirty="0">
                <a:latin typeface="Times New Roman" pitchFamily="18" charset="0"/>
              </a:rPr>
              <a:t> </a:t>
            </a:r>
            <a:r>
              <a:rPr lang="en-US" sz="2400" dirty="0" err="1">
                <a:latin typeface="Times New Roman" pitchFamily="18" charset="0"/>
              </a:rPr>
              <a:t>dikonfirmasikan</a:t>
            </a:r>
            <a:r>
              <a:rPr lang="en-US" sz="2400" dirty="0">
                <a:latin typeface="Times New Roman" pitchFamily="18" charset="0"/>
              </a:rPr>
              <a:t> </a:t>
            </a:r>
            <a:r>
              <a:rPr lang="en-US" sz="2400" dirty="0" err="1">
                <a:latin typeface="Times New Roman" pitchFamily="18" charset="0"/>
              </a:rPr>
              <a:t>dengan</a:t>
            </a:r>
            <a:r>
              <a:rPr lang="en-US" sz="2400" dirty="0">
                <a:latin typeface="Times New Roman" pitchFamily="18" charset="0"/>
              </a:rPr>
              <a:t> </a:t>
            </a:r>
            <a:r>
              <a:rPr lang="en-US" sz="2400" dirty="0" err="1">
                <a:latin typeface="Times New Roman" pitchFamily="18" charset="0"/>
              </a:rPr>
              <a:t>auditee</a:t>
            </a:r>
            <a:r>
              <a:rPr lang="en-US" sz="2400" dirty="0">
                <a:latin typeface="Times New Roman" pitchFamily="18" charset="0"/>
              </a:rPr>
              <a:t> !!</a:t>
            </a:r>
          </a:p>
        </p:txBody>
      </p:sp>
      <p:pic>
        <p:nvPicPr>
          <p:cNvPr id="42" name="Picture 4" descr="http://rlv.zcache.com/i_love_my_auditor_2_inch_round_button-re5cebe016bbd408595a99b9e340fcbab_x7j3i_8byvr_324.jpg">
            <a:extLst>
              <a:ext uri="{FF2B5EF4-FFF2-40B4-BE49-F238E27FC236}">
                <a16:creationId xmlns:a16="http://schemas.microsoft.com/office/drawing/2014/main" id="{9B05A54B-E958-45B0-A474-664EE4654C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2840" b="89815" l="26235" r="89815"/>
                    </a14:imgEffect>
                  </a14:imgLayer>
                </a14:imgProps>
              </a:ext>
              <a:ext uri="{28A0092B-C50C-407E-A947-70E740481C1C}">
                <a14:useLocalDpi xmlns:a14="http://schemas.microsoft.com/office/drawing/2010/main" val="0"/>
              </a:ext>
            </a:extLst>
          </a:blip>
          <a:srcRect/>
          <a:stretch>
            <a:fillRect/>
          </a:stretch>
        </p:blipFill>
        <p:spPr bwMode="auto">
          <a:xfrm>
            <a:off x="6640368" y="2965824"/>
            <a:ext cx="2357690" cy="2357692"/>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1F409EC5-0D9B-4AE5-A1A8-54816A0A4363}"/>
              </a:ext>
            </a:extLst>
          </p:cNvPr>
          <p:cNvCxnSpPr/>
          <p:nvPr/>
        </p:nvCxnSpPr>
        <p:spPr>
          <a:xfrm>
            <a:off x="3680587" y="836712"/>
            <a:ext cx="346873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1113C2D-B256-4AA3-B416-B3362CCAAD6A}"/>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099287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0-#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1+#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1+#ppt_w/2"/>
                                          </p:val>
                                        </p:tav>
                                        <p:tav tm="100000">
                                          <p:val>
                                            <p:strVal val="#ppt_x"/>
                                          </p:val>
                                        </p:tav>
                                      </p:tavLst>
                                    </p:anim>
                                    <p:anim calcmode="lin" valueType="num">
                                      <p:cBhvr additive="base">
                                        <p:cTn id="40" dur="500" fill="hold"/>
                                        <p:tgtEl>
                                          <p:spTgt spid="28"/>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1+#ppt_w/2"/>
                                          </p:val>
                                        </p:tav>
                                        <p:tav tm="100000">
                                          <p:val>
                                            <p:strVal val="#ppt_x"/>
                                          </p:val>
                                        </p:tav>
                                      </p:tavLst>
                                    </p:anim>
                                    <p:anim calcmode="lin" valueType="num">
                                      <p:cBhvr additive="base">
                                        <p:cTn id="45" dur="500" fill="hold"/>
                                        <p:tgtEl>
                                          <p:spTgt spid="31"/>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 presetClass="entr" presetSubtype="8"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0-#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2" presetClass="entr" presetSubtype="2"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1+#ppt_w/2"/>
                                          </p:val>
                                        </p:tav>
                                        <p:tav tm="100000">
                                          <p:val>
                                            <p:strVal val="#ppt_x"/>
                                          </p:val>
                                        </p:tav>
                                      </p:tavLst>
                                    </p:anim>
                                    <p:anim calcmode="lin" valueType="num">
                                      <p:cBhvr additive="base">
                                        <p:cTn id="60" dur="500" fill="hold"/>
                                        <p:tgtEl>
                                          <p:spTgt spid="42"/>
                                        </p:tgtEl>
                                        <p:attrNameLst>
                                          <p:attrName>ppt_y</p:attrName>
                                        </p:attrNameLst>
                                      </p:cBhvr>
                                      <p:tavLst>
                                        <p:tav tm="0">
                                          <p:val>
                                            <p:strVal val="#ppt_y"/>
                                          </p:val>
                                        </p:tav>
                                        <p:tav tm="100000">
                                          <p:val>
                                            <p:strVal val="#ppt_y"/>
                                          </p:val>
                                        </p:tav>
                                      </p:tavLst>
                                    </p:anim>
                                  </p:childTnLst>
                                </p:cTn>
                              </p:par>
                            </p:childTnLst>
                          </p:cTn>
                        </p:par>
                        <p:par>
                          <p:cTn id="61" fill="hold">
                            <p:stCondLst>
                              <p:cond delay="6000"/>
                            </p:stCondLst>
                            <p:childTnLst>
                              <p:par>
                                <p:cTn id="62" presetID="2" presetClass="entr" presetSubtype="4"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fill="hold"/>
                                        <p:tgtEl>
                                          <p:spTgt spid="41"/>
                                        </p:tgtEl>
                                        <p:attrNameLst>
                                          <p:attrName>ppt_x</p:attrName>
                                        </p:attrNameLst>
                                      </p:cBhvr>
                                      <p:tavLst>
                                        <p:tav tm="0">
                                          <p:val>
                                            <p:strVal val="#ppt_x"/>
                                          </p:val>
                                        </p:tav>
                                        <p:tav tm="100000">
                                          <p:val>
                                            <p:strVal val="#ppt_x"/>
                                          </p:val>
                                        </p:tav>
                                      </p:tavLst>
                                    </p:anim>
                                    <p:anim calcmode="lin" valueType="num">
                                      <p:cBhvr additive="base">
                                        <p:cTn id="6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bwMode="auto">
          <a:xfrm>
            <a:off x="7321548" y="2228343"/>
            <a:ext cx="24955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SISTEM MANAJEMEN MUTU</a:t>
            </a:r>
          </a:p>
        </p:txBody>
      </p:sp>
      <p:sp>
        <p:nvSpPr>
          <p:cNvPr id="26" name="Rectangle 3"/>
          <p:cNvSpPr>
            <a:spLocks noChangeAspect="1" noChangeArrowheads="1"/>
          </p:cNvSpPr>
          <p:nvPr/>
        </p:nvSpPr>
        <p:spPr bwMode="auto">
          <a:xfrm>
            <a:off x="7321548" y="2588706"/>
            <a:ext cx="24161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Persyaratan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IATF 16949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8.4.1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Memilih</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supplier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berdasarkan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kemampuan</a:t>
            </a:r>
            <a:endPar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endParaRPr>
          </a:p>
        </p:txBody>
      </p:sp>
      <p:sp>
        <p:nvSpPr>
          <p:cNvPr id="27" name="Rectangle 4"/>
          <p:cNvSpPr>
            <a:spLocks noChangeAspect="1" noChangeArrowheads="1"/>
          </p:cNvSpPr>
          <p:nvPr/>
        </p:nvSpPr>
        <p:spPr bwMode="auto">
          <a:xfrm>
            <a:off x="1471610" y="705028"/>
            <a:ext cx="32750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Kriteria</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Audit 2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Dokumen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VS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Dokumen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keterkaitan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antar</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dokumen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sng" strike="noStrike" kern="1200" cap="none" spc="0" normalizeH="0" baseline="0" noProof="0" dirty="0">
                <a:ln>
                  <a:noFill/>
                </a:ln>
                <a:solidFill>
                  <a:srgbClr val="254061"/>
                </a:solidFill>
                <a:effectLst/>
                <a:uLnTx/>
                <a:uFillTx/>
                <a:latin typeface="Arial" panose="020B0604020202020204" pitchFamily="34" charset="0"/>
                <a:ea typeface="+mn-ea"/>
                <a:cs typeface="+mn-cs"/>
              </a:rPr>
              <a:t>Compliance</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a:t>
            </a:r>
            <a:endParaRPr kumimoji="0" lang="en-US" altLang="en-US" sz="1200" b="1" i="0" u="sng" strike="noStrike" kern="1200" cap="none" spc="0" normalizeH="0" baseline="0" noProof="0" dirty="0">
              <a:ln>
                <a:noFill/>
              </a:ln>
              <a:solidFill>
                <a:srgbClr val="254061"/>
              </a:solidFill>
              <a:effectLst/>
              <a:uLnTx/>
              <a:uFillTx/>
              <a:latin typeface="Arial" panose="020B0604020202020204" pitchFamily="34" charset="0"/>
              <a:ea typeface="+mn-ea"/>
              <a:cs typeface="+mn-cs"/>
            </a:endParaRPr>
          </a:p>
        </p:txBody>
      </p:sp>
      <p:sp>
        <p:nvSpPr>
          <p:cNvPr id="28" name="AutoShape 5"/>
          <p:cNvSpPr>
            <a:spLocks/>
          </p:cNvSpPr>
          <p:nvPr/>
        </p:nvSpPr>
        <p:spPr bwMode="auto">
          <a:xfrm rot="5400000" flipV="1">
            <a:off x="7071516" y="-433100"/>
            <a:ext cx="420687" cy="4445000"/>
          </a:xfrm>
          <a:prstGeom prst="leftBrace">
            <a:avLst>
              <a:gd name="adj1" fmla="val 6471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altLang="en-US" sz="1800" b="1" i="0" u="none" strike="noStrike" kern="1200" cap="none" spc="0" normalizeH="0" baseline="0" noProof="0">
              <a:ln>
                <a:noFill/>
              </a:ln>
              <a:solidFill>
                <a:prstClr val="black"/>
              </a:solidFill>
              <a:effectLst/>
              <a:uLnTx/>
              <a:uFillTx/>
              <a:latin typeface="Berlin Sans FB" panose="020E0602020502020306" pitchFamily="34" charset="0"/>
              <a:ea typeface="+mn-ea"/>
              <a:cs typeface="+mn-cs"/>
            </a:endParaRPr>
          </a:p>
        </p:txBody>
      </p:sp>
      <p:sp>
        <p:nvSpPr>
          <p:cNvPr id="29" name="Rectangle 6"/>
          <p:cNvSpPr>
            <a:spLocks noChangeAspect="1" noChangeArrowheads="1"/>
          </p:cNvSpPr>
          <p:nvPr/>
        </p:nvSpPr>
        <p:spPr bwMode="auto">
          <a:xfrm>
            <a:off x="5527673" y="931356"/>
            <a:ext cx="335121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Kriteria</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Audit 1 “SMM VS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Persyaratan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prosedur</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sesuai</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persyaratan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sng" strike="noStrike" kern="1200" cap="none" spc="0" normalizeH="0" baseline="0" noProof="0" dirty="0">
                <a:ln>
                  <a:noFill/>
                </a:ln>
                <a:solidFill>
                  <a:srgbClr val="254061"/>
                </a:solidFill>
                <a:effectLst/>
                <a:uLnTx/>
                <a:uFillTx/>
                <a:latin typeface="Arial" panose="020B0604020202020204" pitchFamily="34" charset="0"/>
                <a:ea typeface="+mn-ea"/>
                <a:cs typeface="+mn-cs"/>
              </a:rPr>
              <a:t>Compliance</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a:t>
            </a:r>
          </a:p>
        </p:txBody>
      </p:sp>
      <p:sp>
        <p:nvSpPr>
          <p:cNvPr id="30" name="AutoShape 7"/>
          <p:cNvSpPr>
            <a:spLocks/>
          </p:cNvSpPr>
          <p:nvPr/>
        </p:nvSpPr>
        <p:spPr bwMode="auto">
          <a:xfrm rot="5400000">
            <a:off x="2923379" y="-253028"/>
            <a:ext cx="215900" cy="3430588"/>
          </a:xfrm>
          <a:prstGeom prst="leftBrace">
            <a:avLst>
              <a:gd name="adj1" fmla="val 9732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altLang="en-US" sz="1800" b="1" i="0" u="none" strike="noStrike" kern="1200" cap="none" spc="0" normalizeH="0" baseline="0" noProof="0">
              <a:ln>
                <a:noFill/>
              </a:ln>
              <a:solidFill>
                <a:prstClr val="black"/>
              </a:solidFill>
              <a:effectLst/>
              <a:uLnTx/>
              <a:uFillTx/>
              <a:latin typeface="Berlin Sans FB" panose="020E0602020502020306" pitchFamily="34" charset="0"/>
              <a:ea typeface="+mn-ea"/>
              <a:cs typeface="+mn-cs"/>
            </a:endParaRPr>
          </a:p>
        </p:txBody>
      </p:sp>
      <p:sp>
        <p:nvSpPr>
          <p:cNvPr id="31" name="Rectangle 8"/>
          <p:cNvSpPr>
            <a:spLocks noChangeAspect="1" noChangeArrowheads="1"/>
          </p:cNvSpPr>
          <p:nvPr/>
        </p:nvSpPr>
        <p:spPr bwMode="auto">
          <a:xfrm>
            <a:off x="655635" y="1313041"/>
            <a:ext cx="16748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Prosedur</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vs form</a:t>
            </a:r>
          </a:p>
        </p:txBody>
      </p:sp>
      <p:sp>
        <p:nvSpPr>
          <p:cNvPr id="32" name="Rectangle 9"/>
          <p:cNvSpPr>
            <a:spLocks noChangeAspect="1" noChangeArrowheads="1"/>
          </p:cNvSpPr>
          <p:nvPr/>
        </p:nvSpPr>
        <p:spPr bwMode="auto">
          <a:xfrm>
            <a:off x="3877758" y="5449523"/>
            <a:ext cx="18732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Aktual</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pelaksanaan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dijalankan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sesuai</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prosedur</a:t>
            </a:r>
            <a:endPar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endParaRPr>
          </a:p>
        </p:txBody>
      </p:sp>
      <p:graphicFrame>
        <p:nvGraphicFramePr>
          <p:cNvPr id="33" name="Group 58"/>
          <p:cNvGraphicFramePr>
            <a:graphicFrameLocks noGrp="1"/>
          </p:cNvGraphicFramePr>
          <p:nvPr>
            <p:extLst/>
          </p:nvPr>
        </p:nvGraphicFramePr>
        <p:xfrm>
          <a:off x="693735" y="1821041"/>
          <a:ext cx="2208213" cy="1884362"/>
        </p:xfrm>
        <a:graphic>
          <a:graphicData uri="http://schemas.openxmlformats.org/drawingml/2006/table">
            <a:tbl>
              <a:tblPr/>
              <a:tblGrid>
                <a:gridCol w="1635125">
                  <a:extLst>
                    <a:ext uri="{9D8B030D-6E8A-4147-A177-3AD203B41FA5}">
                      <a16:colId xmlns:a16="http://schemas.microsoft.com/office/drawing/2014/main" val="20000"/>
                    </a:ext>
                  </a:extLst>
                </a:gridCol>
                <a:gridCol w="573088">
                  <a:extLst>
                    <a:ext uri="{9D8B030D-6E8A-4147-A177-3AD203B41FA5}">
                      <a16:colId xmlns:a16="http://schemas.microsoft.com/office/drawing/2014/main" val="20001"/>
                    </a:ext>
                  </a:extLst>
                </a:gridCol>
              </a:tblGrid>
              <a:tr h="287435">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Sistem Seleksi</a:t>
                      </a:r>
                    </a:p>
                  </a:txBody>
                  <a:tcPr marT="45735" marB="4573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25916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900" b="0" i="0" u="none" strike="noStrike" cap="none" normalizeH="0" baseline="0">
                          <a:ln>
                            <a:noFill/>
                          </a:ln>
                          <a:solidFill>
                            <a:srgbClr val="0000CC"/>
                          </a:solidFill>
                          <a:effectLst/>
                          <a:latin typeface="Century Gothic" pitchFamily="34" charset="0"/>
                        </a:rPr>
                        <a:t>Mempunyai NPWP</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9</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16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000" b="0" i="0" u="none" strike="noStrike" cap="none" normalizeH="0" baseline="0">
                          <a:ln>
                            <a:noFill/>
                          </a:ln>
                          <a:solidFill>
                            <a:srgbClr val="0000CC"/>
                          </a:solidFill>
                          <a:effectLst/>
                          <a:latin typeface="Century Gothic" pitchFamily="34" charset="0"/>
                        </a:rPr>
                        <a:t>Kualitas sample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5</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3142">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Sistem warehouse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7</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142">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Rata-rata</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7</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3142">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dirty="0">
                          <a:ln>
                            <a:noFill/>
                          </a:ln>
                          <a:solidFill>
                            <a:srgbClr val="0000CC"/>
                          </a:solidFill>
                          <a:effectLst/>
                          <a:latin typeface="Century Gothic" pitchFamily="34" charset="0"/>
                        </a:rPr>
                        <a:t>Lulus</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Wingdings 2" pitchFamily="18" charset="2"/>
                        </a:rPr>
                        <a:t>R</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916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dirty="0" err="1">
                          <a:ln>
                            <a:noFill/>
                          </a:ln>
                          <a:solidFill>
                            <a:srgbClr val="0000CC"/>
                          </a:solidFill>
                          <a:effectLst/>
                          <a:latin typeface="Century Gothic" pitchFamily="34" charset="0"/>
                        </a:rPr>
                        <a:t>Tidak</a:t>
                      </a:r>
                      <a:r>
                        <a:rPr kumimoji="0" lang="en-US" sz="1100" b="0" i="0" u="none" strike="noStrike" cap="none" normalizeH="0" baseline="0" dirty="0">
                          <a:ln>
                            <a:noFill/>
                          </a:ln>
                          <a:solidFill>
                            <a:srgbClr val="0000CC"/>
                          </a:solidFill>
                          <a:effectLst/>
                          <a:latin typeface="Century Gothic" pitchFamily="34" charset="0"/>
                        </a:rPr>
                        <a:t> lulus</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dirty="0">
                          <a:ln>
                            <a:noFill/>
                          </a:ln>
                          <a:solidFill>
                            <a:srgbClr val="0000CC"/>
                          </a:solidFill>
                          <a:effectLst/>
                          <a:latin typeface="Wingdings 2" pitchFamily="18" charset="2"/>
                          <a:sym typeface="Wingdings 2" pitchFamily="18" charset="2"/>
                        </a:rPr>
                        <a:t></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4" name="Rectangle 35"/>
          <p:cNvSpPr>
            <a:spLocks noChangeAspect="1" noChangeArrowheads="1"/>
          </p:cNvSpPr>
          <p:nvPr/>
        </p:nvSpPr>
        <p:spPr bwMode="auto">
          <a:xfrm>
            <a:off x="5684835" y="4519106"/>
            <a:ext cx="33512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Kriteria</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Audit 3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Dokumen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VS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Pelaksanaan</a:t>
            </a:r>
            <a:endPar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penerapan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dilakukan</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sesuai</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prosedur</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sng" strike="noStrike" kern="1200" cap="none" spc="0" normalizeH="0" baseline="0" noProof="0" dirty="0">
                <a:ln>
                  <a:noFill/>
                </a:ln>
                <a:solidFill>
                  <a:srgbClr val="254061"/>
                </a:solidFill>
                <a:effectLst/>
                <a:uLnTx/>
                <a:uFillTx/>
                <a:latin typeface="Arial" panose="020B0604020202020204" pitchFamily="34" charset="0"/>
                <a:ea typeface="+mn-ea"/>
                <a:cs typeface="+mn-cs"/>
              </a:rPr>
              <a:t>Compliance</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endParaRPr>
          </a:p>
        </p:txBody>
      </p:sp>
      <p:sp>
        <p:nvSpPr>
          <p:cNvPr id="35" name="Rectangle 36"/>
          <p:cNvSpPr>
            <a:spLocks noChangeAspect="1" noChangeArrowheads="1"/>
          </p:cNvSpPr>
          <p:nvPr/>
        </p:nvSpPr>
        <p:spPr bwMode="auto">
          <a:xfrm>
            <a:off x="808828" y="5996793"/>
            <a:ext cx="30416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Kriteria</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Audit 4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Produk</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vs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Spesifikasi</a:t>
            </a:r>
            <a:endPar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(standard </a:t>
            </a:r>
            <a:r>
              <a:rPr kumimoji="0" lang="en-US" altLang="en-US" sz="1200" b="1" i="0" u="none" strike="noStrike" kern="1200" cap="none" spc="0" normalizeH="0" baseline="0" noProof="0" dirty="0" err="1">
                <a:ln>
                  <a:noFill/>
                </a:ln>
                <a:solidFill>
                  <a:srgbClr val="254061"/>
                </a:solidFill>
                <a:effectLst/>
                <a:uLnTx/>
                <a:uFillTx/>
                <a:latin typeface="Arial" panose="020B0604020202020204" pitchFamily="34" charset="0"/>
                <a:ea typeface="+mn-ea"/>
                <a:cs typeface="+mn-cs"/>
              </a:rPr>
              <a:t>diikuti</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 </a:t>
            </a:r>
            <a:r>
              <a:rPr kumimoji="0" lang="en-US" altLang="en-US" sz="1200" b="1" i="0" u="sng" strike="noStrike" kern="1200" cap="none" spc="0" normalizeH="0" baseline="0" noProof="0" dirty="0">
                <a:ln>
                  <a:noFill/>
                </a:ln>
                <a:solidFill>
                  <a:srgbClr val="254061"/>
                </a:solidFill>
                <a:effectLst/>
                <a:uLnTx/>
                <a:uFillTx/>
                <a:latin typeface="Arial" panose="020B0604020202020204" pitchFamily="34" charset="0"/>
                <a:ea typeface="+mn-ea"/>
                <a:cs typeface="+mn-cs"/>
              </a:rPr>
              <a:t>Compliance</a:t>
            </a:r>
            <a:r>
              <a:rPr kumimoji="0" lang="en-US" altLang="en-US" sz="1200" b="1" i="0" u="none" strike="noStrike" kern="1200" cap="none" spc="0" normalizeH="0" baseline="0" noProof="0" dirty="0">
                <a:ln>
                  <a:noFill/>
                </a:ln>
                <a:solidFill>
                  <a:srgbClr val="254061"/>
                </a:solidFill>
                <a:effectLst/>
                <a:uLnTx/>
                <a:uFillTx/>
                <a:latin typeface="Arial" panose="020B0604020202020204" pitchFamily="34" charset="0"/>
                <a:ea typeface="+mn-ea"/>
                <a:cs typeface="+mn-cs"/>
              </a:rPr>
              <a:t>)</a:t>
            </a:r>
          </a:p>
        </p:txBody>
      </p:sp>
      <p:graphicFrame>
        <p:nvGraphicFramePr>
          <p:cNvPr id="36" name="Group 37"/>
          <p:cNvGraphicFramePr>
            <a:graphicFrameLocks noGrp="1"/>
          </p:cNvGraphicFramePr>
          <p:nvPr>
            <p:extLst/>
          </p:nvPr>
        </p:nvGraphicFramePr>
        <p:xfrm>
          <a:off x="927098" y="3944431"/>
          <a:ext cx="2208212" cy="1655762"/>
        </p:xfrm>
        <a:graphic>
          <a:graphicData uri="http://schemas.openxmlformats.org/drawingml/2006/table">
            <a:tbl>
              <a:tblPr/>
              <a:tblGrid>
                <a:gridCol w="1090612">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tblGrid>
              <a:tr h="55801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900" b="0" i="0" u="none" strike="noStrike" cap="none" normalizeH="0" baseline="0">
                          <a:ln>
                            <a:noFill/>
                          </a:ln>
                          <a:solidFill>
                            <a:srgbClr val="0000CC"/>
                          </a:solidFill>
                          <a:effectLst/>
                          <a:latin typeface="Century Gothic" pitchFamily="34" charset="0"/>
                        </a:rPr>
                        <a:t>Standard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900" b="0" i="0" u="none" strike="noStrike" cap="none" normalizeH="0" baseline="0">
                          <a:ln>
                            <a:noFill/>
                          </a:ln>
                          <a:solidFill>
                            <a:srgbClr val="0000CC"/>
                          </a:solidFill>
                          <a:effectLst/>
                          <a:latin typeface="Century Gothic" pitchFamily="34" charset="0"/>
                        </a:rPr>
                        <a:t> Kelulusan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900" b="0" i="0" u="none" strike="noStrike" cap="none" normalizeH="0" baseline="0">
                        <a:ln>
                          <a:noFill/>
                        </a:ln>
                        <a:solidFill>
                          <a:srgbClr val="0000CC"/>
                        </a:solidFill>
                        <a:effectLst/>
                        <a:latin typeface="Century Gothic" pitchFamily="34" charset="0"/>
                      </a:endParaRPr>
                    </a:p>
                  </a:txBody>
                  <a:tcPr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Aktual</a:t>
                      </a:r>
                    </a:p>
                  </a:txBody>
                  <a:tcPr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774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&gt;6</a:t>
                      </a:r>
                    </a:p>
                  </a:txBody>
                  <a:tcPr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100" b="0" i="0" u="none" strike="noStrike" cap="none" normalizeH="0" baseline="0">
                          <a:ln>
                            <a:noFill/>
                          </a:ln>
                          <a:solidFill>
                            <a:srgbClr val="0000CC"/>
                          </a:solidFill>
                          <a:effectLst/>
                          <a:latin typeface="Century Gothic" pitchFamily="34" charset="0"/>
                        </a:rPr>
                        <a:t>Tidak ada supplier yang nilai seleksinya dibawah dari 6</a:t>
                      </a:r>
                    </a:p>
                  </a:txBody>
                  <a:tcPr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7" name="AutoShape 48"/>
          <p:cNvSpPr>
            <a:spLocks noChangeArrowheads="1"/>
          </p:cNvSpPr>
          <p:nvPr/>
        </p:nvSpPr>
        <p:spPr bwMode="auto">
          <a:xfrm flipH="1">
            <a:off x="6775448" y="2660143"/>
            <a:ext cx="701675" cy="5762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56F915"/>
          </a:solidFill>
          <a:ln w="9525">
            <a:solidFill>
              <a:schemeClr val="tx1"/>
            </a:solidFill>
            <a:miter lim="800000"/>
            <a:headEnd/>
            <a:tailEnd/>
          </a:ln>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1" i="0" u="none" strike="noStrike" kern="1200" cap="none" spc="0" normalizeH="0" baseline="0" noProof="0">
              <a:ln>
                <a:noFill/>
              </a:ln>
              <a:solidFill>
                <a:prstClr val="black"/>
              </a:solidFill>
              <a:effectLst/>
              <a:uLnTx/>
              <a:uFillTx/>
              <a:latin typeface="Berlin Sans FB" panose="020E0602020502020306" pitchFamily="34" charset="0"/>
              <a:ea typeface="+mn-ea"/>
              <a:cs typeface="+mn-cs"/>
            </a:endParaRPr>
          </a:p>
        </p:txBody>
      </p:sp>
      <p:pic>
        <p:nvPicPr>
          <p:cNvPr id="38"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110" y="2299781"/>
            <a:ext cx="2495550"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AutoShape 50"/>
          <p:cNvSpPr>
            <a:spLocks noChangeArrowheads="1"/>
          </p:cNvSpPr>
          <p:nvPr/>
        </p:nvSpPr>
        <p:spPr bwMode="auto">
          <a:xfrm rot="16200000" flipH="1">
            <a:off x="4483894" y="4756891"/>
            <a:ext cx="647700" cy="62388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56F915"/>
          </a:solidFill>
          <a:ln w="9525">
            <a:solidFill>
              <a:schemeClr val="tx1"/>
            </a:solidFill>
            <a:miter lim="800000"/>
            <a:headEnd/>
            <a:tailEnd/>
          </a:ln>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1" i="0" u="none" strike="noStrike" kern="1200" cap="none" spc="0" normalizeH="0" baseline="0" noProof="0">
              <a:ln>
                <a:noFill/>
              </a:ln>
              <a:solidFill>
                <a:prstClr val="black"/>
              </a:solidFill>
              <a:effectLst/>
              <a:uLnTx/>
              <a:uFillTx/>
              <a:latin typeface="Berlin Sans FB" panose="020E0602020502020306" pitchFamily="34" charset="0"/>
              <a:ea typeface="+mn-ea"/>
              <a:cs typeface="+mn-cs"/>
            </a:endParaRPr>
          </a:p>
        </p:txBody>
      </p:sp>
      <p:sp>
        <p:nvSpPr>
          <p:cNvPr id="40" name="AutoShape 51"/>
          <p:cNvSpPr>
            <a:spLocks/>
          </p:cNvSpPr>
          <p:nvPr/>
        </p:nvSpPr>
        <p:spPr bwMode="auto">
          <a:xfrm>
            <a:off x="5684835" y="3942843"/>
            <a:ext cx="544513" cy="2089150"/>
          </a:xfrm>
          <a:prstGeom prst="rightBrace">
            <a:avLst>
              <a:gd name="adj1" fmla="val 3197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altLang="en-US" sz="1800" b="1" i="0" u="none" strike="noStrike" kern="1200" cap="none" spc="0" normalizeH="0" baseline="0" noProof="0">
              <a:ln>
                <a:noFill/>
              </a:ln>
              <a:solidFill>
                <a:prstClr val="black"/>
              </a:solidFill>
              <a:effectLst/>
              <a:uLnTx/>
              <a:uFillTx/>
              <a:latin typeface="Berlin Sans FB" panose="020E0602020502020306" pitchFamily="34" charset="0"/>
              <a:ea typeface="+mn-ea"/>
              <a:cs typeface="+mn-cs"/>
            </a:endParaRPr>
          </a:p>
        </p:txBody>
      </p:sp>
      <p:sp>
        <p:nvSpPr>
          <p:cNvPr id="41" name="AutoShape 52"/>
          <p:cNvSpPr>
            <a:spLocks noChangeArrowheads="1"/>
          </p:cNvSpPr>
          <p:nvPr/>
        </p:nvSpPr>
        <p:spPr bwMode="auto">
          <a:xfrm flipH="1">
            <a:off x="3056902" y="2283213"/>
            <a:ext cx="1092200" cy="5762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56F915"/>
          </a:solidFill>
          <a:ln w="9525">
            <a:solidFill>
              <a:schemeClr val="tx1"/>
            </a:solidFill>
            <a:miter lim="800000"/>
            <a:headEnd/>
            <a:tailEnd/>
          </a:ln>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1" i="0" u="none" strike="noStrike" kern="1200" cap="none" spc="0" normalizeH="0" baseline="0" noProof="0">
              <a:ln>
                <a:noFill/>
              </a:ln>
              <a:solidFill>
                <a:prstClr val="black"/>
              </a:solidFill>
              <a:effectLst/>
              <a:uLnTx/>
              <a:uFillTx/>
              <a:latin typeface="Berlin Sans FB" panose="020E0602020502020306" pitchFamily="34" charset="0"/>
              <a:ea typeface="+mn-ea"/>
              <a:cs typeface="+mn-cs"/>
            </a:endParaRPr>
          </a:p>
        </p:txBody>
      </p:sp>
      <p:sp>
        <p:nvSpPr>
          <p:cNvPr id="42" name="AutoShape 53"/>
          <p:cNvSpPr>
            <a:spLocks/>
          </p:cNvSpPr>
          <p:nvPr/>
        </p:nvSpPr>
        <p:spPr bwMode="auto">
          <a:xfrm rot="16200000" flipV="1">
            <a:off x="2113754" y="4172237"/>
            <a:ext cx="431800" cy="3430588"/>
          </a:xfrm>
          <a:prstGeom prst="leftBrace">
            <a:avLst>
              <a:gd name="adj1" fmla="val 4866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altLang="en-US" sz="1800" b="1" i="0" u="none" strike="noStrike" kern="1200" cap="none" spc="0" normalizeH="0" baseline="0" noProof="0">
              <a:ln>
                <a:noFill/>
              </a:ln>
              <a:solidFill>
                <a:prstClr val="black"/>
              </a:solidFill>
              <a:effectLst/>
              <a:uLnTx/>
              <a:uFillTx/>
              <a:latin typeface="Berlin Sans FB" panose="020E0602020502020306" pitchFamily="34" charset="0"/>
              <a:ea typeface="+mn-ea"/>
              <a:cs typeface="+mn-cs"/>
            </a:endParaRPr>
          </a:p>
        </p:txBody>
      </p:sp>
      <p:sp>
        <p:nvSpPr>
          <p:cNvPr id="43" name="AutoShape 54"/>
          <p:cNvSpPr>
            <a:spLocks noChangeArrowheads="1"/>
          </p:cNvSpPr>
          <p:nvPr/>
        </p:nvSpPr>
        <p:spPr bwMode="auto">
          <a:xfrm rot="19195635" flipH="1">
            <a:off x="3213098" y="3436431"/>
            <a:ext cx="857250" cy="5762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56F915"/>
          </a:solidFill>
          <a:ln w="9525">
            <a:solidFill>
              <a:schemeClr val="tx1"/>
            </a:solidFill>
            <a:miter lim="800000"/>
            <a:headEnd/>
            <a:tailEnd/>
          </a:ln>
        </p:spPr>
        <p:txBody>
          <a:bodyPr wrap="none" anchor="ctr"/>
          <a:lstStyle>
            <a:lvl1pPr eaLnBrk="0" hangingPunct="0">
              <a:defRPr b="1">
                <a:solidFill>
                  <a:schemeClr val="tx1"/>
                </a:solidFill>
                <a:latin typeface="Berlin Sans FB" panose="020E0602020502020306" pitchFamily="34" charset="0"/>
              </a:defRPr>
            </a:lvl1pPr>
            <a:lvl2pPr marL="742950" indent="-285750" eaLnBrk="0" hangingPunct="0">
              <a:defRPr b="1">
                <a:solidFill>
                  <a:schemeClr val="tx1"/>
                </a:solidFill>
                <a:latin typeface="Berlin Sans FB" panose="020E0602020502020306" pitchFamily="34" charset="0"/>
              </a:defRPr>
            </a:lvl2pPr>
            <a:lvl3pPr marL="1143000" indent="-228600" eaLnBrk="0" hangingPunct="0">
              <a:defRPr b="1">
                <a:solidFill>
                  <a:schemeClr val="tx1"/>
                </a:solidFill>
                <a:latin typeface="Berlin Sans FB" panose="020E0602020502020306" pitchFamily="34" charset="0"/>
              </a:defRPr>
            </a:lvl3pPr>
            <a:lvl4pPr marL="1600200" indent="-228600" eaLnBrk="0" hangingPunct="0">
              <a:defRPr b="1">
                <a:solidFill>
                  <a:schemeClr val="tx1"/>
                </a:solidFill>
                <a:latin typeface="Berlin Sans FB" panose="020E0602020502020306" pitchFamily="34" charset="0"/>
              </a:defRPr>
            </a:lvl4pPr>
            <a:lvl5pPr marL="2057400" indent="-228600" eaLnBrk="0" hangingPunct="0">
              <a:defRPr b="1">
                <a:solidFill>
                  <a:schemeClr val="tx1"/>
                </a:solidFill>
                <a:latin typeface="Berlin Sans FB" panose="020E0602020502020306" pitchFamily="34" charset="0"/>
              </a:defRPr>
            </a:lvl5pPr>
            <a:lvl6pPr marL="2514600" indent="-228600" eaLnBrk="0" fontAlgn="base" hangingPunct="0">
              <a:spcBef>
                <a:spcPct val="0"/>
              </a:spcBef>
              <a:spcAft>
                <a:spcPct val="0"/>
              </a:spcAft>
              <a:defRPr b="1">
                <a:solidFill>
                  <a:schemeClr val="tx1"/>
                </a:solidFill>
                <a:latin typeface="Berlin Sans FB" panose="020E0602020502020306" pitchFamily="34" charset="0"/>
              </a:defRPr>
            </a:lvl6pPr>
            <a:lvl7pPr marL="2971800" indent="-228600" eaLnBrk="0" fontAlgn="base" hangingPunct="0">
              <a:spcBef>
                <a:spcPct val="0"/>
              </a:spcBef>
              <a:spcAft>
                <a:spcPct val="0"/>
              </a:spcAft>
              <a:defRPr b="1">
                <a:solidFill>
                  <a:schemeClr val="tx1"/>
                </a:solidFill>
                <a:latin typeface="Berlin Sans FB" panose="020E0602020502020306" pitchFamily="34" charset="0"/>
              </a:defRPr>
            </a:lvl7pPr>
            <a:lvl8pPr marL="3429000" indent="-228600" eaLnBrk="0" fontAlgn="base" hangingPunct="0">
              <a:spcBef>
                <a:spcPct val="0"/>
              </a:spcBef>
              <a:spcAft>
                <a:spcPct val="0"/>
              </a:spcAft>
              <a:defRPr b="1">
                <a:solidFill>
                  <a:schemeClr val="tx1"/>
                </a:solidFill>
                <a:latin typeface="Berlin Sans FB" panose="020E0602020502020306" pitchFamily="34" charset="0"/>
              </a:defRPr>
            </a:lvl8pPr>
            <a:lvl9pPr marL="3886200" indent="-228600" eaLnBrk="0" fontAlgn="base" hangingPunct="0">
              <a:spcBef>
                <a:spcPct val="0"/>
              </a:spcBef>
              <a:spcAft>
                <a:spcPct val="0"/>
              </a:spcAft>
              <a:defRPr b="1">
                <a:solidFill>
                  <a:schemeClr val="tx1"/>
                </a:solidFill>
                <a:latin typeface="Berlin Sans FB" panose="020E0602020502020306"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1" i="0" u="none" strike="noStrike" kern="1200" cap="none" spc="0" normalizeH="0" baseline="0" noProof="0">
              <a:ln>
                <a:noFill/>
              </a:ln>
              <a:solidFill>
                <a:prstClr val="black"/>
              </a:solidFill>
              <a:effectLst/>
              <a:uLnTx/>
              <a:uFillTx/>
              <a:latin typeface="Berlin Sans FB" panose="020E0602020502020306" pitchFamily="34" charset="0"/>
              <a:ea typeface="+mn-ea"/>
              <a:cs typeface="+mn-cs"/>
            </a:endParaRPr>
          </a:p>
        </p:txBody>
      </p:sp>
      <p:sp>
        <p:nvSpPr>
          <p:cNvPr id="4" name="Slide Number Placeholder 3">
            <a:extLst>
              <a:ext uri="{FF2B5EF4-FFF2-40B4-BE49-F238E27FC236}">
                <a16:creationId xmlns:a16="http://schemas.microsoft.com/office/drawing/2014/main" id="{80B7C5A4-5451-4B2B-9D58-7BFDAEF8CD5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E94571-1640-44AC-9656-2E126A36BEA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Footer Placeholder 1">
            <a:extLst>
              <a:ext uri="{FF2B5EF4-FFF2-40B4-BE49-F238E27FC236}">
                <a16:creationId xmlns:a16="http://schemas.microsoft.com/office/drawing/2014/main" id="{016EF968-9E4F-4188-8379-ACB6B04B2550}"/>
              </a:ext>
            </a:extLst>
          </p:cNvPr>
          <p:cNvSpPr>
            <a:spLocks noGrp="1"/>
          </p:cNvSpPr>
          <p:nvPr>
            <p:ph type="ftr" sz="quarter" idx="3"/>
          </p:nvPr>
        </p:nvSpPr>
        <p:spPr/>
        <p:txBody>
          <a:bodyPr/>
          <a:lstStyle/>
          <a:p>
            <a:r>
              <a:rPr lang="pt-BR"/>
              <a:t>IQA IATF 16949 1/Rev 04 © Copyright Sentral Sistem, Mar 2019</a:t>
            </a:r>
            <a:endParaRPr lang="en-US" dirty="0"/>
          </a:p>
        </p:txBody>
      </p:sp>
      <p:sp>
        <p:nvSpPr>
          <p:cNvPr id="45" name="Rectangle 44">
            <a:extLst>
              <a:ext uri="{FF2B5EF4-FFF2-40B4-BE49-F238E27FC236}">
                <a16:creationId xmlns:a16="http://schemas.microsoft.com/office/drawing/2014/main" id="{A14AEF48-57BA-401C-8768-01130B1A1101}"/>
              </a:ext>
            </a:extLst>
          </p:cNvPr>
          <p:cNvSpPr/>
          <p:nvPr/>
        </p:nvSpPr>
        <p:spPr>
          <a:xfrm>
            <a:off x="5025008" y="0"/>
            <a:ext cx="4880992" cy="5772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
            <a:extLst>
              <a:ext uri="{FF2B5EF4-FFF2-40B4-BE49-F238E27FC236}">
                <a16:creationId xmlns:a16="http://schemas.microsoft.com/office/drawing/2014/main" id="{D73A0A0C-BEDE-4393-A000-31F5E9C5923C}"/>
              </a:ext>
            </a:extLst>
          </p:cNvPr>
          <p:cNvSpPr>
            <a:spLocks noChangeArrowheads="1"/>
          </p:cNvSpPr>
          <p:nvPr/>
        </p:nvSpPr>
        <p:spPr bwMode="auto">
          <a:xfrm>
            <a:off x="1" y="0"/>
            <a:ext cx="5961112" cy="736085"/>
          </a:xfrm>
          <a:custGeom>
            <a:avLst/>
            <a:gdLst>
              <a:gd name="connsiteX0" fmla="*/ 0 w 5961112"/>
              <a:gd name="connsiteY0" fmla="*/ 0 h 1500174"/>
              <a:gd name="connsiteX1" fmla="*/ 5961112 w 5961112"/>
              <a:gd name="connsiteY1" fmla="*/ 0 h 1500174"/>
              <a:gd name="connsiteX2" fmla="*/ 5961112 w 5961112"/>
              <a:gd name="connsiteY2" fmla="*/ 1500174 h 1500174"/>
              <a:gd name="connsiteX3" fmla="*/ 0 w 5961112"/>
              <a:gd name="connsiteY3" fmla="*/ 1500174 h 1500174"/>
              <a:gd name="connsiteX4" fmla="*/ 0 w 5961112"/>
              <a:gd name="connsiteY4" fmla="*/ 0 h 1500174"/>
              <a:gd name="connsiteX0" fmla="*/ 0 w 5961112"/>
              <a:gd name="connsiteY0" fmla="*/ 0 h 1512874"/>
              <a:gd name="connsiteX1" fmla="*/ 5961112 w 5961112"/>
              <a:gd name="connsiteY1" fmla="*/ 0 h 1512874"/>
              <a:gd name="connsiteX2" fmla="*/ 4945112 w 5961112"/>
              <a:gd name="connsiteY2" fmla="*/ 1512874 h 1512874"/>
              <a:gd name="connsiteX3" fmla="*/ 0 w 5961112"/>
              <a:gd name="connsiteY3" fmla="*/ 1500174 h 1512874"/>
              <a:gd name="connsiteX4" fmla="*/ 0 w 5961112"/>
              <a:gd name="connsiteY4" fmla="*/ 0 h 1512874"/>
              <a:gd name="connsiteX0" fmla="*/ 0 w 5961112"/>
              <a:gd name="connsiteY0" fmla="*/ 0 h 1500174"/>
              <a:gd name="connsiteX1" fmla="*/ 5961112 w 5961112"/>
              <a:gd name="connsiteY1" fmla="*/ 0 h 1500174"/>
              <a:gd name="connsiteX2" fmla="*/ 4945112 w 5961112"/>
              <a:gd name="connsiteY2" fmla="*/ 1500174 h 1500174"/>
              <a:gd name="connsiteX3" fmla="*/ 0 w 5961112"/>
              <a:gd name="connsiteY3" fmla="*/ 1500174 h 1500174"/>
              <a:gd name="connsiteX4" fmla="*/ 0 w 5961112"/>
              <a:gd name="connsiteY4" fmla="*/ 0 h 15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112" h="1500174">
                <a:moveTo>
                  <a:pt x="0" y="0"/>
                </a:moveTo>
                <a:lnTo>
                  <a:pt x="5961112" y="0"/>
                </a:lnTo>
                <a:lnTo>
                  <a:pt x="4945112" y="1500174"/>
                </a:lnTo>
                <a:lnTo>
                  <a:pt x="0" y="1500174"/>
                </a:lnTo>
                <a:lnTo>
                  <a:pt x="0" y="0"/>
                </a:lnTo>
                <a:close/>
              </a:path>
            </a:pathLst>
          </a:custGeom>
          <a:solidFill>
            <a:schemeClr val="tx2">
              <a:lumMod val="60000"/>
              <a:lumOff val="40000"/>
            </a:schemeClr>
          </a:solidFill>
          <a:ln w="9525">
            <a:noFill/>
            <a:miter lim="800000"/>
            <a:headEnd/>
            <a:tailEnd/>
          </a:ln>
          <a:effectLst/>
        </p:spPr>
        <p:txBody>
          <a:bodyPr anchor="ctr" anchorCtr="1"/>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id-ID" sz="40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alibri" panose="020F0502020204030204"/>
                <a:ea typeface="+mn-ea"/>
                <a:cs typeface="+mn-cs"/>
              </a:rPr>
              <a:t>Kriteria Audit</a:t>
            </a:r>
            <a:endParaRPr kumimoji="0" lang="en-GB" sz="40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B8464674-4596-45F0-921A-FDBD900F30C9}"/>
              </a:ext>
            </a:extLst>
          </p:cNvPr>
          <p:cNvCxnSpPr>
            <a:cxnSpLocks/>
          </p:cNvCxnSpPr>
          <p:nvPr/>
        </p:nvCxnSpPr>
        <p:spPr>
          <a:xfrm flipH="1">
            <a:off x="4932244" y="0"/>
            <a:ext cx="792089" cy="57720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7C7C246-F4F9-42D8-AFFB-ECB7EFFA972F}"/>
              </a:ext>
            </a:extLst>
          </p:cNvPr>
          <p:cNvCxnSpPr/>
          <p:nvPr/>
        </p:nvCxnSpPr>
        <p:spPr>
          <a:xfrm>
            <a:off x="5385048" y="452396"/>
            <a:ext cx="448056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891E3E9-48AE-4B2E-9091-E5E028CFC4DA}"/>
              </a:ext>
            </a:extLst>
          </p:cNvPr>
          <p:cNvCxnSpPr/>
          <p:nvPr/>
        </p:nvCxnSpPr>
        <p:spPr>
          <a:xfrm>
            <a:off x="0" y="631726"/>
            <a:ext cx="488099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708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1CBA9-E80A-4D46-BF99-5CB6FCD8AA5F}"/>
              </a:ext>
            </a:extLst>
          </p:cNvPr>
          <p:cNvSpPr>
            <a:spLocks noGrp="1"/>
          </p:cNvSpPr>
          <p:nvPr>
            <p:ph type="sldNum" sz="quarter" idx="11"/>
          </p:nvPr>
        </p:nvSpPr>
        <p:spPr/>
        <p:txBody>
          <a:bodyPr/>
          <a:lstStyle/>
          <a:p>
            <a:pPr>
              <a:defRPr/>
            </a:pPr>
            <a:fld id="{951E294F-72DE-41A5-9F6B-C472FF37EFDE}" type="slidenum">
              <a:rPr lang="id-ID" smtClean="0"/>
              <a:pPr>
                <a:defRPr/>
              </a:pPr>
              <a:t>60</a:t>
            </a:fld>
            <a:endParaRPr lang="id-ID"/>
          </a:p>
        </p:txBody>
      </p:sp>
      <p:sp>
        <p:nvSpPr>
          <p:cNvPr id="36" name="Slide Number Placeholder 4"/>
          <p:cNvSpPr txBox="1">
            <a:spLocks/>
          </p:cNvSpPr>
          <p:nvPr/>
        </p:nvSpPr>
        <p:spPr>
          <a:xfrm>
            <a:off x="8737600" y="6553200"/>
            <a:ext cx="23114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479658B-7F9C-4333-9499-869B8642C574}" type="slidenum">
              <a:rPr kumimoji="0" lang="en-US" sz="12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dirty="0">
              <a:ln>
                <a:noFill/>
              </a:ln>
              <a:solidFill>
                <a:schemeClr val="tx1"/>
              </a:solidFill>
              <a:effectLst/>
              <a:uLnTx/>
              <a:uFillTx/>
              <a:latin typeface="Arial" charset="0"/>
              <a:ea typeface="+mn-ea"/>
              <a:cs typeface="+mn-cs"/>
            </a:endParaRPr>
          </a:p>
        </p:txBody>
      </p:sp>
      <p:graphicFrame>
        <p:nvGraphicFramePr>
          <p:cNvPr id="6" name="Table 5">
            <a:extLst>
              <a:ext uri="{FF2B5EF4-FFF2-40B4-BE49-F238E27FC236}">
                <a16:creationId xmlns:a16="http://schemas.microsoft.com/office/drawing/2014/main" id="{1B9D1E5D-D9F8-40E5-9705-2010EABFA2A4}"/>
              </a:ext>
            </a:extLst>
          </p:cNvPr>
          <p:cNvGraphicFramePr>
            <a:graphicFrameLocks noGrp="1"/>
          </p:cNvGraphicFramePr>
          <p:nvPr>
            <p:extLst/>
          </p:nvPr>
        </p:nvGraphicFramePr>
        <p:xfrm>
          <a:off x="469904" y="1240367"/>
          <a:ext cx="8826495" cy="5109109"/>
        </p:xfrm>
        <a:graphic>
          <a:graphicData uri="http://schemas.openxmlformats.org/drawingml/2006/table">
            <a:tbl>
              <a:tblPr firstRow="1" bandRow="1">
                <a:tableStyleId>{5C22544A-7EE6-4342-B048-85BDC9FD1C3A}</a:tableStyleId>
              </a:tblPr>
              <a:tblGrid>
                <a:gridCol w="8826495">
                  <a:extLst>
                    <a:ext uri="{9D8B030D-6E8A-4147-A177-3AD203B41FA5}">
                      <a16:colId xmlns:a16="http://schemas.microsoft.com/office/drawing/2014/main" val="2473251085"/>
                    </a:ext>
                  </a:extLst>
                </a:gridCol>
              </a:tblGrid>
              <a:tr h="506725">
                <a:tc>
                  <a:txBody>
                    <a:bodyPr/>
                    <a:lstStyle/>
                    <a:p>
                      <a:pPr algn="ctr"/>
                      <a:r>
                        <a:rPr lang="id-ID" dirty="0"/>
                        <a:t>AUDITOR</a:t>
                      </a:r>
                    </a:p>
                  </a:txBody>
                  <a:tcPr anchor="ctr"/>
                </a:tc>
                <a:extLst>
                  <a:ext uri="{0D108BD9-81ED-4DB2-BD59-A6C34878D82A}">
                    <a16:rowId xmlns:a16="http://schemas.microsoft.com/office/drawing/2014/main" val="1964266698"/>
                  </a:ext>
                </a:extLst>
              </a:tr>
              <a:tr h="383964">
                <a:tc>
                  <a:txBody>
                    <a:bodyPr/>
                    <a:lstStyle/>
                    <a:p>
                      <a:r>
                        <a:rPr lang="id-ID" sz="1600" b="0" i="0" u="none" strike="noStrike" kern="1200" baseline="0" dirty="0">
                          <a:solidFill>
                            <a:schemeClr val="dk1"/>
                          </a:solidFill>
                          <a:latin typeface="+mn-lt"/>
                          <a:ea typeface="+mn-ea"/>
                          <a:cs typeface="+mn-cs"/>
                        </a:rPr>
                        <a:t>1. Pemahaman tentang prinsip-prinsip, proses dan metode audit, diantaranya:</a:t>
                      </a:r>
                    </a:p>
                  </a:txBody>
                  <a:tcPr/>
                </a:tc>
                <a:extLst>
                  <a:ext uri="{0D108BD9-81ED-4DB2-BD59-A6C34878D82A}">
                    <a16:rowId xmlns:a16="http://schemas.microsoft.com/office/drawing/2014/main" val="2482812759"/>
                  </a:ext>
                </a:extLst>
              </a:tr>
              <a:tr h="320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0" i="0" u="none" strike="noStrike" kern="1200" baseline="0" dirty="0">
                          <a:solidFill>
                            <a:schemeClr val="dk1"/>
                          </a:solidFill>
                          <a:latin typeface="+mn-lt"/>
                          <a:ea typeface="+mn-ea"/>
                          <a:cs typeface="+mn-cs"/>
                        </a:rPr>
                        <a:t>    - Memahami risiko dan peluang terkait dengan objek yang diaudit</a:t>
                      </a:r>
                      <a:endParaRPr lang="id-ID" sz="1600" dirty="0"/>
                    </a:p>
                  </a:txBody>
                  <a:tcPr/>
                </a:tc>
                <a:extLst>
                  <a:ext uri="{0D108BD9-81ED-4DB2-BD59-A6C34878D82A}">
                    <a16:rowId xmlns:a16="http://schemas.microsoft.com/office/drawing/2014/main" val="3684641121"/>
                  </a:ext>
                </a:extLst>
              </a:tr>
              <a:tr h="349908">
                <a:tc>
                  <a:txBody>
                    <a:bodyPr/>
                    <a:lstStyle/>
                    <a:p>
                      <a:r>
                        <a:rPr lang="id-ID" dirty="0"/>
                        <a:t>   - </a:t>
                      </a:r>
                      <a:r>
                        <a:rPr lang="id-ID" sz="1600" b="0" i="0" u="none" strike="noStrike" kern="1200" baseline="0" dirty="0">
                          <a:solidFill>
                            <a:schemeClr val="dk1"/>
                          </a:solidFill>
                          <a:latin typeface="+mn-lt"/>
                          <a:ea typeface="+mn-ea"/>
                          <a:cs typeface="+mn-cs"/>
                        </a:rPr>
                        <a:t>Memahami konsep Risk-based audit</a:t>
                      </a:r>
                    </a:p>
                  </a:txBody>
                  <a:tcPr/>
                </a:tc>
                <a:extLst>
                  <a:ext uri="{0D108BD9-81ED-4DB2-BD59-A6C34878D82A}">
                    <a16:rowId xmlns:a16="http://schemas.microsoft.com/office/drawing/2014/main" val="3855101992"/>
                  </a:ext>
                </a:extLst>
              </a:tr>
              <a:tr h="352334">
                <a:tc>
                  <a:txBody>
                    <a:bodyPr/>
                    <a:lstStyle/>
                    <a:p>
                      <a:r>
                        <a:rPr lang="id-ID" sz="1800" b="0" i="0" u="none" strike="noStrike" kern="1200" baseline="0" dirty="0">
                          <a:solidFill>
                            <a:schemeClr val="dk1"/>
                          </a:solidFill>
                          <a:latin typeface="+mn-lt"/>
                          <a:ea typeface="+mn-ea"/>
                          <a:cs typeface="+mn-cs"/>
                        </a:rPr>
                        <a:t>    </a:t>
                      </a:r>
                      <a:r>
                        <a:rPr lang="id-ID" sz="1600" b="0" i="0" u="none" strike="noStrike" kern="1200" baseline="0" dirty="0">
                          <a:solidFill>
                            <a:schemeClr val="dk1"/>
                          </a:solidFill>
                          <a:latin typeface="+mn-lt"/>
                          <a:ea typeface="+mn-ea"/>
                          <a:cs typeface="+mn-cs"/>
                        </a:rPr>
                        <a:t>- Audit diprioritaskan pada hal-hal yang penting/signifikan</a:t>
                      </a:r>
                    </a:p>
                  </a:txBody>
                  <a:tcPr/>
                </a:tc>
                <a:extLst>
                  <a:ext uri="{0D108BD9-81ED-4DB2-BD59-A6C34878D82A}">
                    <a16:rowId xmlns:a16="http://schemas.microsoft.com/office/drawing/2014/main" val="1064630715"/>
                  </a:ext>
                </a:extLst>
              </a:tr>
              <a:tr h="320749">
                <a:tc>
                  <a:txBody>
                    <a:bodyPr/>
                    <a:lstStyle/>
                    <a:p>
                      <a:r>
                        <a:rPr lang="id-ID" sz="1800" b="0" i="0" u="none" strike="noStrike" kern="1200" baseline="0" dirty="0">
                          <a:solidFill>
                            <a:schemeClr val="dk1"/>
                          </a:solidFill>
                          <a:latin typeface="+mn-lt"/>
                          <a:ea typeface="+mn-ea"/>
                          <a:cs typeface="+mn-cs"/>
                        </a:rPr>
                        <a:t>    </a:t>
                      </a:r>
                      <a:r>
                        <a:rPr lang="id-ID" sz="1600" b="0" i="0" u="none" strike="noStrike" kern="1200" baseline="0" dirty="0">
                          <a:solidFill>
                            <a:schemeClr val="dk1"/>
                          </a:solidFill>
                          <a:latin typeface="+mn-lt"/>
                          <a:ea typeface="+mn-ea"/>
                          <a:cs typeface="+mn-cs"/>
                        </a:rPr>
                        <a:t>- Mampu berkomunikasi yang baik, lisan maupun tertulis</a:t>
                      </a:r>
                    </a:p>
                  </a:txBody>
                  <a:tcPr/>
                </a:tc>
                <a:extLst>
                  <a:ext uri="{0D108BD9-81ED-4DB2-BD59-A6C34878D82A}">
                    <a16:rowId xmlns:a16="http://schemas.microsoft.com/office/drawing/2014/main" val="3894686957"/>
                  </a:ext>
                </a:extLst>
              </a:tr>
              <a:tr h="349908">
                <a:tc>
                  <a:txBody>
                    <a:bodyPr/>
                    <a:lstStyle/>
                    <a:p>
                      <a:r>
                        <a:rPr lang="id-ID" sz="1800" b="0" i="0" u="none" strike="noStrike" kern="1200" baseline="0" dirty="0">
                          <a:solidFill>
                            <a:schemeClr val="dk1"/>
                          </a:solidFill>
                          <a:latin typeface="+mn-lt"/>
                          <a:ea typeface="+mn-ea"/>
                          <a:cs typeface="+mn-cs"/>
                        </a:rPr>
                        <a:t>    </a:t>
                      </a:r>
                      <a:r>
                        <a:rPr lang="id-ID" sz="1600" b="0" i="0" u="none" strike="noStrike" kern="1200" baseline="0" dirty="0">
                          <a:solidFill>
                            <a:schemeClr val="dk1"/>
                          </a:solidFill>
                          <a:latin typeface="+mn-lt"/>
                          <a:ea typeface="+mn-ea"/>
                          <a:cs typeface="+mn-cs"/>
                        </a:rPr>
                        <a:t>- Memahami teknik sampling audit yang efektif</a:t>
                      </a:r>
                    </a:p>
                  </a:txBody>
                  <a:tcPr/>
                </a:tc>
                <a:extLst>
                  <a:ext uri="{0D108BD9-81ED-4DB2-BD59-A6C34878D82A}">
                    <a16:rowId xmlns:a16="http://schemas.microsoft.com/office/drawing/2014/main" val="3291024663"/>
                  </a:ext>
                </a:extLst>
              </a:tr>
              <a:tr h="349908">
                <a:tc>
                  <a:txBody>
                    <a:bodyPr/>
                    <a:lstStyle/>
                    <a:p>
                      <a:r>
                        <a:rPr lang="id-ID" sz="1600" b="0" i="0" u="none" strike="noStrike" kern="1200" baseline="0" dirty="0">
                          <a:solidFill>
                            <a:schemeClr val="dk1"/>
                          </a:solidFill>
                          <a:latin typeface="+mn-lt"/>
                          <a:ea typeface="+mn-ea"/>
                          <a:cs typeface="+mn-cs"/>
                        </a:rPr>
                        <a:t>    - Menjaga kerahasiaan dan keamanan informasi</a:t>
                      </a:r>
                    </a:p>
                  </a:txBody>
                  <a:tcPr/>
                </a:tc>
                <a:extLst>
                  <a:ext uri="{0D108BD9-81ED-4DB2-BD59-A6C34878D82A}">
                    <a16:rowId xmlns:a16="http://schemas.microsoft.com/office/drawing/2014/main" val="1571992408"/>
                  </a:ext>
                </a:extLst>
              </a:tr>
              <a:tr h="349908">
                <a:tc>
                  <a:txBody>
                    <a:bodyPr/>
                    <a:lstStyle/>
                    <a:p>
                      <a:r>
                        <a:rPr lang="id-ID" sz="1600" b="0" i="0" u="none" strike="noStrike" kern="1200" baseline="0" dirty="0">
                          <a:solidFill>
                            <a:schemeClr val="dk1"/>
                          </a:solidFill>
                          <a:latin typeface="+mn-lt"/>
                          <a:ea typeface="+mn-ea"/>
                          <a:cs typeface="+mn-cs"/>
                        </a:rPr>
                        <a:t>2. Memahami Sistem Manajemen ISO 9001 dan referensi lainnya, seperti:</a:t>
                      </a:r>
                    </a:p>
                  </a:txBody>
                  <a:tcPr/>
                </a:tc>
                <a:extLst>
                  <a:ext uri="{0D108BD9-81ED-4DB2-BD59-A6C34878D82A}">
                    <a16:rowId xmlns:a16="http://schemas.microsoft.com/office/drawing/2014/main" val="191752196"/>
                  </a:ext>
                </a:extLst>
              </a:tr>
              <a:tr h="349908">
                <a:tc>
                  <a:txBody>
                    <a:bodyPr/>
                    <a:lstStyle/>
                    <a:p>
                      <a:r>
                        <a:rPr lang="id-ID" sz="1600" b="0" i="0" u="none" strike="noStrike" kern="1200" baseline="0" dirty="0">
                          <a:solidFill>
                            <a:schemeClr val="dk1"/>
                          </a:solidFill>
                          <a:latin typeface="+mn-lt"/>
                          <a:ea typeface="+mn-ea"/>
                          <a:cs typeface="+mn-cs"/>
                        </a:rPr>
                        <a:t>    - Prosedur, customer spesifik requirement</a:t>
                      </a:r>
                    </a:p>
                  </a:txBody>
                  <a:tcPr/>
                </a:tc>
                <a:extLst>
                  <a:ext uri="{0D108BD9-81ED-4DB2-BD59-A6C34878D82A}">
                    <a16:rowId xmlns:a16="http://schemas.microsoft.com/office/drawing/2014/main" val="1149450674"/>
                  </a:ext>
                </a:extLst>
              </a:tr>
              <a:tr h="349908">
                <a:tc>
                  <a:txBody>
                    <a:bodyPr/>
                    <a:lstStyle/>
                    <a:p>
                      <a:r>
                        <a:rPr lang="id-ID" sz="1600" b="0" i="0" u="none" strike="noStrike" kern="1200" baseline="0" dirty="0">
                          <a:solidFill>
                            <a:schemeClr val="dk1"/>
                          </a:solidFill>
                          <a:latin typeface="+mn-lt"/>
                          <a:ea typeface="+mn-ea"/>
                          <a:cs typeface="+mn-cs"/>
                        </a:rPr>
                        <a:t>3. Memahami Organisasi &amp; konteksnya, seperti:</a:t>
                      </a:r>
                    </a:p>
                  </a:txBody>
                  <a:tcPr/>
                </a:tc>
                <a:extLst>
                  <a:ext uri="{0D108BD9-81ED-4DB2-BD59-A6C34878D82A}">
                    <a16:rowId xmlns:a16="http://schemas.microsoft.com/office/drawing/2014/main" val="74102289"/>
                  </a:ext>
                </a:extLst>
              </a:tr>
              <a:tr h="349908">
                <a:tc>
                  <a:txBody>
                    <a:bodyPr/>
                    <a:lstStyle/>
                    <a:p>
                      <a:r>
                        <a:rPr lang="id-ID" sz="1600" b="0" i="0" u="none" strike="noStrike" kern="1200" baseline="0" dirty="0">
                          <a:solidFill>
                            <a:schemeClr val="dk1"/>
                          </a:solidFill>
                          <a:latin typeface="+mn-lt"/>
                          <a:ea typeface="+mn-ea"/>
                          <a:cs typeface="+mn-cs"/>
                        </a:rPr>
                        <a:t>    - isu-isu internal dan eksternal</a:t>
                      </a:r>
                    </a:p>
                  </a:txBody>
                  <a:tcPr/>
                </a:tc>
                <a:extLst>
                  <a:ext uri="{0D108BD9-81ED-4DB2-BD59-A6C34878D82A}">
                    <a16:rowId xmlns:a16="http://schemas.microsoft.com/office/drawing/2014/main" val="922308292"/>
                  </a:ext>
                </a:extLst>
              </a:tr>
              <a:tr h="320749">
                <a:tc>
                  <a:txBody>
                    <a:bodyPr/>
                    <a:lstStyle/>
                    <a:p>
                      <a:r>
                        <a:rPr lang="id-ID" sz="1600" b="0" i="0" u="none" strike="noStrike" kern="1200" baseline="0" dirty="0">
                          <a:solidFill>
                            <a:schemeClr val="dk1"/>
                          </a:solidFill>
                          <a:latin typeface="+mn-lt"/>
                          <a:ea typeface="+mn-ea"/>
                          <a:cs typeface="+mn-cs"/>
                        </a:rPr>
                        <a:t>    - Kebutuhan dan harapan pihak-pihak yang berkepentingan</a:t>
                      </a:r>
                    </a:p>
                  </a:txBody>
                  <a:tcPr/>
                </a:tc>
                <a:extLst>
                  <a:ext uri="{0D108BD9-81ED-4DB2-BD59-A6C34878D82A}">
                    <a16:rowId xmlns:a16="http://schemas.microsoft.com/office/drawing/2014/main" val="4073734639"/>
                  </a:ext>
                </a:extLst>
              </a:tr>
              <a:tr h="320749">
                <a:tc>
                  <a:txBody>
                    <a:bodyPr/>
                    <a:lstStyle/>
                    <a:p>
                      <a:r>
                        <a:rPr lang="id-ID" sz="1600" b="0" i="0" u="none" strike="noStrike" kern="1200" baseline="0" dirty="0">
                          <a:solidFill>
                            <a:schemeClr val="dk1"/>
                          </a:solidFill>
                          <a:latin typeface="+mn-lt"/>
                          <a:ea typeface="+mn-ea"/>
                          <a:cs typeface="+mn-cs"/>
                        </a:rPr>
                        <a:t>4. Peraturan perundangan yang berlaku dan persyaratan lainnya</a:t>
                      </a:r>
                    </a:p>
                  </a:txBody>
                  <a:tcPr/>
                </a:tc>
                <a:extLst>
                  <a:ext uri="{0D108BD9-81ED-4DB2-BD59-A6C34878D82A}">
                    <a16:rowId xmlns:a16="http://schemas.microsoft.com/office/drawing/2014/main" val="3466835468"/>
                  </a:ext>
                </a:extLst>
              </a:tr>
            </a:tbl>
          </a:graphicData>
        </a:graphic>
      </p:graphicFrame>
      <p:sp>
        <p:nvSpPr>
          <p:cNvPr id="41" name="Rectangle 2">
            <a:extLst>
              <a:ext uri="{FF2B5EF4-FFF2-40B4-BE49-F238E27FC236}">
                <a16:creationId xmlns:a16="http://schemas.microsoft.com/office/drawing/2014/main" id="{F77AACB2-0BAF-4BA3-82D4-D980F367DCAE}"/>
              </a:ext>
            </a:extLst>
          </p:cNvPr>
          <p:cNvSpPr>
            <a:spLocks noGrp="1" noChangeArrowheads="1"/>
          </p:cNvSpPr>
          <p:nvPr>
            <p:ph type="title"/>
          </p:nvPr>
        </p:nvSpPr>
        <p:spPr>
          <a:xfrm>
            <a:off x="2590800" y="-27384"/>
            <a:ext cx="6905952" cy="1143000"/>
          </a:xfrm>
        </p:spPr>
        <p:txBody>
          <a:bodyPr>
            <a:normAutofit/>
          </a:bodyPr>
          <a:lstStyle/>
          <a:p>
            <a:pPr eaLnBrk="1" hangingPunct="1"/>
            <a:r>
              <a:rPr lang="en-US" sz="2800" dirty="0"/>
              <a:t>K</a:t>
            </a:r>
            <a:r>
              <a:rPr lang="id-ID" sz="2800" dirty="0"/>
              <a:t>OMPETENSI </a:t>
            </a:r>
            <a:r>
              <a:rPr lang="en-US" sz="2800" dirty="0"/>
              <a:t>AUDITOR</a:t>
            </a:r>
            <a:r>
              <a:rPr lang="id-ID" sz="2800" dirty="0"/>
              <a:t> &amp; AUDIT TEAM LEADER</a:t>
            </a:r>
            <a:endParaRPr lang="en-US" sz="2800" dirty="0"/>
          </a:p>
        </p:txBody>
      </p:sp>
      <p:sp>
        <p:nvSpPr>
          <p:cNvPr id="42" name="Rectangle 41">
            <a:extLst>
              <a:ext uri="{FF2B5EF4-FFF2-40B4-BE49-F238E27FC236}">
                <a16:creationId xmlns:a16="http://schemas.microsoft.com/office/drawing/2014/main" id="{A124DEFE-8CCB-4983-B395-8E4E4DC80ABA}"/>
              </a:ext>
            </a:extLst>
          </p:cNvPr>
          <p:cNvSpPr/>
          <p:nvPr/>
        </p:nvSpPr>
        <p:spPr>
          <a:xfrm>
            <a:off x="4167182" y="994079"/>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BAEA8F5-0166-4D30-B043-95815B26B609}"/>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684537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F1CBA9-E80A-4D46-BF99-5CB6FCD8AA5F}"/>
              </a:ext>
            </a:extLst>
          </p:cNvPr>
          <p:cNvSpPr>
            <a:spLocks noGrp="1"/>
          </p:cNvSpPr>
          <p:nvPr>
            <p:ph type="sldNum" sz="quarter" idx="11"/>
          </p:nvPr>
        </p:nvSpPr>
        <p:spPr/>
        <p:txBody>
          <a:bodyPr/>
          <a:lstStyle/>
          <a:p>
            <a:pPr>
              <a:defRPr/>
            </a:pPr>
            <a:fld id="{951E294F-72DE-41A5-9F6B-C472FF37EFDE}" type="slidenum">
              <a:rPr lang="id-ID" smtClean="0"/>
              <a:pPr>
                <a:defRPr/>
              </a:pPr>
              <a:t>61</a:t>
            </a:fld>
            <a:endParaRPr lang="id-ID"/>
          </a:p>
        </p:txBody>
      </p:sp>
      <p:sp>
        <p:nvSpPr>
          <p:cNvPr id="36" name="Slide Number Placeholder 4"/>
          <p:cNvSpPr txBox="1">
            <a:spLocks/>
          </p:cNvSpPr>
          <p:nvPr/>
        </p:nvSpPr>
        <p:spPr>
          <a:xfrm>
            <a:off x="8737600" y="6553200"/>
            <a:ext cx="23114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479658B-7F9C-4333-9499-869B8642C574}" type="slidenum">
              <a:rPr kumimoji="0" lang="en-US" sz="12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dirty="0">
              <a:ln>
                <a:noFill/>
              </a:ln>
              <a:solidFill>
                <a:schemeClr val="tx1"/>
              </a:solidFill>
              <a:effectLst/>
              <a:uLnTx/>
              <a:uFillTx/>
              <a:latin typeface="Arial" charset="0"/>
              <a:ea typeface="+mn-ea"/>
              <a:cs typeface="+mn-cs"/>
            </a:endParaRPr>
          </a:p>
        </p:txBody>
      </p:sp>
      <p:graphicFrame>
        <p:nvGraphicFramePr>
          <p:cNvPr id="6" name="Table 5">
            <a:extLst>
              <a:ext uri="{FF2B5EF4-FFF2-40B4-BE49-F238E27FC236}">
                <a16:creationId xmlns:a16="http://schemas.microsoft.com/office/drawing/2014/main" id="{1B9D1E5D-D9F8-40E5-9705-2010EABFA2A4}"/>
              </a:ext>
            </a:extLst>
          </p:cNvPr>
          <p:cNvGraphicFramePr>
            <a:graphicFrameLocks noGrp="1"/>
          </p:cNvGraphicFramePr>
          <p:nvPr>
            <p:extLst/>
          </p:nvPr>
        </p:nvGraphicFramePr>
        <p:xfrm>
          <a:off x="469904" y="1240367"/>
          <a:ext cx="8826495" cy="3372973"/>
        </p:xfrm>
        <a:graphic>
          <a:graphicData uri="http://schemas.openxmlformats.org/drawingml/2006/table">
            <a:tbl>
              <a:tblPr firstRow="1" bandRow="1">
                <a:tableStyleId>{5C22544A-7EE6-4342-B048-85BDC9FD1C3A}</a:tableStyleId>
              </a:tblPr>
              <a:tblGrid>
                <a:gridCol w="8826495">
                  <a:extLst>
                    <a:ext uri="{9D8B030D-6E8A-4147-A177-3AD203B41FA5}">
                      <a16:colId xmlns:a16="http://schemas.microsoft.com/office/drawing/2014/main" val="2473251085"/>
                    </a:ext>
                  </a:extLst>
                </a:gridCol>
              </a:tblGrid>
              <a:tr h="506725">
                <a:tc>
                  <a:txBody>
                    <a:bodyPr/>
                    <a:lstStyle/>
                    <a:p>
                      <a:pPr algn="ctr"/>
                      <a:r>
                        <a:rPr lang="id-ID" dirty="0"/>
                        <a:t>AUDIT TEAM LEADER</a:t>
                      </a:r>
                    </a:p>
                  </a:txBody>
                  <a:tcPr anchor="ctr"/>
                </a:tc>
                <a:extLst>
                  <a:ext uri="{0D108BD9-81ED-4DB2-BD59-A6C34878D82A}">
                    <a16:rowId xmlns:a16="http://schemas.microsoft.com/office/drawing/2014/main" val="1964266698"/>
                  </a:ext>
                </a:extLst>
              </a:tr>
              <a:tr h="383964">
                <a:tc>
                  <a:txBody>
                    <a:bodyPr/>
                    <a:lstStyle/>
                    <a:p>
                      <a:r>
                        <a:rPr lang="id-ID" sz="1600" b="0" i="0" u="none" strike="noStrike" kern="1200" baseline="0" dirty="0">
                          <a:solidFill>
                            <a:schemeClr val="dk1"/>
                          </a:solidFill>
                          <a:latin typeface="+mn-lt"/>
                          <a:ea typeface="+mn-ea"/>
                          <a:cs typeface="+mn-cs"/>
                        </a:rPr>
                        <a:t>1. Mengorganisir dan mengarahkan anggota tim audit</a:t>
                      </a:r>
                    </a:p>
                  </a:txBody>
                  <a:tcPr/>
                </a:tc>
                <a:extLst>
                  <a:ext uri="{0D108BD9-81ED-4DB2-BD59-A6C34878D82A}">
                    <a16:rowId xmlns:a16="http://schemas.microsoft.com/office/drawing/2014/main" val="2482812759"/>
                  </a:ext>
                </a:extLst>
              </a:tr>
              <a:tr h="320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600" b="0" i="0" u="none" strike="noStrike" kern="1200" baseline="0" dirty="0">
                          <a:solidFill>
                            <a:schemeClr val="dk1"/>
                          </a:solidFill>
                          <a:latin typeface="+mn-lt"/>
                          <a:ea typeface="+mn-ea"/>
                          <a:cs typeface="+mn-cs"/>
                        </a:rPr>
                        <a:t>2. Memahami isu-isu strategis melalui diskusi dengan Top Manajemen</a:t>
                      </a:r>
                      <a:endParaRPr lang="id-ID" sz="1600" dirty="0"/>
                    </a:p>
                  </a:txBody>
                  <a:tcPr/>
                </a:tc>
                <a:extLst>
                  <a:ext uri="{0D108BD9-81ED-4DB2-BD59-A6C34878D82A}">
                    <a16:rowId xmlns:a16="http://schemas.microsoft.com/office/drawing/2014/main" val="3684641121"/>
                  </a:ext>
                </a:extLst>
              </a:tr>
              <a:tr h="349908">
                <a:tc>
                  <a:txBody>
                    <a:bodyPr/>
                    <a:lstStyle/>
                    <a:p>
                      <a:r>
                        <a:rPr lang="id-ID" sz="1600" b="0" i="0" u="none" strike="noStrike" kern="1200" baseline="0" dirty="0">
                          <a:solidFill>
                            <a:schemeClr val="dk1"/>
                          </a:solidFill>
                          <a:latin typeface="+mn-lt"/>
                          <a:ea typeface="+mn-ea"/>
                          <a:cs typeface="+mn-cs"/>
                        </a:rPr>
                        <a:t>3. Mengelola proses audit, seperti:</a:t>
                      </a:r>
                    </a:p>
                  </a:txBody>
                  <a:tcPr/>
                </a:tc>
                <a:extLst>
                  <a:ext uri="{0D108BD9-81ED-4DB2-BD59-A6C34878D82A}">
                    <a16:rowId xmlns:a16="http://schemas.microsoft.com/office/drawing/2014/main" val="3855101992"/>
                  </a:ext>
                </a:extLst>
              </a:tr>
              <a:tr h="352334">
                <a:tc>
                  <a:txBody>
                    <a:bodyPr/>
                    <a:lstStyle/>
                    <a:p>
                      <a:r>
                        <a:rPr lang="id-ID" sz="1800" b="0" i="0" u="none" strike="noStrike" kern="1200" baseline="0" dirty="0">
                          <a:solidFill>
                            <a:schemeClr val="dk1"/>
                          </a:solidFill>
                          <a:latin typeface="+mn-lt"/>
                          <a:ea typeface="+mn-ea"/>
                          <a:cs typeface="+mn-cs"/>
                        </a:rPr>
                        <a:t>    </a:t>
                      </a:r>
                      <a:r>
                        <a:rPr lang="id-ID" sz="1600" b="0" i="0" u="none" strike="noStrike" kern="1200" baseline="0" dirty="0">
                          <a:solidFill>
                            <a:schemeClr val="dk1"/>
                          </a:solidFill>
                          <a:latin typeface="+mn-lt"/>
                          <a:ea typeface="+mn-ea"/>
                          <a:cs typeface="+mn-cs"/>
                        </a:rPr>
                        <a:t>- Risiko yang bisa menghambat tercapainya tujuan audit</a:t>
                      </a:r>
                    </a:p>
                  </a:txBody>
                  <a:tcPr/>
                </a:tc>
                <a:extLst>
                  <a:ext uri="{0D108BD9-81ED-4DB2-BD59-A6C34878D82A}">
                    <a16:rowId xmlns:a16="http://schemas.microsoft.com/office/drawing/2014/main" val="1064630715"/>
                  </a:ext>
                </a:extLst>
              </a:tr>
              <a:tr h="320749">
                <a:tc>
                  <a:txBody>
                    <a:bodyPr/>
                    <a:lstStyle/>
                    <a:p>
                      <a:r>
                        <a:rPr lang="id-ID" sz="1800" b="0" i="0" u="none" strike="noStrike" kern="1200" baseline="0" dirty="0">
                          <a:solidFill>
                            <a:schemeClr val="dk1"/>
                          </a:solidFill>
                          <a:latin typeface="+mn-lt"/>
                          <a:ea typeface="+mn-ea"/>
                          <a:cs typeface="+mn-cs"/>
                        </a:rPr>
                        <a:t>    </a:t>
                      </a:r>
                      <a:r>
                        <a:rPr lang="id-ID" sz="1600" b="0" i="0" u="none" strike="noStrike" kern="1200" baseline="0" dirty="0">
                          <a:solidFill>
                            <a:schemeClr val="dk1"/>
                          </a:solidFill>
                          <a:latin typeface="+mn-lt"/>
                          <a:ea typeface="+mn-ea"/>
                          <a:cs typeface="+mn-cs"/>
                        </a:rPr>
                        <a:t>- Memberikan arahan dan panduan kepada anggota tim audit</a:t>
                      </a:r>
                    </a:p>
                  </a:txBody>
                  <a:tcPr/>
                </a:tc>
                <a:extLst>
                  <a:ext uri="{0D108BD9-81ED-4DB2-BD59-A6C34878D82A}">
                    <a16:rowId xmlns:a16="http://schemas.microsoft.com/office/drawing/2014/main" val="3894686957"/>
                  </a:ext>
                </a:extLst>
              </a:tr>
              <a:tr h="349908">
                <a:tc>
                  <a:txBody>
                    <a:bodyPr/>
                    <a:lstStyle/>
                    <a:p>
                      <a:r>
                        <a:rPr lang="id-ID" sz="1800" b="0" i="0" u="none" strike="noStrike" kern="1200" baseline="0" dirty="0">
                          <a:solidFill>
                            <a:schemeClr val="dk1"/>
                          </a:solidFill>
                          <a:latin typeface="+mn-lt"/>
                          <a:ea typeface="+mn-ea"/>
                          <a:cs typeface="+mn-cs"/>
                        </a:rPr>
                        <a:t>    </a:t>
                      </a:r>
                      <a:r>
                        <a:rPr lang="id-ID" sz="1600" b="0" i="0" u="none" strike="noStrike" kern="1200" baseline="0" dirty="0">
                          <a:solidFill>
                            <a:schemeClr val="dk1"/>
                          </a:solidFill>
                          <a:latin typeface="+mn-lt"/>
                          <a:ea typeface="+mn-ea"/>
                          <a:cs typeface="+mn-cs"/>
                        </a:rPr>
                        <a:t>- Menghindari konflik yang bisa terjadi selama audit</a:t>
                      </a:r>
                    </a:p>
                  </a:txBody>
                  <a:tcPr/>
                </a:tc>
                <a:extLst>
                  <a:ext uri="{0D108BD9-81ED-4DB2-BD59-A6C34878D82A}">
                    <a16:rowId xmlns:a16="http://schemas.microsoft.com/office/drawing/2014/main" val="3291024663"/>
                  </a:ext>
                </a:extLst>
              </a:tr>
              <a:tr h="349908">
                <a:tc>
                  <a:txBody>
                    <a:bodyPr/>
                    <a:lstStyle/>
                    <a:p>
                      <a:r>
                        <a:rPr lang="id-ID" sz="1600" b="0" i="0" u="none" strike="noStrike" kern="1200" baseline="0" dirty="0">
                          <a:solidFill>
                            <a:schemeClr val="dk1"/>
                          </a:solidFill>
                          <a:latin typeface="+mn-lt"/>
                          <a:ea typeface="+mn-ea"/>
                          <a:cs typeface="+mn-cs"/>
                        </a:rPr>
                        <a:t>4. Memimpin tim audit dalam membuat kesimpulan hasil audit</a:t>
                      </a:r>
                    </a:p>
                  </a:txBody>
                  <a:tcPr/>
                </a:tc>
                <a:extLst>
                  <a:ext uri="{0D108BD9-81ED-4DB2-BD59-A6C34878D82A}">
                    <a16:rowId xmlns:a16="http://schemas.microsoft.com/office/drawing/2014/main" val="1571992408"/>
                  </a:ext>
                </a:extLst>
              </a:tr>
              <a:tr h="349908">
                <a:tc>
                  <a:txBody>
                    <a:bodyPr/>
                    <a:lstStyle/>
                    <a:p>
                      <a:r>
                        <a:rPr lang="id-ID" sz="1600" b="0" i="0" u="none" strike="noStrike" kern="1200" baseline="0" dirty="0">
                          <a:solidFill>
                            <a:schemeClr val="dk1"/>
                          </a:solidFill>
                          <a:latin typeface="+mn-lt"/>
                          <a:ea typeface="+mn-ea"/>
                          <a:cs typeface="+mn-cs"/>
                        </a:rPr>
                        <a:t>5. Mempersiapkan dan membuat laporan audit</a:t>
                      </a:r>
                    </a:p>
                  </a:txBody>
                  <a:tcPr/>
                </a:tc>
                <a:extLst>
                  <a:ext uri="{0D108BD9-81ED-4DB2-BD59-A6C34878D82A}">
                    <a16:rowId xmlns:a16="http://schemas.microsoft.com/office/drawing/2014/main" val="191752196"/>
                  </a:ext>
                </a:extLst>
              </a:tr>
            </a:tbl>
          </a:graphicData>
        </a:graphic>
      </p:graphicFrame>
      <p:sp>
        <p:nvSpPr>
          <p:cNvPr id="41" name="Rectangle 2">
            <a:extLst>
              <a:ext uri="{FF2B5EF4-FFF2-40B4-BE49-F238E27FC236}">
                <a16:creationId xmlns:a16="http://schemas.microsoft.com/office/drawing/2014/main" id="{F77AACB2-0BAF-4BA3-82D4-D980F367DCAE}"/>
              </a:ext>
            </a:extLst>
          </p:cNvPr>
          <p:cNvSpPr>
            <a:spLocks noGrp="1" noChangeArrowheads="1"/>
          </p:cNvSpPr>
          <p:nvPr>
            <p:ph type="title"/>
          </p:nvPr>
        </p:nvSpPr>
        <p:spPr>
          <a:xfrm>
            <a:off x="2590800" y="-27384"/>
            <a:ext cx="6905952" cy="1143000"/>
          </a:xfrm>
        </p:spPr>
        <p:txBody>
          <a:bodyPr>
            <a:normAutofit/>
          </a:bodyPr>
          <a:lstStyle/>
          <a:p>
            <a:pPr eaLnBrk="1" hangingPunct="1"/>
            <a:r>
              <a:rPr lang="en-US" sz="2800" dirty="0"/>
              <a:t>K</a:t>
            </a:r>
            <a:r>
              <a:rPr lang="id-ID" sz="2800" dirty="0"/>
              <a:t>OMPETENSI </a:t>
            </a:r>
            <a:r>
              <a:rPr lang="en-US" sz="2800" dirty="0"/>
              <a:t>AUDITOR</a:t>
            </a:r>
            <a:r>
              <a:rPr lang="id-ID" sz="2800" dirty="0"/>
              <a:t> &amp; AUDIT TEAM LEADER</a:t>
            </a:r>
            <a:endParaRPr lang="en-US" sz="2800" dirty="0"/>
          </a:p>
        </p:txBody>
      </p:sp>
      <p:sp>
        <p:nvSpPr>
          <p:cNvPr id="42" name="Rectangle 41">
            <a:extLst>
              <a:ext uri="{FF2B5EF4-FFF2-40B4-BE49-F238E27FC236}">
                <a16:creationId xmlns:a16="http://schemas.microsoft.com/office/drawing/2014/main" id="{A124DEFE-8CCB-4983-B395-8E4E4DC80ABA}"/>
              </a:ext>
            </a:extLst>
          </p:cNvPr>
          <p:cNvSpPr/>
          <p:nvPr/>
        </p:nvSpPr>
        <p:spPr>
          <a:xfrm>
            <a:off x="4167182" y="994079"/>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8C5375A8-7230-44A7-BE62-9AC8A55FA9BD}"/>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53780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952604" y="357174"/>
            <a:ext cx="8243914" cy="1143000"/>
          </a:xfrm>
        </p:spPr>
        <p:txBody>
          <a:bodyPr/>
          <a:lstStyle/>
          <a:p>
            <a:pPr algn="l" eaLnBrk="1" hangingPunct="1"/>
            <a:r>
              <a:rPr lang="en-US" sz="3600" dirty="0" err="1"/>
              <a:t>Pemeliharaan</a:t>
            </a:r>
            <a:r>
              <a:rPr lang="en-US" sz="3600" dirty="0"/>
              <a:t> </a:t>
            </a:r>
            <a:r>
              <a:rPr lang="en-US" sz="3600" dirty="0" err="1"/>
              <a:t>dan</a:t>
            </a:r>
            <a:r>
              <a:rPr lang="en-US" sz="3600" dirty="0"/>
              <a:t> </a:t>
            </a:r>
            <a:r>
              <a:rPr lang="en-US" sz="3600" dirty="0" err="1"/>
              <a:t>Peningkatan</a:t>
            </a:r>
            <a:r>
              <a:rPr lang="en-US" sz="3600" dirty="0"/>
              <a:t> Auditor </a:t>
            </a:r>
          </a:p>
        </p:txBody>
      </p:sp>
      <p:sp>
        <p:nvSpPr>
          <p:cNvPr id="44035" name="Rectangle 3"/>
          <p:cNvSpPr>
            <a:spLocks noGrp="1" noChangeArrowheads="1"/>
          </p:cNvSpPr>
          <p:nvPr>
            <p:ph type="body" idx="1"/>
          </p:nvPr>
        </p:nvSpPr>
        <p:spPr>
          <a:xfrm>
            <a:off x="1571636" y="1889149"/>
            <a:ext cx="8382024" cy="4968875"/>
          </a:xfrm>
        </p:spPr>
        <p:txBody>
          <a:bodyPr/>
          <a:lstStyle/>
          <a:p>
            <a:pPr marL="457200" indent="-457200" eaLnBrk="1" hangingPunct="1">
              <a:lnSpc>
                <a:spcPct val="90000"/>
              </a:lnSpc>
              <a:buClr>
                <a:schemeClr val="tx1"/>
              </a:buClr>
              <a:buNone/>
            </a:pPr>
            <a:r>
              <a:rPr lang="en-US" sz="2800" u="sng" dirty="0">
                <a:solidFill>
                  <a:srgbClr val="FF0000"/>
                </a:solidFill>
              </a:rPr>
              <a:t>IATF 7.2.3.</a:t>
            </a:r>
          </a:p>
          <a:p>
            <a:pPr marL="457200" indent="-457200" eaLnBrk="1" hangingPunct="1">
              <a:lnSpc>
                <a:spcPct val="90000"/>
              </a:lnSpc>
              <a:buClr>
                <a:schemeClr val="tx1"/>
              </a:buClr>
              <a:buFont typeface="+mj-lt"/>
              <a:buAutoNum type="arabicPeriod"/>
            </a:pPr>
            <a:r>
              <a:rPr lang="en-US" sz="2800" u="sng" dirty="0" err="1">
                <a:solidFill>
                  <a:srgbClr val="FF0000"/>
                </a:solidFill>
              </a:rPr>
              <a:t>Melaksanakan</a:t>
            </a:r>
            <a:r>
              <a:rPr lang="en-US" sz="2800" u="sng" dirty="0">
                <a:solidFill>
                  <a:srgbClr val="FF0000"/>
                </a:solidFill>
              </a:rPr>
              <a:t> minimum </a:t>
            </a:r>
            <a:r>
              <a:rPr lang="en-US" sz="2800" u="sng" dirty="0" err="1">
                <a:solidFill>
                  <a:srgbClr val="FF0000"/>
                </a:solidFill>
              </a:rPr>
              <a:t>jumlah</a:t>
            </a:r>
            <a:r>
              <a:rPr lang="en-US" sz="2800" u="sng" dirty="0">
                <a:solidFill>
                  <a:srgbClr val="FF0000"/>
                </a:solidFill>
              </a:rPr>
              <a:t> audit </a:t>
            </a:r>
            <a:r>
              <a:rPr lang="en-US" sz="2800" u="sng" dirty="0" err="1">
                <a:solidFill>
                  <a:srgbClr val="FF0000"/>
                </a:solidFill>
              </a:rPr>
              <a:t>sesuai</a:t>
            </a:r>
            <a:r>
              <a:rPr lang="en-US" sz="2800" u="sng" dirty="0">
                <a:solidFill>
                  <a:srgbClr val="FF0000"/>
                </a:solidFill>
              </a:rPr>
              <a:t> yang </a:t>
            </a:r>
            <a:r>
              <a:rPr lang="en-US" sz="2800" u="sng" dirty="0" err="1">
                <a:solidFill>
                  <a:srgbClr val="FF0000"/>
                </a:solidFill>
              </a:rPr>
              <a:t>ditetapkan</a:t>
            </a:r>
            <a:r>
              <a:rPr lang="en-US" sz="2800" u="sng" dirty="0">
                <a:solidFill>
                  <a:srgbClr val="FF0000"/>
                </a:solidFill>
              </a:rPr>
              <a:t> </a:t>
            </a:r>
            <a:r>
              <a:rPr lang="en-US" sz="2800" u="sng" dirty="0" err="1">
                <a:solidFill>
                  <a:srgbClr val="FF0000"/>
                </a:solidFill>
              </a:rPr>
              <a:t>oleh</a:t>
            </a:r>
            <a:r>
              <a:rPr lang="en-US" sz="2800" u="sng" dirty="0">
                <a:solidFill>
                  <a:srgbClr val="FF0000"/>
                </a:solidFill>
              </a:rPr>
              <a:t> </a:t>
            </a:r>
            <a:r>
              <a:rPr lang="en-US" sz="2800" u="sng" dirty="0" err="1">
                <a:solidFill>
                  <a:srgbClr val="FF0000"/>
                </a:solidFill>
              </a:rPr>
              <a:t>organisasi</a:t>
            </a:r>
            <a:endParaRPr lang="en-US" sz="2800" u="sng" dirty="0">
              <a:solidFill>
                <a:srgbClr val="FF0000"/>
              </a:solidFill>
            </a:endParaRPr>
          </a:p>
          <a:p>
            <a:pPr marL="457200" indent="-457200" eaLnBrk="1" hangingPunct="1">
              <a:lnSpc>
                <a:spcPct val="90000"/>
              </a:lnSpc>
              <a:buClr>
                <a:schemeClr val="tx1"/>
              </a:buClr>
              <a:buFont typeface="+mj-lt"/>
              <a:buAutoNum type="arabicPeriod"/>
            </a:pPr>
            <a:r>
              <a:rPr lang="en-US" sz="2800" u="sng" dirty="0" err="1">
                <a:solidFill>
                  <a:srgbClr val="FF0000"/>
                </a:solidFill>
              </a:rPr>
              <a:t>Memelihara</a:t>
            </a:r>
            <a:r>
              <a:rPr lang="en-US" sz="2800" u="sng" dirty="0">
                <a:solidFill>
                  <a:srgbClr val="FF0000"/>
                </a:solidFill>
              </a:rPr>
              <a:t> </a:t>
            </a:r>
            <a:r>
              <a:rPr lang="en-US" sz="2800" u="sng" dirty="0" err="1">
                <a:solidFill>
                  <a:srgbClr val="FF0000"/>
                </a:solidFill>
              </a:rPr>
              <a:t>pengetahuan</a:t>
            </a:r>
            <a:r>
              <a:rPr lang="en-US" sz="2800" u="sng" dirty="0">
                <a:solidFill>
                  <a:srgbClr val="FF0000"/>
                </a:solidFill>
              </a:rPr>
              <a:t> </a:t>
            </a:r>
            <a:r>
              <a:rPr lang="en-US" sz="2800" u="sng" dirty="0" err="1">
                <a:solidFill>
                  <a:srgbClr val="FF0000"/>
                </a:solidFill>
              </a:rPr>
              <a:t>terhadap</a:t>
            </a:r>
            <a:r>
              <a:rPr lang="en-US" sz="2800" u="sng" dirty="0">
                <a:solidFill>
                  <a:srgbClr val="FF0000"/>
                </a:solidFill>
              </a:rPr>
              <a:t> </a:t>
            </a:r>
          </a:p>
          <a:p>
            <a:pPr marL="857250" lvl="1" indent="-457200" eaLnBrk="1" hangingPunct="1">
              <a:lnSpc>
                <a:spcPct val="90000"/>
              </a:lnSpc>
              <a:buClr>
                <a:schemeClr val="tx1"/>
              </a:buClr>
              <a:buFont typeface="+mj-lt"/>
              <a:buAutoNum type="arabicPeriod"/>
            </a:pPr>
            <a:r>
              <a:rPr lang="en-US" u="sng" dirty="0" err="1">
                <a:solidFill>
                  <a:srgbClr val="FF0000"/>
                </a:solidFill>
              </a:rPr>
              <a:t>Perubahan</a:t>
            </a:r>
            <a:r>
              <a:rPr lang="en-US" u="sng" dirty="0">
                <a:solidFill>
                  <a:srgbClr val="FF0000"/>
                </a:solidFill>
              </a:rPr>
              <a:t> internal , </a:t>
            </a:r>
            <a:r>
              <a:rPr lang="en-US" u="sng" dirty="0" err="1">
                <a:solidFill>
                  <a:srgbClr val="FF0000"/>
                </a:solidFill>
              </a:rPr>
              <a:t>teknologi</a:t>
            </a:r>
            <a:r>
              <a:rPr lang="en-US" u="sng" dirty="0">
                <a:solidFill>
                  <a:srgbClr val="FF0000"/>
                </a:solidFill>
              </a:rPr>
              <a:t> </a:t>
            </a:r>
            <a:r>
              <a:rPr lang="en-US" u="sng" dirty="0" err="1">
                <a:solidFill>
                  <a:srgbClr val="FF0000"/>
                </a:solidFill>
              </a:rPr>
              <a:t>proses</a:t>
            </a:r>
            <a:r>
              <a:rPr lang="en-US" u="sng" dirty="0">
                <a:solidFill>
                  <a:srgbClr val="FF0000"/>
                </a:solidFill>
              </a:rPr>
              <a:t> </a:t>
            </a:r>
            <a:r>
              <a:rPr lang="en-US" u="sng" dirty="0" err="1">
                <a:solidFill>
                  <a:srgbClr val="FF0000"/>
                </a:solidFill>
              </a:rPr>
              <a:t>dan</a:t>
            </a:r>
            <a:r>
              <a:rPr lang="en-US" u="sng" dirty="0">
                <a:solidFill>
                  <a:srgbClr val="FF0000"/>
                </a:solidFill>
              </a:rPr>
              <a:t> </a:t>
            </a:r>
            <a:r>
              <a:rPr lang="en-US" u="sng" dirty="0" err="1">
                <a:solidFill>
                  <a:srgbClr val="FF0000"/>
                </a:solidFill>
              </a:rPr>
              <a:t>produk</a:t>
            </a:r>
            <a:endParaRPr lang="en-US" u="sng" dirty="0">
              <a:solidFill>
                <a:srgbClr val="FF0000"/>
              </a:solidFill>
            </a:endParaRPr>
          </a:p>
          <a:p>
            <a:pPr marL="857250" lvl="1" indent="-457200" eaLnBrk="1" hangingPunct="1">
              <a:lnSpc>
                <a:spcPct val="90000"/>
              </a:lnSpc>
              <a:buClr>
                <a:schemeClr val="tx1"/>
              </a:buClr>
              <a:buFont typeface="+mj-lt"/>
              <a:buAutoNum type="arabicPeriod"/>
            </a:pPr>
            <a:r>
              <a:rPr lang="en-US" u="sng" dirty="0" err="1">
                <a:solidFill>
                  <a:srgbClr val="FF0000"/>
                </a:solidFill>
              </a:rPr>
              <a:t>Perubahan</a:t>
            </a:r>
            <a:r>
              <a:rPr lang="en-US" u="sng" dirty="0">
                <a:solidFill>
                  <a:srgbClr val="FF0000"/>
                </a:solidFill>
              </a:rPr>
              <a:t> </a:t>
            </a:r>
            <a:r>
              <a:rPr lang="en-US" u="sng" dirty="0" err="1">
                <a:solidFill>
                  <a:srgbClr val="FF0000"/>
                </a:solidFill>
              </a:rPr>
              <a:t>eksternal</a:t>
            </a:r>
            <a:r>
              <a:rPr lang="en-US" u="sng" dirty="0">
                <a:solidFill>
                  <a:srgbClr val="FF0000"/>
                </a:solidFill>
              </a:rPr>
              <a:t>, ISO 9001, IATF 16949, core tools, </a:t>
            </a:r>
            <a:r>
              <a:rPr lang="en-US" u="sng" dirty="0" err="1">
                <a:solidFill>
                  <a:srgbClr val="FF0000"/>
                </a:solidFill>
              </a:rPr>
              <a:t>persyaratan</a:t>
            </a:r>
            <a:r>
              <a:rPr lang="en-US" u="sng" dirty="0">
                <a:solidFill>
                  <a:srgbClr val="FF0000"/>
                </a:solidFill>
              </a:rPr>
              <a:t> </a:t>
            </a:r>
            <a:r>
              <a:rPr lang="en-US" u="sng" dirty="0" err="1">
                <a:solidFill>
                  <a:srgbClr val="FF0000"/>
                </a:solidFill>
              </a:rPr>
              <a:t>spesifik</a:t>
            </a:r>
            <a:r>
              <a:rPr lang="en-US" u="sng" dirty="0">
                <a:solidFill>
                  <a:srgbClr val="FF0000"/>
                </a:solidFill>
              </a:rPr>
              <a:t> customer</a:t>
            </a:r>
          </a:p>
        </p:txBody>
      </p:sp>
      <p:sp>
        <p:nvSpPr>
          <p:cNvPr id="5" name="Rectangle 4"/>
          <p:cNvSpPr/>
          <p:nvPr/>
        </p:nvSpPr>
        <p:spPr>
          <a:xfrm>
            <a:off x="0" y="714356"/>
            <a:ext cx="1309662" cy="6143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167182" y="1454455"/>
            <a:ext cx="573881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62</a:t>
            </a:fld>
            <a:endParaRPr lang="en-US"/>
          </a:p>
        </p:txBody>
      </p:sp>
      <p:cxnSp>
        <p:nvCxnSpPr>
          <p:cNvPr id="10" name="Straight Connector 9"/>
          <p:cNvCxnSpPr/>
          <p:nvPr/>
        </p:nvCxnSpPr>
        <p:spPr>
          <a:xfrm flipV="1">
            <a:off x="1208584" y="0"/>
            <a:ext cx="0" cy="68580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778" y="59272"/>
            <a:ext cx="2621230" cy="369332"/>
          </a:xfrm>
          <a:prstGeom prst="rect">
            <a:avLst/>
          </a:prstGeom>
          <a:solidFill>
            <a:schemeClr val="accent5"/>
          </a:solidFill>
        </p:spPr>
        <p:txBody>
          <a:bodyPr wrap="none" rtlCol="0">
            <a:spAutoFit/>
          </a:bodyPr>
          <a:lstStyle/>
          <a:p>
            <a:r>
              <a:rPr lang="en-US" b="1" dirty="0" err="1">
                <a:solidFill>
                  <a:schemeClr val="bg1"/>
                </a:solidFill>
              </a:rPr>
              <a:t>Pemilihan</a:t>
            </a:r>
            <a:r>
              <a:rPr lang="en-US" b="1" dirty="0">
                <a:solidFill>
                  <a:schemeClr val="bg1"/>
                </a:solidFill>
              </a:rPr>
              <a:t> audit team  </a:t>
            </a:r>
            <a:endParaRPr lang="en-US" dirty="0">
              <a:solidFill>
                <a:schemeClr val="bg1"/>
              </a:solidFill>
            </a:endParaRPr>
          </a:p>
        </p:txBody>
      </p:sp>
      <p:sp>
        <p:nvSpPr>
          <p:cNvPr id="2" name="Footer Placeholder 1">
            <a:extLst>
              <a:ext uri="{FF2B5EF4-FFF2-40B4-BE49-F238E27FC236}">
                <a16:creationId xmlns:a16="http://schemas.microsoft.com/office/drawing/2014/main" id="{D9E026D4-5D85-4233-9A6C-FF097ED79C54}"/>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839485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a:xfrm>
            <a:off x="3512840" y="488936"/>
            <a:ext cx="6318435" cy="868362"/>
          </a:xfrm>
          <a:noFill/>
        </p:spPr>
        <p:txBody>
          <a:bodyPr/>
          <a:lstStyle/>
          <a:p>
            <a:pPr algn="ctr" eaLnBrk="1" hangingPunct="1">
              <a:buFont typeface="Monotype Sorts" charset="2"/>
              <a:buChar char="®"/>
            </a:pPr>
            <a:r>
              <a:rPr lang="en-US" sz="2800" b="1" dirty="0"/>
              <a:t> </a:t>
            </a:r>
            <a:r>
              <a:rPr lang="en-US" sz="2800" b="1" dirty="0" err="1"/>
              <a:t>Hubungi</a:t>
            </a:r>
            <a:r>
              <a:rPr lang="en-US" sz="2800" b="1" dirty="0"/>
              <a:t> </a:t>
            </a:r>
            <a:r>
              <a:rPr lang="en-US" sz="2800" b="1" dirty="0" err="1"/>
              <a:t>organisasi</a:t>
            </a:r>
            <a:r>
              <a:rPr lang="en-US" sz="2800" b="1" dirty="0"/>
              <a:t> yang </a:t>
            </a:r>
            <a:r>
              <a:rPr lang="en-US" sz="2800" b="1" dirty="0" err="1"/>
              <a:t>akan</a:t>
            </a:r>
            <a:r>
              <a:rPr lang="en-US" sz="2800" b="1" dirty="0"/>
              <a:t> </a:t>
            </a:r>
            <a:r>
              <a:rPr lang="en-US" sz="2800" b="1" dirty="0" err="1"/>
              <a:t>diaudit</a:t>
            </a:r>
            <a:r>
              <a:rPr lang="en-US" sz="2800" b="1" dirty="0"/>
              <a:t> </a:t>
            </a:r>
          </a:p>
        </p:txBody>
      </p:sp>
      <p:sp>
        <p:nvSpPr>
          <p:cNvPr id="67587" name="Rectangle 1027"/>
          <p:cNvSpPr>
            <a:spLocks noGrp="1" noChangeArrowheads="1"/>
          </p:cNvSpPr>
          <p:nvPr>
            <p:ph type="body" sz="half" idx="1"/>
          </p:nvPr>
        </p:nvSpPr>
        <p:spPr>
          <a:xfrm>
            <a:off x="3843966" y="1511909"/>
            <a:ext cx="5566734" cy="4786346"/>
          </a:xfrm>
          <a:noFill/>
          <a:ln>
            <a:noFill/>
          </a:ln>
        </p:spPr>
        <p:txBody>
          <a:bodyPr/>
          <a:lstStyle/>
          <a:p>
            <a:pPr eaLnBrk="1" hangingPunct="1">
              <a:lnSpc>
                <a:spcPct val="90000"/>
              </a:lnSpc>
              <a:spcAft>
                <a:spcPct val="70000"/>
              </a:spcAft>
              <a:buFont typeface="Monotype Sorts" charset="2"/>
              <a:buNone/>
            </a:pPr>
            <a:r>
              <a:rPr lang="en-US" sz="2400" dirty="0" err="1"/>
              <a:t>Dimaksudkan</a:t>
            </a:r>
            <a:r>
              <a:rPr lang="en-US" sz="2400" dirty="0"/>
              <a:t> </a:t>
            </a:r>
            <a:r>
              <a:rPr lang="en-US" sz="2400" dirty="0" err="1"/>
              <a:t>untuk</a:t>
            </a:r>
            <a:r>
              <a:rPr lang="en-US" sz="2400" dirty="0"/>
              <a:t>:</a:t>
            </a:r>
          </a:p>
          <a:p>
            <a:pPr eaLnBrk="1" hangingPunct="1">
              <a:lnSpc>
                <a:spcPct val="90000"/>
              </a:lnSpc>
              <a:buFont typeface="Wingdings" panose="05000000000000000000" pitchFamily="2" charset="2"/>
              <a:buChar char="ü"/>
            </a:pPr>
            <a:r>
              <a:rPr lang="en-US" sz="2400" dirty="0" err="1"/>
              <a:t>Mengkonfirmasikan</a:t>
            </a:r>
            <a:r>
              <a:rPr lang="en-US" sz="2400" dirty="0"/>
              <a:t> </a:t>
            </a:r>
            <a:r>
              <a:rPr lang="en-US" sz="2400" dirty="0" err="1"/>
              <a:t>jadwal</a:t>
            </a:r>
            <a:r>
              <a:rPr lang="en-US" sz="2400" dirty="0"/>
              <a:t> audit </a:t>
            </a:r>
            <a:r>
              <a:rPr lang="en-US" sz="2400" dirty="0" err="1"/>
              <a:t>dan</a:t>
            </a:r>
            <a:r>
              <a:rPr lang="en-US" sz="2400" dirty="0"/>
              <a:t> </a:t>
            </a:r>
            <a:r>
              <a:rPr lang="en-US" sz="2400" dirty="0" err="1"/>
              <a:t>mendapat</a:t>
            </a:r>
            <a:r>
              <a:rPr lang="en-US" sz="2400" dirty="0"/>
              <a:t> </a:t>
            </a:r>
            <a:r>
              <a:rPr lang="en-US" sz="2400" dirty="0" err="1"/>
              <a:t>persetujuan</a:t>
            </a:r>
            <a:r>
              <a:rPr lang="en-US" sz="2400" dirty="0"/>
              <a:t> </a:t>
            </a:r>
            <a:r>
              <a:rPr lang="en-US" sz="2400" dirty="0" err="1"/>
              <a:t>waktu</a:t>
            </a:r>
            <a:r>
              <a:rPr lang="en-US" sz="2400" dirty="0"/>
              <a:t> </a:t>
            </a:r>
            <a:r>
              <a:rPr lang="en-US" sz="2400" dirty="0" err="1"/>
              <a:t>pelaksanaan</a:t>
            </a:r>
            <a:r>
              <a:rPr lang="en-US" sz="2400" dirty="0"/>
              <a:t> audit.</a:t>
            </a:r>
          </a:p>
          <a:p>
            <a:pPr eaLnBrk="1" hangingPunct="1">
              <a:lnSpc>
                <a:spcPct val="90000"/>
              </a:lnSpc>
              <a:buFont typeface="Wingdings" panose="05000000000000000000" pitchFamily="2" charset="2"/>
              <a:buChar char="ü"/>
            </a:pPr>
            <a:r>
              <a:rPr lang="en-US" sz="2400" dirty="0" err="1"/>
              <a:t>Mendapatkan</a:t>
            </a:r>
            <a:r>
              <a:rPr lang="en-US" sz="2400" dirty="0"/>
              <a:t> </a:t>
            </a:r>
            <a:r>
              <a:rPr lang="en-US" sz="2400" dirty="0" err="1"/>
              <a:t>dokumen</a:t>
            </a:r>
            <a:r>
              <a:rPr lang="en-US" sz="2400" dirty="0"/>
              <a:t> </a:t>
            </a:r>
            <a:r>
              <a:rPr lang="en-US" sz="2400" dirty="0" err="1"/>
              <a:t>dan</a:t>
            </a:r>
            <a:r>
              <a:rPr lang="en-US" sz="2400" dirty="0"/>
              <a:t> </a:t>
            </a:r>
            <a:r>
              <a:rPr lang="en-US" sz="2400" dirty="0" err="1"/>
              <a:t>informasi</a:t>
            </a:r>
            <a:r>
              <a:rPr lang="en-US" sz="2400" dirty="0"/>
              <a:t> yang </a:t>
            </a:r>
            <a:r>
              <a:rPr lang="en-US" sz="2400" dirty="0" err="1"/>
              <a:t>diperlukan</a:t>
            </a:r>
            <a:r>
              <a:rPr lang="en-US" sz="2400" dirty="0"/>
              <a:t> </a:t>
            </a:r>
            <a:r>
              <a:rPr lang="en-US" sz="2400" dirty="0" err="1"/>
              <a:t>untuk</a:t>
            </a:r>
            <a:r>
              <a:rPr lang="en-US" sz="2400" dirty="0"/>
              <a:t>  </a:t>
            </a:r>
            <a:r>
              <a:rPr lang="en-US" sz="2400" dirty="0" err="1"/>
              <a:t>perencanaan</a:t>
            </a:r>
            <a:r>
              <a:rPr lang="en-US" sz="2400" dirty="0"/>
              <a:t> audit </a:t>
            </a:r>
            <a:r>
              <a:rPr lang="en-US" sz="2400" dirty="0" err="1"/>
              <a:t>dan</a:t>
            </a:r>
            <a:r>
              <a:rPr lang="en-US" sz="2400" dirty="0"/>
              <a:t> </a:t>
            </a:r>
            <a:r>
              <a:rPr lang="en-US" sz="2400" dirty="0" err="1"/>
              <a:t>membuat</a:t>
            </a:r>
            <a:r>
              <a:rPr lang="en-US" sz="2400" dirty="0"/>
              <a:t> check list.</a:t>
            </a:r>
          </a:p>
          <a:p>
            <a:pPr eaLnBrk="1" hangingPunct="1">
              <a:lnSpc>
                <a:spcPct val="90000"/>
              </a:lnSpc>
              <a:buFont typeface="Wingdings" panose="05000000000000000000" pitchFamily="2" charset="2"/>
              <a:buChar char="ü"/>
            </a:pPr>
            <a:r>
              <a:rPr lang="en-US" sz="2400" dirty="0" err="1"/>
              <a:t>Auditee</a:t>
            </a:r>
            <a:r>
              <a:rPr lang="en-US" sz="2400" dirty="0"/>
              <a:t> </a:t>
            </a:r>
            <a:r>
              <a:rPr lang="en-US" sz="2400" dirty="0" err="1"/>
              <a:t>sempat</a:t>
            </a:r>
            <a:r>
              <a:rPr lang="en-US" sz="2400" dirty="0"/>
              <a:t> </a:t>
            </a:r>
            <a:r>
              <a:rPr lang="en-US" sz="2400" dirty="0" err="1"/>
              <a:t>melakukan</a:t>
            </a:r>
            <a:r>
              <a:rPr lang="en-US" sz="2400" dirty="0"/>
              <a:t> </a:t>
            </a:r>
            <a:r>
              <a:rPr lang="en-US" sz="2400" dirty="0" err="1"/>
              <a:t>persiapan</a:t>
            </a:r>
            <a:r>
              <a:rPr lang="en-US" sz="2400" dirty="0"/>
              <a:t> </a:t>
            </a:r>
            <a:r>
              <a:rPr lang="en-US" sz="2400" dirty="0" err="1"/>
              <a:t>dokumen</a:t>
            </a:r>
            <a:r>
              <a:rPr lang="en-US" sz="2400" dirty="0"/>
              <a:t>, record, </a:t>
            </a:r>
            <a:r>
              <a:rPr lang="en-US" sz="2400" dirty="0" err="1"/>
              <a:t>personel</a:t>
            </a:r>
            <a:r>
              <a:rPr lang="en-US" sz="2400" dirty="0"/>
              <a:t> yang </a:t>
            </a:r>
            <a:r>
              <a:rPr lang="en-US" sz="2400" dirty="0" err="1"/>
              <a:t>bersangkutan</a:t>
            </a:r>
            <a:r>
              <a:rPr lang="en-US" sz="2400" dirty="0"/>
              <a:t> </a:t>
            </a:r>
            <a:r>
              <a:rPr lang="en-US" sz="2400" dirty="0" err="1"/>
              <a:t>langsung</a:t>
            </a:r>
            <a:r>
              <a:rPr lang="en-US" sz="2400" dirty="0"/>
              <a:t> </a:t>
            </a:r>
            <a:r>
              <a:rPr lang="en-US" sz="2400" dirty="0" err="1"/>
              <a:t>terhadap</a:t>
            </a:r>
            <a:r>
              <a:rPr lang="en-US" sz="2400" dirty="0"/>
              <a:t> </a:t>
            </a:r>
            <a:r>
              <a:rPr lang="en-US" sz="2400" dirty="0" err="1"/>
              <a:t>aktifitas</a:t>
            </a:r>
            <a:r>
              <a:rPr lang="en-US" sz="2400" dirty="0"/>
              <a:t> </a:t>
            </a:r>
            <a:r>
              <a:rPr lang="en-US" sz="2400" dirty="0" err="1"/>
              <a:t>terkait</a:t>
            </a:r>
            <a:r>
              <a:rPr lang="en-US" sz="2400" dirty="0"/>
              <a:t>, </a:t>
            </a:r>
            <a:r>
              <a:rPr lang="en-US" sz="2400" dirty="0" err="1"/>
              <a:t>ruang</a:t>
            </a:r>
            <a:r>
              <a:rPr lang="en-US" sz="2400" dirty="0"/>
              <a:t> / area yang </a:t>
            </a:r>
            <a:r>
              <a:rPr lang="en-US" sz="2400" dirty="0" err="1"/>
              <a:t>memadai</a:t>
            </a:r>
            <a:r>
              <a:rPr lang="en-US" sz="2400" dirty="0"/>
              <a:t>. </a:t>
            </a:r>
          </a:p>
        </p:txBody>
      </p:sp>
      <p:pic>
        <p:nvPicPr>
          <p:cNvPr id="242694" name="Picture 6" descr="https://encrypted-tbn0.gstatic.com/images?q=tbn:ANd9GcQ4YVNChTdD7LRQXTBg44TLhrWDG_l2hfCsGxVTIErIwJQ6vDSjZQ"/>
          <p:cNvPicPr>
            <a:picLocks noChangeAspect="1" noChangeArrowheads="1"/>
          </p:cNvPicPr>
          <p:nvPr/>
        </p:nvPicPr>
        <p:blipFill>
          <a:blip r:embed="rId2" cstate="print"/>
          <a:srcRect/>
          <a:stretch>
            <a:fillRect/>
          </a:stretch>
        </p:blipFill>
        <p:spPr bwMode="auto">
          <a:xfrm>
            <a:off x="0" y="714356"/>
            <a:ext cx="3512840" cy="6038806"/>
          </a:xfrm>
          <a:prstGeom prst="rect">
            <a:avLst/>
          </a:prstGeom>
          <a:noFill/>
        </p:spPr>
      </p:pic>
      <p:sp>
        <p:nvSpPr>
          <p:cNvPr id="6" name="Slide Number Placeholder 5"/>
          <p:cNvSpPr>
            <a:spLocks noGrp="1"/>
          </p:cNvSpPr>
          <p:nvPr>
            <p:ph type="sldNum" sz="quarter" idx="11"/>
          </p:nvPr>
        </p:nvSpPr>
        <p:spPr/>
        <p:txBody>
          <a:bodyPr/>
          <a:lstStyle/>
          <a:p>
            <a:pPr>
              <a:defRPr/>
            </a:pPr>
            <a:fld id="{05AFAB11-F620-41BB-9FD1-51BD9D46CF74}" type="slidenum">
              <a:rPr lang="id-ID" smtClean="0"/>
              <a:pPr>
                <a:defRPr/>
              </a:pPr>
              <a:t>63</a:t>
            </a:fld>
            <a:endParaRPr lang="id-ID"/>
          </a:p>
        </p:txBody>
      </p:sp>
      <p:cxnSp>
        <p:nvCxnSpPr>
          <p:cNvPr id="3" name="Straight Connector 2"/>
          <p:cNvCxnSpPr/>
          <p:nvPr/>
        </p:nvCxnSpPr>
        <p:spPr>
          <a:xfrm>
            <a:off x="5529064" y="1357298"/>
            <a:ext cx="43769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778" y="59272"/>
            <a:ext cx="3326552" cy="369332"/>
          </a:xfrm>
          <a:prstGeom prst="rect">
            <a:avLst/>
          </a:prstGeom>
          <a:solidFill>
            <a:schemeClr val="accent5"/>
          </a:solidFill>
        </p:spPr>
        <p:txBody>
          <a:bodyPr wrap="none" rtlCol="0">
            <a:spAutoFit/>
          </a:bodyPr>
          <a:lstStyle/>
          <a:p>
            <a:r>
              <a:rPr lang="en-US" b="1" dirty="0" err="1">
                <a:solidFill>
                  <a:schemeClr val="bg1"/>
                </a:solidFill>
              </a:rPr>
              <a:t>Konfirmasi</a:t>
            </a:r>
            <a:r>
              <a:rPr lang="en-US" b="1" dirty="0">
                <a:solidFill>
                  <a:schemeClr val="bg1"/>
                </a:solidFill>
              </a:rPr>
              <a:t> schedule audit   </a:t>
            </a:r>
            <a:endParaRPr lang="en-US" dirty="0">
              <a:solidFill>
                <a:schemeClr val="bg1"/>
              </a:solidFill>
            </a:endParaRPr>
          </a:p>
        </p:txBody>
      </p:sp>
      <p:sp>
        <p:nvSpPr>
          <p:cNvPr id="2" name="Footer Placeholder 1">
            <a:extLst>
              <a:ext uri="{FF2B5EF4-FFF2-40B4-BE49-F238E27FC236}">
                <a16:creationId xmlns:a16="http://schemas.microsoft.com/office/drawing/2014/main" id="{3E4B3E75-FEF9-4692-B961-130FC7CCBB88}"/>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858434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2288704" y="715157"/>
            <a:ext cx="7056784" cy="522288"/>
          </a:xfrm>
          <a:noFill/>
        </p:spPr>
        <p:txBody>
          <a:bodyPr/>
          <a:lstStyle/>
          <a:p>
            <a:pPr algn="ctr" eaLnBrk="1" hangingPunct="1"/>
            <a:r>
              <a:rPr lang="en-US" sz="3600" b="1" dirty="0" err="1"/>
              <a:t>Pengarahan</a:t>
            </a:r>
            <a:r>
              <a:rPr lang="en-US" sz="3600" b="1" dirty="0"/>
              <a:t> </a:t>
            </a:r>
            <a:r>
              <a:rPr lang="en-US" sz="3600" b="1" dirty="0" err="1"/>
              <a:t>Untuk</a:t>
            </a:r>
            <a:r>
              <a:rPr lang="en-US" sz="3600" b="1" dirty="0"/>
              <a:t> Audit Team</a:t>
            </a:r>
          </a:p>
        </p:txBody>
      </p:sp>
      <p:sp>
        <p:nvSpPr>
          <p:cNvPr id="3076" name="Rectangle 3"/>
          <p:cNvSpPr>
            <a:spLocks noGrp="1" noChangeArrowheads="1"/>
          </p:cNvSpPr>
          <p:nvPr>
            <p:ph type="body" idx="1"/>
          </p:nvPr>
        </p:nvSpPr>
        <p:spPr>
          <a:xfrm>
            <a:off x="2857728" y="1700808"/>
            <a:ext cx="6919808" cy="4707127"/>
          </a:xfrm>
          <a:noFill/>
        </p:spPr>
        <p:txBody>
          <a:bodyPr/>
          <a:lstStyle/>
          <a:p>
            <a:pPr marL="0" indent="0" eaLnBrk="1" hangingPunct="1">
              <a:lnSpc>
                <a:spcPct val="80000"/>
              </a:lnSpc>
              <a:spcAft>
                <a:spcPct val="70000"/>
              </a:spcAft>
              <a:buFont typeface="Monotype Sorts" charset="2"/>
              <a:buNone/>
            </a:pPr>
            <a:r>
              <a:rPr lang="id-ID" sz="2400" b="1" dirty="0">
                <a:solidFill>
                  <a:srgbClr val="FF0000"/>
                </a:solidFill>
              </a:rPr>
              <a:t>Audit </a:t>
            </a:r>
            <a:r>
              <a:rPr lang="en-US" sz="2400" b="1" dirty="0">
                <a:solidFill>
                  <a:srgbClr val="FF0000"/>
                </a:solidFill>
              </a:rPr>
              <a:t>Team Leader</a:t>
            </a:r>
            <a:r>
              <a:rPr lang="en-US" sz="2400" b="1" dirty="0"/>
              <a:t> </a:t>
            </a:r>
            <a:r>
              <a:rPr lang="en-US" sz="2400" b="1" dirty="0" err="1"/>
              <a:t>memberikan</a:t>
            </a:r>
            <a:r>
              <a:rPr lang="en-US" sz="2400" b="1" dirty="0"/>
              <a:t> </a:t>
            </a:r>
            <a:r>
              <a:rPr lang="en-US" sz="2400" b="1" dirty="0" err="1"/>
              <a:t>pengarahan</a:t>
            </a:r>
            <a:r>
              <a:rPr lang="en-US" sz="2400" b="1" dirty="0"/>
              <a:t> </a:t>
            </a:r>
            <a:r>
              <a:rPr lang="en-US" sz="2400" b="1" dirty="0" err="1"/>
              <a:t>mengenai</a:t>
            </a:r>
            <a:r>
              <a:rPr lang="en-US" sz="2400" b="1" dirty="0"/>
              <a:t> </a:t>
            </a:r>
            <a:r>
              <a:rPr lang="en-US" sz="2400" b="1" dirty="0" err="1"/>
              <a:t>a.l</a:t>
            </a:r>
            <a:r>
              <a:rPr lang="en-US" sz="2400" b="1" dirty="0"/>
              <a:t>:</a:t>
            </a:r>
          </a:p>
          <a:p>
            <a:pPr lvl="1" indent="-465138" eaLnBrk="1" hangingPunct="1">
              <a:lnSpc>
                <a:spcPct val="80000"/>
              </a:lnSpc>
              <a:spcAft>
                <a:spcPct val="70000"/>
              </a:spcAft>
              <a:buFont typeface="Wingdings" panose="05000000000000000000" pitchFamily="2" charset="2"/>
              <a:buChar char="Ø"/>
            </a:pPr>
            <a:r>
              <a:rPr lang="en-US" sz="2400" dirty="0"/>
              <a:t>Audit scope.</a:t>
            </a:r>
          </a:p>
          <a:p>
            <a:pPr lvl="1" indent="-465138" eaLnBrk="1" hangingPunct="1">
              <a:lnSpc>
                <a:spcPct val="80000"/>
              </a:lnSpc>
              <a:spcAft>
                <a:spcPct val="70000"/>
              </a:spcAft>
              <a:buFont typeface="Wingdings" panose="05000000000000000000" pitchFamily="2" charset="2"/>
              <a:buChar char="Ø"/>
            </a:pPr>
            <a:r>
              <a:rPr lang="en-US" sz="2400" dirty="0"/>
              <a:t>Schedule audit.</a:t>
            </a:r>
          </a:p>
          <a:p>
            <a:pPr lvl="1" indent="-465138" eaLnBrk="1" hangingPunct="1">
              <a:lnSpc>
                <a:spcPct val="80000"/>
              </a:lnSpc>
              <a:spcAft>
                <a:spcPct val="70000"/>
              </a:spcAft>
              <a:buFont typeface="Wingdings" panose="05000000000000000000" pitchFamily="2" charset="2"/>
              <a:buChar char="Ø"/>
            </a:pPr>
            <a:r>
              <a:rPr lang="en-US" sz="2400" dirty="0" err="1"/>
              <a:t>Masalah</a:t>
            </a:r>
            <a:r>
              <a:rPr lang="en-US" sz="2400" dirty="0"/>
              <a:t> </a:t>
            </a:r>
            <a:r>
              <a:rPr lang="en-US" sz="2400" dirty="0" err="1"/>
              <a:t>spesifik</a:t>
            </a:r>
            <a:r>
              <a:rPr lang="en-US" sz="2400" dirty="0"/>
              <a:t> </a:t>
            </a:r>
            <a:r>
              <a:rPr lang="en-US" sz="2400" dirty="0" err="1"/>
              <a:t>dari</a:t>
            </a:r>
            <a:r>
              <a:rPr lang="en-US" sz="2400" dirty="0"/>
              <a:t> area </a:t>
            </a:r>
            <a:r>
              <a:rPr lang="en-US" sz="2400" dirty="0" err="1"/>
              <a:t>tertentu</a:t>
            </a:r>
            <a:r>
              <a:rPr lang="en-US" sz="2400" dirty="0"/>
              <a:t>,</a:t>
            </a:r>
            <a:r>
              <a:rPr lang="en-US" sz="2400" dirty="0">
                <a:solidFill>
                  <a:srgbClr val="FF0000"/>
                </a:solidFill>
              </a:rPr>
              <a:t> r</a:t>
            </a:r>
            <a:r>
              <a:rPr lang="id-ID" sz="2400" dirty="0">
                <a:solidFill>
                  <a:srgbClr val="FF0000"/>
                </a:solidFill>
              </a:rPr>
              <a:t>i</a:t>
            </a:r>
            <a:r>
              <a:rPr lang="en-US" sz="2400" dirty="0" err="1">
                <a:solidFill>
                  <a:srgbClr val="FF0000"/>
                </a:solidFill>
              </a:rPr>
              <a:t>siko</a:t>
            </a:r>
            <a:r>
              <a:rPr lang="en-US" sz="2400" dirty="0">
                <a:solidFill>
                  <a:srgbClr val="FF0000"/>
                </a:solidFill>
              </a:rPr>
              <a:t> dan </a:t>
            </a:r>
            <a:r>
              <a:rPr lang="en-US" sz="2400" dirty="0" err="1">
                <a:solidFill>
                  <a:srgbClr val="FF0000"/>
                </a:solidFill>
              </a:rPr>
              <a:t>peluang</a:t>
            </a:r>
            <a:r>
              <a:rPr lang="en-US" sz="2400" dirty="0">
                <a:solidFill>
                  <a:srgbClr val="FF0000"/>
                </a:solidFill>
              </a:rPr>
              <a:t> *.</a:t>
            </a:r>
          </a:p>
          <a:p>
            <a:pPr lvl="1" indent="-465138" eaLnBrk="1" hangingPunct="1">
              <a:lnSpc>
                <a:spcPct val="80000"/>
              </a:lnSpc>
              <a:spcAft>
                <a:spcPct val="70000"/>
              </a:spcAft>
              <a:buFont typeface="Wingdings" panose="05000000000000000000" pitchFamily="2" charset="2"/>
              <a:buChar char="Ø"/>
            </a:pPr>
            <a:r>
              <a:rPr lang="en-US" sz="2400" dirty="0" err="1"/>
              <a:t>Pertimbangan</a:t>
            </a:r>
            <a:r>
              <a:rPr lang="en-US" sz="2400" dirty="0"/>
              <a:t> </a:t>
            </a:r>
            <a:r>
              <a:rPr lang="en-US" sz="2400" dirty="0" err="1"/>
              <a:t>atau</a:t>
            </a:r>
            <a:r>
              <a:rPr lang="en-US" sz="2400" dirty="0"/>
              <a:t> </a:t>
            </a:r>
            <a:r>
              <a:rPr lang="en-US" sz="2400" dirty="0" err="1"/>
              <a:t>pengarahan</a:t>
            </a:r>
            <a:r>
              <a:rPr lang="en-US" sz="2400" dirty="0"/>
              <a:t> </a:t>
            </a:r>
            <a:r>
              <a:rPr lang="en-US" sz="2400" dirty="0" err="1"/>
              <a:t>dari</a:t>
            </a:r>
            <a:r>
              <a:rPr lang="en-US" sz="2400" dirty="0"/>
              <a:t> </a:t>
            </a:r>
            <a:r>
              <a:rPr lang="en-US" sz="2400" dirty="0" err="1"/>
              <a:t>manajemen</a:t>
            </a:r>
            <a:r>
              <a:rPr lang="en-US" sz="2400" dirty="0"/>
              <a:t>.</a:t>
            </a:r>
          </a:p>
          <a:p>
            <a:pPr lvl="1" indent="-465138" eaLnBrk="1" hangingPunct="1">
              <a:lnSpc>
                <a:spcPct val="80000"/>
              </a:lnSpc>
              <a:spcAft>
                <a:spcPct val="70000"/>
              </a:spcAft>
              <a:buFont typeface="Wingdings" panose="05000000000000000000" pitchFamily="2" charset="2"/>
              <a:buChar char="Ø"/>
            </a:pPr>
            <a:r>
              <a:rPr lang="en-US" sz="2400" dirty="0" err="1"/>
              <a:t>Aktifitas</a:t>
            </a:r>
            <a:r>
              <a:rPr lang="en-US" sz="2400" dirty="0"/>
              <a:t> dan area </a:t>
            </a:r>
            <a:r>
              <a:rPr lang="en-US" sz="2400" dirty="0" err="1"/>
              <a:t>kritis</a:t>
            </a:r>
            <a:r>
              <a:rPr lang="en-US" sz="2400" dirty="0"/>
              <a:t> yang </a:t>
            </a:r>
            <a:r>
              <a:rPr lang="en-US" sz="2400" dirty="0" err="1"/>
              <a:t>harus</a:t>
            </a:r>
            <a:r>
              <a:rPr lang="en-US" sz="2400" dirty="0"/>
              <a:t> </a:t>
            </a:r>
            <a:r>
              <a:rPr lang="en-US" sz="2400" dirty="0" err="1"/>
              <a:t>diinvestigasi</a:t>
            </a:r>
            <a:r>
              <a:rPr lang="en-US" sz="2400" dirty="0"/>
              <a:t>.</a:t>
            </a:r>
          </a:p>
          <a:p>
            <a:pPr lvl="1" indent="-465138" eaLnBrk="1" hangingPunct="1">
              <a:lnSpc>
                <a:spcPct val="80000"/>
              </a:lnSpc>
              <a:spcAft>
                <a:spcPct val="70000"/>
              </a:spcAft>
              <a:buFont typeface="Wingdings" panose="05000000000000000000" pitchFamily="2" charset="2"/>
              <a:buChar char="Ø"/>
            </a:pPr>
            <a:r>
              <a:rPr lang="en-US" sz="2400" dirty="0">
                <a:solidFill>
                  <a:srgbClr val="FF0000"/>
                </a:solidFill>
              </a:rPr>
              <a:t>Hasil audit </a:t>
            </a:r>
            <a:r>
              <a:rPr lang="en-US" sz="2400" dirty="0" err="1">
                <a:solidFill>
                  <a:srgbClr val="FF0000"/>
                </a:solidFill>
              </a:rPr>
              <a:t>sebelumnya</a:t>
            </a:r>
            <a:endParaRPr lang="en-US" sz="2400" dirty="0">
              <a:solidFill>
                <a:srgbClr val="FF0000"/>
              </a:solidFill>
            </a:endParaRPr>
          </a:p>
          <a:p>
            <a:pPr marL="457200" lvl="1" indent="0" eaLnBrk="1" hangingPunct="1">
              <a:lnSpc>
                <a:spcPct val="80000"/>
              </a:lnSpc>
              <a:spcAft>
                <a:spcPct val="70000"/>
              </a:spcAft>
              <a:buNone/>
            </a:pPr>
            <a:endParaRPr lang="en-US" sz="2400" dirty="0"/>
          </a:p>
        </p:txBody>
      </p:sp>
      <p:sp>
        <p:nvSpPr>
          <p:cNvPr id="3078" name="Rectangle 20"/>
          <p:cNvSpPr>
            <a:spLocks noChangeArrowheads="1"/>
          </p:cNvSpPr>
          <p:nvPr/>
        </p:nvSpPr>
        <p:spPr bwMode="auto">
          <a:xfrm>
            <a:off x="2809831" y="5301257"/>
            <a:ext cx="6941635" cy="1008063"/>
          </a:xfrm>
          <a:prstGeom prst="rect">
            <a:avLst/>
          </a:prstGeom>
          <a:noFill/>
          <a:ln w="9525">
            <a:noFill/>
            <a:miter lim="800000"/>
            <a:headEnd/>
            <a:tailEnd/>
          </a:ln>
        </p:spPr>
        <p:txBody>
          <a:bodyPr/>
          <a:lstStyle/>
          <a:p>
            <a:pPr>
              <a:lnSpc>
                <a:spcPct val="90000"/>
              </a:lnSpc>
              <a:spcBef>
                <a:spcPct val="20000"/>
              </a:spcBef>
              <a:spcAft>
                <a:spcPct val="70000"/>
              </a:spcAft>
              <a:buClr>
                <a:schemeClr val="accent2"/>
              </a:buClr>
              <a:buFont typeface="Monotype Sorts" charset="2"/>
              <a:buNone/>
            </a:pPr>
            <a:r>
              <a:rPr lang="en-US" sz="2800" b="0" dirty="0">
                <a:latin typeface="+mn-lt"/>
              </a:rPr>
              <a:t> </a:t>
            </a:r>
          </a:p>
        </p:txBody>
      </p:sp>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64</a:t>
            </a:fld>
            <a:endParaRPr lang="en-US" dirty="0"/>
          </a:p>
        </p:txBody>
      </p:sp>
      <p:cxnSp>
        <p:nvCxnSpPr>
          <p:cNvPr id="3" name="Straight Connector 2"/>
          <p:cNvCxnSpPr/>
          <p:nvPr/>
        </p:nvCxnSpPr>
        <p:spPr>
          <a:xfrm>
            <a:off x="2809831" y="1579253"/>
            <a:ext cx="6897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0" y="0"/>
            <a:ext cx="2809831" cy="6858000"/>
          </a:xfrm>
          <a:custGeom>
            <a:avLst/>
            <a:gdLst>
              <a:gd name="connsiteX0" fmla="*/ 0 w 3224808"/>
              <a:gd name="connsiteY0" fmla="*/ 0 h 6858000"/>
              <a:gd name="connsiteX1" fmla="*/ 3224808 w 3224808"/>
              <a:gd name="connsiteY1" fmla="*/ 0 h 6858000"/>
              <a:gd name="connsiteX2" fmla="*/ 3224808 w 3224808"/>
              <a:gd name="connsiteY2" fmla="*/ 6858000 h 6858000"/>
              <a:gd name="connsiteX3" fmla="*/ 0 w 3224808"/>
              <a:gd name="connsiteY3" fmla="*/ 6858000 h 6858000"/>
              <a:gd name="connsiteX4" fmla="*/ 0 w 3224808"/>
              <a:gd name="connsiteY4" fmla="*/ 0 h 6858000"/>
              <a:gd name="connsiteX0" fmla="*/ 0 w 3224808"/>
              <a:gd name="connsiteY0" fmla="*/ 0 h 6858000"/>
              <a:gd name="connsiteX1" fmla="*/ 1236981 w 3224808"/>
              <a:gd name="connsiteY1" fmla="*/ 0 h 6858000"/>
              <a:gd name="connsiteX2" fmla="*/ 3224808 w 3224808"/>
              <a:gd name="connsiteY2" fmla="*/ 6858000 h 6858000"/>
              <a:gd name="connsiteX3" fmla="*/ 0 w 3224808"/>
              <a:gd name="connsiteY3" fmla="*/ 6858000 h 6858000"/>
              <a:gd name="connsiteX4" fmla="*/ 0 w 322480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808" h="6858000">
                <a:moveTo>
                  <a:pt x="0" y="0"/>
                </a:moveTo>
                <a:lnTo>
                  <a:pt x="1236981" y="0"/>
                </a:lnTo>
                <a:lnTo>
                  <a:pt x="3224808" y="6858000"/>
                </a:lnTo>
                <a:lnTo>
                  <a:pt x="0" y="6858000"/>
                </a:lnTo>
                <a:lnTo>
                  <a:pt x="0"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980186" y="0"/>
            <a:ext cx="1745263" cy="68580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76536" y="2780928"/>
            <a:ext cx="237744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858592" y="3417937"/>
            <a:ext cx="228600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a:off x="1050054" y="4028814"/>
            <a:ext cx="210312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26" name="Straight Connector 25"/>
          <p:cNvCxnSpPr>
            <a:cxnSpLocks/>
          </p:cNvCxnSpPr>
          <p:nvPr/>
        </p:nvCxnSpPr>
        <p:spPr>
          <a:xfrm flipH="1">
            <a:off x="1568624" y="4941168"/>
            <a:ext cx="156020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H="1">
            <a:off x="1928664" y="5877272"/>
            <a:ext cx="119444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cxnSp>
        <p:nvCxnSpPr>
          <p:cNvPr id="29" name="Straight Connector 28">
            <a:extLst>
              <a:ext uri="{FF2B5EF4-FFF2-40B4-BE49-F238E27FC236}">
                <a16:creationId xmlns:a16="http://schemas.microsoft.com/office/drawing/2014/main" id="{1D25E95E-C188-45A1-B0D4-3E5BB5FB567B}"/>
              </a:ext>
            </a:extLst>
          </p:cNvPr>
          <p:cNvCxnSpPr>
            <a:cxnSpLocks/>
          </p:cNvCxnSpPr>
          <p:nvPr/>
        </p:nvCxnSpPr>
        <p:spPr>
          <a:xfrm flipH="1">
            <a:off x="2072680" y="6482812"/>
            <a:ext cx="1057970" cy="0"/>
          </a:xfrm>
          <a:prstGeom prst="line">
            <a:avLst/>
          </a:prstGeom>
          <a:ln>
            <a:headEnd type="diamond" w="med" len="med"/>
            <a:tailEnd type="diamond" w="med" len="med"/>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1" y="1"/>
            <a:ext cx="2288705" cy="6857999"/>
          </a:xfrm>
          <a:custGeom>
            <a:avLst/>
            <a:gdLst>
              <a:gd name="connsiteX0" fmla="*/ 0 w 1395731"/>
              <a:gd name="connsiteY0" fmla="*/ 0 h 5018099"/>
              <a:gd name="connsiteX1" fmla="*/ 1395731 w 1395731"/>
              <a:gd name="connsiteY1" fmla="*/ 0 h 5018099"/>
              <a:gd name="connsiteX2" fmla="*/ 1395731 w 1395731"/>
              <a:gd name="connsiteY2" fmla="*/ 5018099 h 5018099"/>
              <a:gd name="connsiteX3" fmla="*/ 0 w 1395731"/>
              <a:gd name="connsiteY3" fmla="*/ 5018099 h 5018099"/>
              <a:gd name="connsiteX4" fmla="*/ 0 w 1395731"/>
              <a:gd name="connsiteY4" fmla="*/ 0 h 5018099"/>
              <a:gd name="connsiteX0" fmla="*/ 0 w 1395731"/>
              <a:gd name="connsiteY0" fmla="*/ 0 h 5018099"/>
              <a:gd name="connsiteX1" fmla="*/ 1395731 w 1395731"/>
              <a:gd name="connsiteY1" fmla="*/ 5018099 h 5018099"/>
              <a:gd name="connsiteX2" fmla="*/ 0 w 1395731"/>
              <a:gd name="connsiteY2" fmla="*/ 5018099 h 5018099"/>
              <a:gd name="connsiteX3" fmla="*/ 0 w 1395731"/>
              <a:gd name="connsiteY3" fmla="*/ 0 h 5018099"/>
            </a:gdLst>
            <a:ahLst/>
            <a:cxnLst>
              <a:cxn ang="0">
                <a:pos x="connsiteX0" y="connsiteY0"/>
              </a:cxn>
              <a:cxn ang="0">
                <a:pos x="connsiteX1" y="connsiteY1"/>
              </a:cxn>
              <a:cxn ang="0">
                <a:pos x="connsiteX2" y="connsiteY2"/>
              </a:cxn>
              <a:cxn ang="0">
                <a:pos x="connsiteX3" y="connsiteY3"/>
              </a:cxn>
            </a:cxnLst>
            <a:rect l="l" t="t" r="r" b="b"/>
            <a:pathLst>
              <a:path w="1395731" h="5018099">
                <a:moveTo>
                  <a:pt x="0" y="0"/>
                </a:moveTo>
                <a:lnTo>
                  <a:pt x="1395731" y="5018099"/>
                </a:lnTo>
                <a:lnTo>
                  <a:pt x="0" y="5018099"/>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18698E1F-55E5-40CE-BCDD-3CE25EBF705E}"/>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125579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2486127" y="1887563"/>
            <a:ext cx="7324657" cy="4184643"/>
          </a:xfrm>
        </p:spPr>
        <p:txBody>
          <a:bodyPr/>
          <a:lstStyle/>
          <a:p>
            <a:pPr marL="0" indent="0" eaLnBrk="1" hangingPunct="1">
              <a:buNone/>
            </a:pPr>
            <a:r>
              <a:rPr lang="en-US" sz="2400" u="sng" dirty="0" err="1"/>
              <a:t>Manajemen</a:t>
            </a:r>
            <a:r>
              <a:rPr lang="en-US" sz="2400" u="sng" dirty="0"/>
              <a:t> / </a:t>
            </a:r>
            <a:r>
              <a:rPr lang="id-ID" sz="2400" u="sng" dirty="0">
                <a:solidFill>
                  <a:srgbClr val="FF0000"/>
                </a:solidFill>
              </a:rPr>
              <a:t>Audit </a:t>
            </a:r>
            <a:r>
              <a:rPr lang="en-US" sz="2400" u="sng" dirty="0">
                <a:solidFill>
                  <a:srgbClr val="FF0000"/>
                </a:solidFill>
              </a:rPr>
              <a:t>Team Leader</a:t>
            </a:r>
            <a:r>
              <a:rPr lang="en-US" sz="2400" u="sng" dirty="0"/>
              <a:t> </a:t>
            </a:r>
            <a:r>
              <a:rPr lang="en-US" sz="2400" u="sng" dirty="0" err="1"/>
              <a:t>memberi</a:t>
            </a:r>
            <a:r>
              <a:rPr lang="en-US" sz="2400" u="sng" dirty="0"/>
              <a:t> </a:t>
            </a:r>
            <a:r>
              <a:rPr lang="en-US" sz="2400" u="sng" dirty="0" err="1"/>
              <a:t>arahan</a:t>
            </a:r>
            <a:r>
              <a:rPr lang="en-US" sz="2400" u="sng" dirty="0"/>
              <a:t> area yang </a:t>
            </a:r>
            <a:r>
              <a:rPr lang="en-US" sz="2400" u="sng" dirty="0" err="1"/>
              <a:t>perlu</a:t>
            </a:r>
            <a:r>
              <a:rPr lang="en-US" sz="2400" u="sng" dirty="0"/>
              <a:t> </a:t>
            </a:r>
            <a:r>
              <a:rPr lang="en-US" sz="2400" u="sng" dirty="0" err="1"/>
              <a:t>diinvestigasi</a:t>
            </a:r>
            <a:r>
              <a:rPr lang="en-US" sz="2400" u="sng" dirty="0"/>
              <a:t> </a:t>
            </a:r>
            <a:r>
              <a:rPr lang="en-US" sz="2400" u="sng" dirty="0" err="1"/>
              <a:t>lebih</a:t>
            </a:r>
            <a:r>
              <a:rPr lang="en-US" sz="2400" u="sng" dirty="0"/>
              <a:t> </a:t>
            </a:r>
            <a:r>
              <a:rPr lang="en-US" sz="2400" u="sng" dirty="0" err="1"/>
              <a:t>detil</a:t>
            </a:r>
            <a:endParaRPr lang="en-US" sz="2400" u="sng" dirty="0"/>
          </a:p>
          <a:p>
            <a:pPr lvl="1" eaLnBrk="1" hangingPunct="1">
              <a:buFont typeface="Wingdings" pitchFamily="2" charset="2"/>
              <a:buChar char="v"/>
            </a:pPr>
            <a:r>
              <a:rPr lang="en-US" sz="2000" dirty="0" err="1">
                <a:solidFill>
                  <a:srgbClr val="FF0000"/>
                </a:solidFill>
              </a:rPr>
              <a:t>Terjadi</a:t>
            </a:r>
            <a:r>
              <a:rPr lang="en-US" sz="2000" dirty="0">
                <a:solidFill>
                  <a:srgbClr val="FF0000"/>
                </a:solidFill>
              </a:rPr>
              <a:t> </a:t>
            </a:r>
            <a:r>
              <a:rPr lang="en-US" sz="2000" dirty="0" err="1">
                <a:solidFill>
                  <a:srgbClr val="FF0000"/>
                </a:solidFill>
              </a:rPr>
              <a:t>perubahan</a:t>
            </a:r>
            <a:r>
              <a:rPr lang="en-US" sz="2000" dirty="0">
                <a:solidFill>
                  <a:srgbClr val="FF0000"/>
                </a:solidFill>
              </a:rPr>
              <a:t> </a:t>
            </a:r>
            <a:r>
              <a:rPr lang="en-US" sz="2000" dirty="0" err="1">
                <a:solidFill>
                  <a:srgbClr val="FF0000"/>
                </a:solidFill>
              </a:rPr>
              <a:t>budaya</a:t>
            </a:r>
            <a:r>
              <a:rPr lang="en-US" sz="2000" dirty="0">
                <a:solidFill>
                  <a:srgbClr val="FF0000"/>
                </a:solidFill>
              </a:rPr>
              <a:t> </a:t>
            </a:r>
            <a:r>
              <a:rPr lang="en-US" sz="2000" dirty="0" err="1">
                <a:solidFill>
                  <a:srgbClr val="FF0000"/>
                </a:solidFill>
              </a:rPr>
              <a:t>dimana</a:t>
            </a:r>
            <a:r>
              <a:rPr lang="en-US" sz="2000" dirty="0">
                <a:solidFill>
                  <a:srgbClr val="FF0000"/>
                </a:solidFill>
              </a:rPr>
              <a:t> </a:t>
            </a:r>
            <a:r>
              <a:rPr lang="en-US" sz="2000" dirty="0" err="1">
                <a:solidFill>
                  <a:srgbClr val="FF0000"/>
                </a:solidFill>
              </a:rPr>
              <a:t>Pemerintah</a:t>
            </a:r>
            <a:r>
              <a:rPr lang="en-US" sz="2000" dirty="0">
                <a:solidFill>
                  <a:srgbClr val="FF0000"/>
                </a:solidFill>
              </a:rPr>
              <a:t> </a:t>
            </a:r>
            <a:r>
              <a:rPr lang="en-US" sz="2000" dirty="0" err="1">
                <a:solidFill>
                  <a:srgbClr val="FF0000"/>
                </a:solidFill>
              </a:rPr>
              <a:t>saat</a:t>
            </a:r>
            <a:r>
              <a:rPr lang="en-US" sz="2000" dirty="0">
                <a:solidFill>
                  <a:srgbClr val="FF0000"/>
                </a:solidFill>
              </a:rPr>
              <a:t> </a:t>
            </a:r>
            <a:r>
              <a:rPr lang="en-US" sz="2000" dirty="0" err="1">
                <a:solidFill>
                  <a:srgbClr val="FF0000"/>
                </a:solidFill>
              </a:rPr>
              <a:t>ini</a:t>
            </a:r>
            <a:r>
              <a:rPr lang="en-US" sz="2000" dirty="0">
                <a:solidFill>
                  <a:srgbClr val="FF0000"/>
                </a:solidFill>
              </a:rPr>
              <a:t> </a:t>
            </a:r>
            <a:r>
              <a:rPr lang="en-US" sz="2000" dirty="0" err="1">
                <a:solidFill>
                  <a:srgbClr val="FF0000"/>
                </a:solidFill>
              </a:rPr>
              <a:t>lebih</a:t>
            </a:r>
            <a:r>
              <a:rPr lang="en-US" sz="2000" dirty="0">
                <a:solidFill>
                  <a:srgbClr val="FF0000"/>
                </a:solidFill>
              </a:rPr>
              <a:t> </a:t>
            </a:r>
            <a:r>
              <a:rPr lang="en-US" sz="2000" dirty="0" err="1">
                <a:solidFill>
                  <a:srgbClr val="FF0000"/>
                </a:solidFill>
              </a:rPr>
              <a:t>tegas</a:t>
            </a:r>
            <a:r>
              <a:rPr lang="en-US" sz="2000" dirty="0">
                <a:solidFill>
                  <a:srgbClr val="FF0000"/>
                </a:solidFill>
              </a:rPr>
              <a:t> </a:t>
            </a:r>
            <a:r>
              <a:rPr lang="en-US" sz="2000" dirty="0" err="1">
                <a:solidFill>
                  <a:srgbClr val="FF0000"/>
                </a:solidFill>
              </a:rPr>
              <a:t>dalam</a:t>
            </a:r>
            <a:r>
              <a:rPr lang="en-US" sz="2000" dirty="0">
                <a:solidFill>
                  <a:srgbClr val="FF0000"/>
                </a:solidFill>
              </a:rPr>
              <a:t> </a:t>
            </a:r>
            <a:r>
              <a:rPr lang="en-US" sz="2000" dirty="0" err="1">
                <a:solidFill>
                  <a:srgbClr val="FF0000"/>
                </a:solidFill>
              </a:rPr>
              <a:t>menerapkan</a:t>
            </a:r>
            <a:r>
              <a:rPr lang="en-US" sz="2000" dirty="0">
                <a:solidFill>
                  <a:srgbClr val="FF0000"/>
                </a:solidFill>
              </a:rPr>
              <a:t> </a:t>
            </a:r>
            <a:r>
              <a:rPr lang="en-US" sz="2000" dirty="0" err="1">
                <a:solidFill>
                  <a:srgbClr val="FF0000"/>
                </a:solidFill>
              </a:rPr>
              <a:t>aturan</a:t>
            </a:r>
            <a:r>
              <a:rPr lang="en-US" sz="2000" dirty="0">
                <a:solidFill>
                  <a:srgbClr val="FF0000"/>
                </a:solidFill>
              </a:rPr>
              <a:t> </a:t>
            </a:r>
            <a:r>
              <a:rPr lang="en-US" sz="2000" dirty="0" err="1">
                <a:solidFill>
                  <a:srgbClr val="FF0000"/>
                </a:solidFill>
              </a:rPr>
              <a:t>dan</a:t>
            </a:r>
            <a:r>
              <a:rPr lang="en-US" sz="2000" dirty="0">
                <a:solidFill>
                  <a:srgbClr val="FF0000"/>
                </a:solidFill>
              </a:rPr>
              <a:t> </a:t>
            </a:r>
            <a:r>
              <a:rPr lang="en-US" sz="2000" dirty="0" err="1">
                <a:solidFill>
                  <a:srgbClr val="FF0000"/>
                </a:solidFill>
              </a:rPr>
              <a:t>sulit</a:t>
            </a:r>
            <a:r>
              <a:rPr lang="en-US" sz="2000" dirty="0">
                <a:solidFill>
                  <a:srgbClr val="FF0000"/>
                </a:solidFill>
              </a:rPr>
              <a:t> </a:t>
            </a:r>
            <a:r>
              <a:rPr lang="en-US" sz="2000" dirty="0" err="1">
                <a:solidFill>
                  <a:srgbClr val="FF0000"/>
                </a:solidFill>
              </a:rPr>
              <a:t>untuk</a:t>
            </a:r>
            <a:r>
              <a:rPr lang="en-US" sz="2000" dirty="0">
                <a:solidFill>
                  <a:srgbClr val="FF0000"/>
                </a:solidFill>
              </a:rPr>
              <a:t> </a:t>
            </a:r>
            <a:r>
              <a:rPr lang="en-US" sz="2000" dirty="0" err="1">
                <a:solidFill>
                  <a:srgbClr val="FF0000"/>
                </a:solidFill>
              </a:rPr>
              <a:t>diajak</a:t>
            </a:r>
            <a:r>
              <a:rPr lang="en-US" sz="2000" dirty="0">
                <a:solidFill>
                  <a:srgbClr val="FF0000"/>
                </a:solidFill>
              </a:rPr>
              <a:t> </a:t>
            </a:r>
            <a:r>
              <a:rPr lang="en-US" sz="2000" dirty="0" err="1">
                <a:solidFill>
                  <a:srgbClr val="FF0000"/>
                </a:solidFill>
              </a:rPr>
              <a:t>kompromi</a:t>
            </a:r>
            <a:r>
              <a:rPr lang="en-US" sz="2000" dirty="0">
                <a:solidFill>
                  <a:srgbClr val="FF0000"/>
                </a:solidFill>
              </a:rPr>
              <a:t>. </a:t>
            </a:r>
            <a:r>
              <a:rPr lang="en-US" sz="2000" dirty="0" err="1">
                <a:solidFill>
                  <a:srgbClr val="FF0000"/>
                </a:solidFill>
              </a:rPr>
              <a:t>Coba</a:t>
            </a:r>
            <a:r>
              <a:rPr lang="en-US" sz="2000" dirty="0">
                <a:solidFill>
                  <a:srgbClr val="FF0000"/>
                </a:solidFill>
              </a:rPr>
              <a:t> </a:t>
            </a:r>
            <a:r>
              <a:rPr lang="en-US" sz="2000" dirty="0" err="1">
                <a:solidFill>
                  <a:srgbClr val="FF0000"/>
                </a:solidFill>
              </a:rPr>
              <a:t>identifikasi</a:t>
            </a:r>
            <a:r>
              <a:rPr lang="en-US" sz="2000" dirty="0">
                <a:solidFill>
                  <a:srgbClr val="FF0000"/>
                </a:solidFill>
              </a:rPr>
              <a:t> </a:t>
            </a:r>
            <a:r>
              <a:rPr lang="en-US" sz="2000" dirty="0" err="1">
                <a:solidFill>
                  <a:srgbClr val="FF0000"/>
                </a:solidFill>
              </a:rPr>
              <a:t>apakah</a:t>
            </a:r>
            <a:r>
              <a:rPr lang="en-US" sz="2000" dirty="0">
                <a:solidFill>
                  <a:srgbClr val="FF0000"/>
                </a:solidFill>
              </a:rPr>
              <a:t> </a:t>
            </a:r>
            <a:r>
              <a:rPr lang="en-US" sz="2000" dirty="0" err="1">
                <a:solidFill>
                  <a:srgbClr val="FF0000"/>
                </a:solidFill>
              </a:rPr>
              <a:t>masih</a:t>
            </a:r>
            <a:r>
              <a:rPr lang="en-US" sz="2000" dirty="0">
                <a:solidFill>
                  <a:srgbClr val="FF0000"/>
                </a:solidFill>
              </a:rPr>
              <a:t> </a:t>
            </a:r>
            <a:r>
              <a:rPr lang="en-US" sz="2000" dirty="0" err="1">
                <a:solidFill>
                  <a:srgbClr val="FF0000"/>
                </a:solidFill>
              </a:rPr>
              <a:t>ada</a:t>
            </a:r>
            <a:r>
              <a:rPr lang="en-US" sz="2000" dirty="0">
                <a:solidFill>
                  <a:srgbClr val="FF0000"/>
                </a:solidFill>
              </a:rPr>
              <a:t> </a:t>
            </a:r>
            <a:r>
              <a:rPr lang="en-US" sz="2000" dirty="0" err="1">
                <a:solidFill>
                  <a:srgbClr val="FF0000"/>
                </a:solidFill>
              </a:rPr>
              <a:t>pelanggaran</a:t>
            </a:r>
            <a:r>
              <a:rPr lang="en-US" sz="2000" dirty="0">
                <a:solidFill>
                  <a:srgbClr val="FF0000"/>
                </a:solidFill>
              </a:rPr>
              <a:t> yang </a:t>
            </a:r>
            <a:r>
              <a:rPr lang="en-US" sz="2000" dirty="0" err="1">
                <a:solidFill>
                  <a:srgbClr val="FF0000"/>
                </a:solidFill>
              </a:rPr>
              <a:t>dilakukan</a:t>
            </a:r>
            <a:r>
              <a:rPr lang="en-US" sz="2000" dirty="0">
                <a:solidFill>
                  <a:srgbClr val="FF0000"/>
                </a:solidFill>
              </a:rPr>
              <a:t> </a:t>
            </a:r>
            <a:r>
              <a:rPr lang="en-US" sz="2000" dirty="0" err="1">
                <a:solidFill>
                  <a:srgbClr val="FF0000"/>
                </a:solidFill>
              </a:rPr>
              <a:t>dan</a:t>
            </a:r>
            <a:r>
              <a:rPr lang="en-US" sz="2000" dirty="0">
                <a:solidFill>
                  <a:srgbClr val="FF0000"/>
                </a:solidFill>
              </a:rPr>
              <a:t> </a:t>
            </a:r>
            <a:r>
              <a:rPr lang="en-US" sz="2000" dirty="0" err="1">
                <a:solidFill>
                  <a:srgbClr val="FF0000"/>
                </a:solidFill>
              </a:rPr>
              <a:t>diselesaikan</a:t>
            </a:r>
            <a:r>
              <a:rPr lang="en-US" sz="2000" dirty="0">
                <a:solidFill>
                  <a:srgbClr val="FF0000"/>
                </a:solidFill>
              </a:rPr>
              <a:t> </a:t>
            </a:r>
            <a:r>
              <a:rPr lang="en-US" sz="2000" dirty="0" err="1">
                <a:solidFill>
                  <a:srgbClr val="FF0000"/>
                </a:solidFill>
              </a:rPr>
              <a:t>secara</a:t>
            </a:r>
            <a:r>
              <a:rPr lang="en-US" sz="2000" dirty="0">
                <a:solidFill>
                  <a:srgbClr val="FF0000"/>
                </a:solidFill>
              </a:rPr>
              <a:t> </a:t>
            </a:r>
            <a:r>
              <a:rPr lang="en-US" sz="2000" dirty="0" err="1">
                <a:solidFill>
                  <a:srgbClr val="FF0000"/>
                </a:solidFill>
              </a:rPr>
              <a:t>kompromi</a:t>
            </a:r>
            <a:r>
              <a:rPr lang="en-US" sz="2000" dirty="0">
                <a:solidFill>
                  <a:srgbClr val="FF0000"/>
                </a:solidFill>
              </a:rPr>
              <a:t> ? *</a:t>
            </a:r>
          </a:p>
          <a:p>
            <a:pPr lvl="1" eaLnBrk="1" hangingPunct="1">
              <a:buFont typeface="Wingdings" pitchFamily="2" charset="2"/>
              <a:buChar char="v"/>
            </a:pPr>
            <a:r>
              <a:rPr lang="en-US" sz="2000" dirty="0" err="1"/>
              <a:t>Temuan</a:t>
            </a:r>
            <a:r>
              <a:rPr lang="en-US" sz="2000" dirty="0"/>
              <a:t> audit </a:t>
            </a:r>
            <a:r>
              <a:rPr lang="en-US" sz="2000" dirty="0" err="1"/>
              <a:t>sebelumnya</a:t>
            </a:r>
            <a:r>
              <a:rPr lang="en-US" sz="2000" dirty="0"/>
              <a:t> </a:t>
            </a:r>
            <a:r>
              <a:rPr lang="en-US" sz="2000" dirty="0" err="1"/>
              <a:t>banyak</a:t>
            </a:r>
            <a:r>
              <a:rPr lang="en-US" sz="2000" dirty="0"/>
              <a:t> </a:t>
            </a:r>
            <a:r>
              <a:rPr lang="en-US" sz="2000" dirty="0" err="1"/>
              <a:t>masalah</a:t>
            </a:r>
            <a:r>
              <a:rPr lang="en-US" sz="2000" dirty="0"/>
              <a:t> </a:t>
            </a:r>
            <a:r>
              <a:rPr lang="en-US" sz="2000" dirty="0" err="1"/>
              <a:t>di</a:t>
            </a:r>
            <a:r>
              <a:rPr lang="en-US" sz="2000" dirty="0"/>
              <a:t> recruitment</a:t>
            </a:r>
          </a:p>
          <a:p>
            <a:pPr lvl="1" eaLnBrk="1" hangingPunct="1">
              <a:buFont typeface="Wingdings" pitchFamily="2" charset="2"/>
              <a:buChar char="v"/>
            </a:pPr>
            <a:r>
              <a:rPr lang="en-US" sz="2000" dirty="0" err="1"/>
              <a:t>Ada</a:t>
            </a:r>
            <a:r>
              <a:rPr lang="en-US" sz="2000" dirty="0"/>
              <a:t> 3 </a:t>
            </a:r>
            <a:r>
              <a:rPr lang="en-US" sz="2000" dirty="0" err="1"/>
              <a:t>inputan</a:t>
            </a:r>
            <a:r>
              <a:rPr lang="en-US" sz="2000" dirty="0"/>
              <a:t> </a:t>
            </a:r>
            <a:r>
              <a:rPr lang="en-US" sz="2000" dirty="0" err="1"/>
              <a:t>negatif</a:t>
            </a:r>
            <a:r>
              <a:rPr lang="en-US" sz="2000" dirty="0"/>
              <a:t> </a:t>
            </a:r>
            <a:r>
              <a:rPr lang="en-US" sz="2000" dirty="0" err="1"/>
              <a:t>di</a:t>
            </a:r>
            <a:r>
              <a:rPr lang="en-US" sz="2000" dirty="0"/>
              <a:t> </a:t>
            </a:r>
            <a:r>
              <a:rPr lang="en-US" sz="2000" dirty="0" err="1"/>
              <a:t>surat</a:t>
            </a:r>
            <a:r>
              <a:rPr lang="en-US" sz="2000" dirty="0"/>
              <a:t> </a:t>
            </a:r>
            <a:r>
              <a:rPr lang="en-US" sz="2000" dirty="0" err="1"/>
              <a:t>pembaca</a:t>
            </a:r>
            <a:r>
              <a:rPr lang="en-US" sz="2000" dirty="0"/>
              <a:t> </a:t>
            </a:r>
            <a:r>
              <a:rPr lang="en-US" sz="2000" dirty="0" err="1"/>
              <a:t>mengenai</a:t>
            </a:r>
            <a:r>
              <a:rPr lang="en-US" sz="2000" dirty="0"/>
              <a:t> </a:t>
            </a:r>
            <a:r>
              <a:rPr lang="en-US" sz="2000" dirty="0" err="1"/>
              <a:t>kualitas</a:t>
            </a:r>
            <a:r>
              <a:rPr lang="en-US" sz="2000" dirty="0"/>
              <a:t> </a:t>
            </a:r>
            <a:r>
              <a:rPr lang="en-US" sz="2000" dirty="0" err="1"/>
              <a:t>produk</a:t>
            </a:r>
            <a:r>
              <a:rPr lang="en-US" sz="2000" dirty="0"/>
              <a:t>.</a:t>
            </a:r>
          </a:p>
          <a:p>
            <a:pPr lvl="1" eaLnBrk="1" hangingPunct="1">
              <a:buFont typeface="Wingdings" pitchFamily="2" charset="2"/>
              <a:buChar char="v"/>
            </a:pPr>
            <a:r>
              <a:rPr lang="en-US" sz="2000" dirty="0"/>
              <a:t>Reject internal 3 </a:t>
            </a:r>
            <a:r>
              <a:rPr lang="en-US" sz="2000" dirty="0" err="1"/>
              <a:t>bulan</a:t>
            </a:r>
            <a:r>
              <a:rPr lang="en-US" sz="2000" dirty="0"/>
              <a:t> </a:t>
            </a:r>
            <a:r>
              <a:rPr lang="en-US" sz="2000" dirty="0" err="1"/>
              <a:t>terakhir</a:t>
            </a:r>
            <a:r>
              <a:rPr lang="en-US" sz="2000" dirty="0"/>
              <a:t> </a:t>
            </a:r>
            <a:r>
              <a:rPr lang="en-US" sz="2000" dirty="0" err="1"/>
              <a:t>naik</a:t>
            </a:r>
            <a:r>
              <a:rPr lang="en-US" sz="2000" dirty="0"/>
              <a:t>, </a:t>
            </a:r>
            <a:r>
              <a:rPr lang="en-US" sz="2000" dirty="0" err="1"/>
              <a:t>terutama</a:t>
            </a:r>
            <a:r>
              <a:rPr lang="en-US" sz="2000" dirty="0"/>
              <a:t> </a:t>
            </a:r>
            <a:r>
              <a:rPr lang="en-US" sz="2000" dirty="0" err="1"/>
              <a:t>masalah</a:t>
            </a:r>
            <a:r>
              <a:rPr lang="en-US" sz="2000" dirty="0"/>
              <a:t> reject </a:t>
            </a:r>
            <a:r>
              <a:rPr lang="en-US" sz="2000" dirty="0" err="1"/>
              <a:t>pada</a:t>
            </a:r>
            <a:r>
              <a:rPr lang="en-US" sz="2000" dirty="0"/>
              <a:t> </a:t>
            </a:r>
            <a:r>
              <a:rPr lang="en-US" sz="2000" dirty="0" err="1"/>
              <a:t>produk</a:t>
            </a:r>
            <a:r>
              <a:rPr lang="en-US" sz="2000" dirty="0"/>
              <a:t> A</a:t>
            </a:r>
          </a:p>
          <a:p>
            <a:pPr lvl="1" eaLnBrk="1" hangingPunct="1">
              <a:buFont typeface="Wingdings" pitchFamily="2" charset="2"/>
              <a:buChar char="v"/>
            </a:pPr>
            <a:r>
              <a:rPr lang="en-US" sz="2000" dirty="0" err="1"/>
              <a:t>Dll</a:t>
            </a:r>
            <a:endParaRPr lang="en-US" sz="2000" dirty="0"/>
          </a:p>
          <a:p>
            <a:pPr lvl="1" eaLnBrk="1" hangingPunct="1">
              <a:buFont typeface="Wingdings" pitchFamily="2" charset="2"/>
              <a:buNone/>
            </a:pPr>
            <a:endParaRPr lang="en-US" sz="2400" dirty="0"/>
          </a:p>
        </p:txBody>
      </p:sp>
      <p:sp>
        <p:nvSpPr>
          <p:cNvPr id="68611" name="Rectangle 3"/>
          <p:cNvSpPr>
            <a:spLocks noGrp="1" noChangeArrowheads="1"/>
          </p:cNvSpPr>
          <p:nvPr>
            <p:ph type="title"/>
          </p:nvPr>
        </p:nvSpPr>
        <p:spPr>
          <a:xfrm>
            <a:off x="2452670" y="1120762"/>
            <a:ext cx="6958030" cy="522288"/>
          </a:xfrm>
          <a:noFill/>
        </p:spPr>
        <p:txBody>
          <a:bodyPr/>
          <a:lstStyle/>
          <a:p>
            <a:pPr algn="ctr" eaLnBrk="1" hangingPunct="1"/>
            <a:r>
              <a:rPr lang="en-US" sz="2900" dirty="0" err="1"/>
              <a:t>Contoh</a:t>
            </a:r>
            <a:r>
              <a:rPr lang="en-US" sz="2900" dirty="0"/>
              <a:t> </a:t>
            </a:r>
            <a:r>
              <a:rPr lang="en-US" sz="2900" dirty="0" err="1"/>
              <a:t>Pengarahan</a:t>
            </a:r>
            <a:r>
              <a:rPr lang="en-US" sz="2900" dirty="0"/>
              <a:t> </a:t>
            </a:r>
            <a:r>
              <a:rPr lang="en-US" sz="2900" dirty="0" err="1"/>
              <a:t>Untuk</a:t>
            </a:r>
            <a:r>
              <a:rPr lang="en-US" sz="2900" dirty="0"/>
              <a:t> Audit Team</a:t>
            </a:r>
            <a:r>
              <a:rPr lang="id-ID" sz="2900" dirty="0"/>
              <a:t> leader</a:t>
            </a:r>
            <a:endParaRPr lang="en-US" sz="2900" dirty="0"/>
          </a:p>
        </p:txBody>
      </p:sp>
      <p:pic>
        <p:nvPicPr>
          <p:cNvPr id="68612" name="Picture 15" descr="D:\H_Miscelleneous\File dari shared doc\logo.png"/>
          <p:cNvPicPr>
            <a:picLocks noChangeAspect="1" noChangeArrowheads="1"/>
          </p:cNvPicPr>
          <p:nvPr/>
        </p:nvPicPr>
        <p:blipFill>
          <a:blip r:embed="rId3" cstate="print"/>
          <a:srcRect/>
          <a:stretch>
            <a:fillRect/>
          </a:stretch>
        </p:blipFill>
        <p:spPr bwMode="auto">
          <a:xfrm>
            <a:off x="238092" y="6072206"/>
            <a:ext cx="1373628" cy="474663"/>
          </a:xfrm>
          <a:prstGeom prst="rect">
            <a:avLst/>
          </a:prstGeom>
          <a:noFill/>
          <a:ln w="9525">
            <a:noFill/>
            <a:miter lim="800000"/>
            <a:headEnd/>
            <a:tailEnd/>
          </a:ln>
        </p:spPr>
      </p:pic>
      <p:pic>
        <p:nvPicPr>
          <p:cNvPr id="6" name="Picture 4" descr="http://images1.wikia.nocookie.net/__cb20070201154436/uncyclopedia/images/b/b6/Auditors.jpg"/>
          <p:cNvPicPr>
            <a:picLocks noChangeAspect="1" noChangeArrowheads="1"/>
          </p:cNvPicPr>
          <p:nvPr/>
        </p:nvPicPr>
        <p:blipFill>
          <a:blip r:embed="rId4" cstate="print"/>
          <a:srcRect l="26298" r="42077"/>
          <a:stretch>
            <a:fillRect/>
          </a:stretch>
        </p:blipFill>
        <p:spPr bwMode="auto">
          <a:xfrm>
            <a:off x="0" y="571480"/>
            <a:ext cx="2262238" cy="6286520"/>
          </a:xfrm>
          <a:prstGeom prst="rect">
            <a:avLst/>
          </a:prstGeom>
          <a:noFill/>
        </p:spPr>
      </p:pic>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65</a:t>
            </a:fld>
            <a:endParaRPr lang="en-US"/>
          </a:p>
        </p:txBody>
      </p:sp>
      <p:sp>
        <p:nvSpPr>
          <p:cNvPr id="8" name="TextBox 7"/>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sp>
        <p:nvSpPr>
          <p:cNvPr id="2" name="Footer Placeholder 1">
            <a:extLst>
              <a:ext uri="{FF2B5EF4-FFF2-40B4-BE49-F238E27FC236}">
                <a16:creationId xmlns:a16="http://schemas.microsoft.com/office/drawing/2014/main" id="{303E6592-9A15-43B7-9168-BE8B69EDF679}"/>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557589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881166" y="652448"/>
            <a:ext cx="6552394" cy="633412"/>
          </a:xfrm>
          <a:noFill/>
        </p:spPr>
        <p:txBody>
          <a:bodyPr anchor="b"/>
          <a:lstStyle/>
          <a:p>
            <a:pPr eaLnBrk="1" hangingPunct="1">
              <a:buFont typeface="Monotype Sorts" charset="2"/>
              <a:buNone/>
            </a:pPr>
            <a:r>
              <a:rPr lang="en-US" sz="3600" dirty="0" err="1"/>
              <a:t>Pembuatan</a:t>
            </a:r>
            <a:r>
              <a:rPr lang="en-US" sz="3600" dirty="0"/>
              <a:t> Checklist Audit</a:t>
            </a:r>
          </a:p>
        </p:txBody>
      </p:sp>
      <p:sp>
        <p:nvSpPr>
          <p:cNvPr id="4100" name="Rectangle 3"/>
          <p:cNvSpPr>
            <a:spLocks noGrp="1" noChangeArrowheads="1"/>
          </p:cNvSpPr>
          <p:nvPr>
            <p:ph type="body" idx="1"/>
          </p:nvPr>
        </p:nvSpPr>
        <p:spPr>
          <a:xfrm>
            <a:off x="952472" y="1643050"/>
            <a:ext cx="7643866" cy="4525962"/>
          </a:xfrm>
          <a:noFill/>
        </p:spPr>
        <p:txBody>
          <a:bodyPr/>
          <a:lstStyle/>
          <a:p>
            <a:pPr eaLnBrk="1" hangingPunct="1">
              <a:lnSpc>
                <a:spcPct val="70000"/>
              </a:lnSpc>
              <a:buFont typeface="Wingdings" pitchFamily="2" charset="2"/>
              <a:buNone/>
            </a:pPr>
            <a:r>
              <a:rPr lang="en-US" sz="3000" dirty="0" err="1"/>
              <a:t>Tujuan</a:t>
            </a:r>
            <a:r>
              <a:rPr lang="en-US" sz="3000" dirty="0"/>
              <a:t> </a:t>
            </a:r>
            <a:r>
              <a:rPr lang="en-US" sz="3000" dirty="0" err="1"/>
              <a:t>Pembuatannya</a:t>
            </a:r>
            <a:r>
              <a:rPr lang="en-US" sz="3000" dirty="0"/>
              <a:t> </a:t>
            </a:r>
            <a:r>
              <a:rPr lang="en-US" sz="3000" dirty="0" err="1"/>
              <a:t>a.l</a:t>
            </a:r>
            <a:r>
              <a:rPr lang="en-US" sz="3000" dirty="0"/>
              <a:t>:</a:t>
            </a:r>
          </a:p>
          <a:p>
            <a:pPr eaLnBrk="1" hangingPunct="1">
              <a:lnSpc>
                <a:spcPct val="30000"/>
              </a:lnSpc>
              <a:buFont typeface="Wingdings" pitchFamily="2" charset="2"/>
              <a:buNone/>
            </a:pPr>
            <a:endParaRPr lang="en-US" sz="3000" dirty="0"/>
          </a:p>
          <a:p>
            <a:pPr eaLnBrk="1" hangingPunct="1">
              <a:lnSpc>
                <a:spcPct val="120000"/>
              </a:lnSpc>
            </a:pPr>
            <a:r>
              <a:rPr lang="en-US" sz="3000" dirty="0" err="1"/>
              <a:t>Membantu</a:t>
            </a:r>
            <a:r>
              <a:rPr lang="en-US" sz="3000" dirty="0"/>
              <a:t> auditor </a:t>
            </a:r>
            <a:r>
              <a:rPr lang="en-US" sz="3000" dirty="0" err="1"/>
              <a:t>mengingat</a:t>
            </a:r>
            <a:r>
              <a:rPr lang="en-US" sz="3000" dirty="0"/>
              <a:t> </a:t>
            </a:r>
            <a:r>
              <a:rPr lang="en-US" sz="3000" dirty="0" err="1"/>
              <a:t>apa</a:t>
            </a:r>
            <a:r>
              <a:rPr lang="en-US" sz="3000" dirty="0"/>
              <a:t> yang </a:t>
            </a:r>
            <a:r>
              <a:rPr lang="en-US" sz="3000" dirty="0" err="1"/>
              <a:t>harus</a:t>
            </a:r>
            <a:r>
              <a:rPr lang="en-US" sz="3000" dirty="0"/>
              <a:t> </a:t>
            </a:r>
            <a:r>
              <a:rPr lang="en-US" sz="3000" dirty="0" err="1"/>
              <a:t>diperiksa</a:t>
            </a:r>
            <a:endParaRPr lang="en-US" sz="3000" dirty="0"/>
          </a:p>
          <a:p>
            <a:pPr eaLnBrk="1" hangingPunct="1">
              <a:lnSpc>
                <a:spcPct val="120000"/>
              </a:lnSpc>
            </a:pPr>
            <a:r>
              <a:rPr lang="en-US" sz="3000" dirty="0" err="1"/>
              <a:t>Membantu</a:t>
            </a:r>
            <a:r>
              <a:rPr lang="en-US" sz="3000" dirty="0"/>
              <a:t> </a:t>
            </a:r>
            <a:r>
              <a:rPr lang="en-US" sz="3000" dirty="0" err="1"/>
              <a:t>pengaturan</a:t>
            </a:r>
            <a:r>
              <a:rPr lang="en-US" sz="3000" dirty="0"/>
              <a:t> </a:t>
            </a:r>
            <a:r>
              <a:rPr lang="en-US" sz="3000" dirty="0" err="1"/>
              <a:t>waktu</a:t>
            </a:r>
            <a:endParaRPr lang="en-US" sz="3000" dirty="0"/>
          </a:p>
          <a:p>
            <a:pPr eaLnBrk="1" hangingPunct="1">
              <a:lnSpc>
                <a:spcPct val="120000"/>
              </a:lnSpc>
            </a:pPr>
            <a:r>
              <a:rPr lang="en-US" sz="3000" dirty="0" err="1"/>
              <a:t>Membantu</a:t>
            </a:r>
            <a:r>
              <a:rPr lang="en-US" sz="3000" dirty="0"/>
              <a:t> </a:t>
            </a:r>
            <a:r>
              <a:rPr lang="en-US" sz="3000" dirty="0" err="1"/>
              <a:t>dalam</a:t>
            </a:r>
            <a:r>
              <a:rPr lang="en-US" sz="3000" dirty="0"/>
              <a:t> </a:t>
            </a:r>
            <a:r>
              <a:rPr lang="en-US" sz="3000" dirty="0" err="1"/>
              <a:t>memastikan</a:t>
            </a:r>
            <a:r>
              <a:rPr lang="en-US" sz="3000" dirty="0"/>
              <a:t> </a:t>
            </a:r>
            <a:r>
              <a:rPr lang="en-US" sz="3000" dirty="0" err="1"/>
              <a:t>cakupan</a:t>
            </a:r>
            <a:r>
              <a:rPr lang="en-US" sz="3000" dirty="0"/>
              <a:t> </a:t>
            </a:r>
            <a:r>
              <a:rPr lang="en-US" sz="3000" dirty="0" err="1"/>
              <a:t>ruang</a:t>
            </a:r>
            <a:r>
              <a:rPr lang="en-US" sz="3000" dirty="0"/>
              <a:t> </a:t>
            </a:r>
            <a:r>
              <a:rPr lang="en-US" sz="3000" dirty="0" err="1"/>
              <a:t>lingkup</a:t>
            </a:r>
            <a:endParaRPr lang="en-US" sz="3000" dirty="0"/>
          </a:p>
          <a:p>
            <a:pPr eaLnBrk="1" hangingPunct="1">
              <a:lnSpc>
                <a:spcPct val="120000"/>
              </a:lnSpc>
            </a:pPr>
            <a:r>
              <a:rPr lang="en-US" sz="3000" dirty="0" err="1"/>
              <a:t>Menentukan</a:t>
            </a:r>
            <a:r>
              <a:rPr lang="en-US" sz="3000" dirty="0"/>
              <a:t> “</a:t>
            </a:r>
            <a:r>
              <a:rPr lang="en-US" sz="3000" dirty="0" err="1"/>
              <a:t>jejak</a:t>
            </a:r>
            <a:r>
              <a:rPr lang="en-US" sz="3000" dirty="0"/>
              <a:t> audit” </a:t>
            </a:r>
            <a:r>
              <a:rPr lang="en-US" sz="3000" dirty="0" err="1"/>
              <a:t>atau</a:t>
            </a:r>
            <a:r>
              <a:rPr lang="en-US" sz="3000" dirty="0"/>
              <a:t> </a:t>
            </a:r>
            <a:r>
              <a:rPr lang="en-US" sz="3000" dirty="0" err="1"/>
              <a:t>urutan</a:t>
            </a:r>
            <a:r>
              <a:rPr lang="en-US" sz="3000" dirty="0"/>
              <a:t> audit.</a:t>
            </a:r>
          </a:p>
        </p:txBody>
      </p:sp>
      <p:graphicFrame>
        <p:nvGraphicFramePr>
          <p:cNvPr id="4098" name="Object 4"/>
          <p:cNvGraphicFramePr>
            <a:graphicFrameLocks noChangeAspect="1"/>
          </p:cNvGraphicFramePr>
          <p:nvPr/>
        </p:nvGraphicFramePr>
        <p:xfrm>
          <a:off x="7739082" y="285728"/>
          <a:ext cx="1823908" cy="2122400"/>
        </p:xfrm>
        <a:graphic>
          <a:graphicData uri="http://schemas.openxmlformats.org/presentationml/2006/ole">
            <mc:AlternateContent xmlns:mc="http://schemas.openxmlformats.org/markup-compatibility/2006">
              <mc:Choice xmlns:v="urn:schemas-microsoft-com:vml" Requires="v">
                <p:oleObj spid="_x0000_s18567" name="Clip" r:id="rId3" imgW="581558" imgH="616306" progId="">
                  <p:embed/>
                </p:oleObj>
              </mc:Choice>
              <mc:Fallback>
                <p:oleObj name="Clip" r:id="rId3" imgW="581558" imgH="616306" progId="">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9082" y="285728"/>
                        <a:ext cx="1823908" cy="21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66</a:t>
            </a:fld>
            <a:endParaRPr lang="en-US"/>
          </a:p>
        </p:txBody>
      </p:sp>
      <p:sp>
        <p:nvSpPr>
          <p:cNvPr id="9" name="TextBox 8"/>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sp>
        <p:nvSpPr>
          <p:cNvPr id="2" name="Footer Placeholder 1">
            <a:extLst>
              <a:ext uri="{FF2B5EF4-FFF2-40B4-BE49-F238E27FC236}">
                <a16:creationId xmlns:a16="http://schemas.microsoft.com/office/drawing/2014/main" id="{32DA3850-330A-426A-A049-FBC9582592D6}"/>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140272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98" name="Oval 30"/>
          <p:cNvSpPr>
            <a:spLocks noChangeArrowheads="1"/>
          </p:cNvSpPr>
          <p:nvPr/>
        </p:nvSpPr>
        <p:spPr bwMode="auto">
          <a:xfrm>
            <a:off x="330200" y="3589357"/>
            <a:ext cx="1816100" cy="1676400"/>
          </a:xfrm>
          <a:prstGeom prst="ellipse">
            <a:avLst/>
          </a:prstGeom>
          <a:solidFill>
            <a:srgbClr val="FF99FF">
              <a:alpha val="50000"/>
            </a:srgbClr>
          </a:solidFill>
          <a:ln w="9525">
            <a:solidFill>
              <a:schemeClr val="tx1"/>
            </a:solidFill>
            <a:round/>
            <a:headEnd/>
            <a:tailEnd/>
          </a:ln>
          <a:effectLst/>
        </p:spPr>
        <p:txBody>
          <a:bodyPr wrap="none" anchor="ctr"/>
          <a:lstStyle/>
          <a:p>
            <a:endParaRPr lang="en-US"/>
          </a:p>
        </p:txBody>
      </p:sp>
      <p:sp>
        <p:nvSpPr>
          <p:cNvPr id="211997" name="Oval 29"/>
          <p:cNvSpPr>
            <a:spLocks noChangeArrowheads="1"/>
          </p:cNvSpPr>
          <p:nvPr/>
        </p:nvSpPr>
        <p:spPr bwMode="auto">
          <a:xfrm>
            <a:off x="7429500" y="3589357"/>
            <a:ext cx="1816100" cy="1676400"/>
          </a:xfrm>
          <a:prstGeom prst="ellipse">
            <a:avLst/>
          </a:prstGeom>
          <a:solidFill>
            <a:srgbClr val="FFFF66">
              <a:alpha val="50000"/>
            </a:srgbClr>
          </a:solidFill>
          <a:ln w="9525">
            <a:solidFill>
              <a:schemeClr val="tx1"/>
            </a:solidFill>
            <a:round/>
            <a:headEnd/>
            <a:tailEnd/>
          </a:ln>
          <a:effectLst/>
        </p:spPr>
        <p:txBody>
          <a:bodyPr wrap="none" anchor="ctr"/>
          <a:lstStyle/>
          <a:p>
            <a:endParaRPr lang="en-US"/>
          </a:p>
        </p:txBody>
      </p:sp>
      <p:sp>
        <p:nvSpPr>
          <p:cNvPr id="211988" name="Oval 20"/>
          <p:cNvSpPr>
            <a:spLocks noChangeArrowheads="1"/>
          </p:cNvSpPr>
          <p:nvPr/>
        </p:nvSpPr>
        <p:spPr bwMode="auto">
          <a:xfrm>
            <a:off x="3632200" y="3741757"/>
            <a:ext cx="2228850" cy="11430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211970" name="Rectangle 2"/>
          <p:cNvSpPr>
            <a:spLocks noGrp="1" noChangeArrowheads="1"/>
          </p:cNvSpPr>
          <p:nvPr>
            <p:ph type="title"/>
          </p:nvPr>
        </p:nvSpPr>
        <p:spPr>
          <a:xfrm>
            <a:off x="495300" y="0"/>
            <a:ext cx="8915400" cy="1143000"/>
          </a:xfrm>
        </p:spPr>
        <p:txBody>
          <a:bodyPr/>
          <a:lstStyle/>
          <a:p>
            <a:r>
              <a:rPr lang="id-ID" sz="2800" b="1" dirty="0">
                <a:effectLst>
                  <a:outerShdw blurRad="38100" dist="38100" dir="2700000" algn="tl">
                    <a:srgbClr val="C0C0C0"/>
                  </a:outerShdw>
                </a:effectLst>
              </a:rPr>
              <a:t>Pembuatan Check List Audit B</a:t>
            </a:r>
            <a:r>
              <a:rPr lang="en-US" sz="2800" b="1" dirty="0" err="1">
                <a:solidFill>
                  <a:schemeClr val="tx1"/>
                </a:solidFill>
                <a:effectLst>
                  <a:outerShdw blurRad="38100" dist="38100" dir="2700000" algn="tl">
                    <a:srgbClr val="C0C0C0"/>
                  </a:outerShdw>
                </a:effectLst>
              </a:rPr>
              <a:t>erdasarkan</a:t>
            </a:r>
            <a:r>
              <a:rPr lang="en-US" sz="2800" b="1" dirty="0">
                <a:solidFill>
                  <a:schemeClr val="tx1"/>
                </a:solidFill>
                <a:effectLst>
                  <a:outerShdw blurRad="38100" dist="38100" dir="2700000" algn="tl">
                    <a:srgbClr val="C0C0C0"/>
                  </a:outerShdw>
                </a:effectLst>
              </a:rPr>
              <a:t> </a:t>
            </a:r>
            <a:r>
              <a:rPr lang="en-US" sz="2800" b="1" dirty="0" err="1">
                <a:solidFill>
                  <a:schemeClr val="tx1"/>
                </a:solidFill>
                <a:effectLst>
                  <a:outerShdw blurRad="38100" dist="38100" dir="2700000" algn="tl">
                    <a:srgbClr val="C0C0C0"/>
                  </a:outerShdw>
                </a:effectLst>
              </a:rPr>
              <a:t>Pendekatan</a:t>
            </a:r>
            <a:endParaRPr lang="en-US" sz="2800" b="1" dirty="0">
              <a:solidFill>
                <a:schemeClr val="tx1"/>
              </a:solidFill>
              <a:effectLst>
                <a:outerShdw blurRad="38100" dist="38100" dir="2700000" algn="tl">
                  <a:srgbClr val="C0C0C0"/>
                </a:outerShdw>
              </a:effectLst>
            </a:endParaRPr>
          </a:p>
        </p:txBody>
      </p:sp>
      <p:sp>
        <p:nvSpPr>
          <p:cNvPr id="211971" name="Rectangle 3"/>
          <p:cNvSpPr>
            <a:spLocks noGrp="1" noChangeArrowheads="1"/>
          </p:cNvSpPr>
          <p:nvPr>
            <p:ph type="body" idx="1"/>
          </p:nvPr>
        </p:nvSpPr>
        <p:spPr>
          <a:xfrm>
            <a:off x="495300" y="1447800"/>
            <a:ext cx="8915400" cy="4678363"/>
          </a:xfrm>
        </p:spPr>
        <p:txBody>
          <a:bodyPr/>
          <a:lstStyle/>
          <a:p>
            <a:pPr marL="0" indent="0">
              <a:buFontTx/>
              <a:buNone/>
            </a:pPr>
            <a:r>
              <a:rPr lang="en-US" sz="2200" dirty="0"/>
              <a:t>Proses audit </a:t>
            </a:r>
            <a:r>
              <a:rPr lang="en-US" sz="2200" dirty="0" err="1"/>
              <a:t>dilakukan</a:t>
            </a:r>
            <a:r>
              <a:rPr lang="en-US" sz="2200" dirty="0"/>
              <a:t> </a:t>
            </a:r>
            <a:r>
              <a:rPr lang="en-US" sz="2200" dirty="0" err="1"/>
              <a:t>dengan</a:t>
            </a:r>
            <a:r>
              <a:rPr lang="en-US" sz="2200" dirty="0"/>
              <a:t> </a:t>
            </a:r>
            <a:r>
              <a:rPr lang="en-US" sz="2200" dirty="0" err="1"/>
              <a:t>melihat</a:t>
            </a:r>
            <a:r>
              <a:rPr lang="en-US" sz="2200" dirty="0"/>
              <a:t> 4 </a:t>
            </a:r>
            <a:r>
              <a:rPr lang="en-US" sz="2200" dirty="0" err="1"/>
              <a:t>faktor</a:t>
            </a:r>
            <a:r>
              <a:rPr lang="en-US" sz="2200" dirty="0"/>
              <a:t> </a:t>
            </a:r>
            <a:r>
              <a:rPr lang="en-US" sz="2200" dirty="0" err="1"/>
              <a:t>penting</a:t>
            </a:r>
            <a:r>
              <a:rPr lang="en-US" sz="2200" dirty="0"/>
              <a:t> yang </a:t>
            </a:r>
            <a:r>
              <a:rPr lang="en-US" sz="2200" dirty="0" err="1"/>
              <a:t>mempengaruhi</a:t>
            </a:r>
            <a:r>
              <a:rPr lang="en-US" sz="2200" dirty="0"/>
              <a:t> </a:t>
            </a:r>
            <a:r>
              <a:rPr lang="en-US" sz="2200" dirty="0" err="1"/>
              <a:t>efektifitas</a:t>
            </a:r>
            <a:r>
              <a:rPr lang="en-US" sz="2200" dirty="0"/>
              <a:t> proses dan </a:t>
            </a:r>
            <a:r>
              <a:rPr lang="en-US" sz="2200" dirty="0" err="1"/>
              <a:t>memperhatikan</a:t>
            </a:r>
            <a:r>
              <a:rPr lang="en-US" sz="2200" dirty="0"/>
              <a:t> r</a:t>
            </a:r>
            <a:r>
              <a:rPr lang="id-ID" sz="2200" dirty="0"/>
              <a:t>i</a:t>
            </a:r>
            <a:r>
              <a:rPr lang="en-US" sz="2200" dirty="0" err="1"/>
              <a:t>siko</a:t>
            </a:r>
            <a:r>
              <a:rPr lang="en-US" sz="2200" dirty="0"/>
              <a:t> dan </a:t>
            </a:r>
            <a:r>
              <a:rPr lang="en-US" sz="2200" dirty="0" err="1"/>
              <a:t>peluang</a:t>
            </a:r>
            <a:r>
              <a:rPr lang="en-US" sz="2200" dirty="0"/>
              <a:t> pada proses </a:t>
            </a:r>
          </a:p>
          <a:p>
            <a:pPr marL="0" indent="0"/>
            <a:endParaRPr lang="en-US" sz="2200" dirty="0"/>
          </a:p>
          <a:p>
            <a:pPr marL="0" indent="0"/>
            <a:endParaRPr lang="en-US" sz="2200" dirty="0"/>
          </a:p>
          <a:p>
            <a:pPr marL="0" indent="0">
              <a:buFontTx/>
              <a:buNone/>
            </a:pPr>
            <a:r>
              <a:rPr lang="en-US" sz="2200" dirty="0"/>
              <a:t>   </a:t>
            </a:r>
          </a:p>
        </p:txBody>
      </p:sp>
      <p:sp>
        <p:nvSpPr>
          <p:cNvPr id="211973" name="Text Box 5"/>
          <p:cNvSpPr txBox="1">
            <a:spLocks noChangeArrowheads="1"/>
          </p:cNvSpPr>
          <p:nvPr/>
        </p:nvSpPr>
        <p:spPr bwMode="auto">
          <a:xfrm>
            <a:off x="4044950" y="4106882"/>
            <a:ext cx="1252538" cy="374650"/>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900" b="1">
                <a:effectLst>
                  <a:outerShdw blurRad="38100" dist="38100" dir="2700000" algn="tl">
                    <a:srgbClr val="C0C0C0"/>
                  </a:outerShdw>
                </a:effectLst>
                <a:latin typeface="Verdana" pitchFamily="34" charset="0"/>
              </a:rPr>
              <a:t>PROSES</a:t>
            </a:r>
          </a:p>
        </p:txBody>
      </p:sp>
      <p:sp>
        <p:nvSpPr>
          <p:cNvPr id="211975" name="Text Box 7"/>
          <p:cNvSpPr txBox="1">
            <a:spLocks noChangeArrowheads="1"/>
          </p:cNvSpPr>
          <p:nvPr/>
        </p:nvSpPr>
        <p:spPr bwMode="auto">
          <a:xfrm>
            <a:off x="742950" y="3786207"/>
            <a:ext cx="865188" cy="314325"/>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500" b="1">
                <a:effectLst>
                  <a:outerShdw blurRad="38100" dist="38100" dir="2700000" algn="tl">
                    <a:srgbClr val="C0C0C0"/>
                  </a:outerShdw>
                </a:effectLst>
                <a:latin typeface="Verdana" pitchFamily="34" charset="0"/>
              </a:rPr>
              <a:t>INPUT</a:t>
            </a:r>
          </a:p>
        </p:txBody>
      </p:sp>
      <p:sp>
        <p:nvSpPr>
          <p:cNvPr id="211976" name="Line 8"/>
          <p:cNvSpPr>
            <a:spLocks noChangeShapeType="1"/>
          </p:cNvSpPr>
          <p:nvPr/>
        </p:nvSpPr>
        <p:spPr bwMode="auto">
          <a:xfrm>
            <a:off x="2228850" y="4351357"/>
            <a:ext cx="1320800" cy="0"/>
          </a:xfrm>
          <a:prstGeom prst="line">
            <a:avLst/>
          </a:prstGeom>
          <a:noFill/>
          <a:ln w="76200">
            <a:solidFill>
              <a:schemeClr val="tx1"/>
            </a:solidFill>
            <a:round/>
            <a:headEnd/>
            <a:tailEnd type="triangle" w="med" len="med"/>
          </a:ln>
          <a:effectLst/>
        </p:spPr>
        <p:txBody>
          <a:bodyPr/>
          <a:lstStyle/>
          <a:p>
            <a:endParaRPr lang="en-US"/>
          </a:p>
        </p:txBody>
      </p:sp>
      <p:sp>
        <p:nvSpPr>
          <p:cNvPr id="211977" name="Line 9"/>
          <p:cNvSpPr>
            <a:spLocks noChangeShapeType="1"/>
          </p:cNvSpPr>
          <p:nvPr/>
        </p:nvSpPr>
        <p:spPr bwMode="auto">
          <a:xfrm>
            <a:off x="5943600" y="4351357"/>
            <a:ext cx="1417638" cy="0"/>
          </a:xfrm>
          <a:prstGeom prst="line">
            <a:avLst/>
          </a:prstGeom>
          <a:noFill/>
          <a:ln w="76200">
            <a:solidFill>
              <a:schemeClr val="tx1"/>
            </a:solidFill>
            <a:round/>
            <a:headEnd/>
            <a:tailEnd type="triangle" w="med" len="med"/>
          </a:ln>
          <a:effectLst/>
        </p:spPr>
        <p:txBody>
          <a:bodyPr/>
          <a:lstStyle/>
          <a:p>
            <a:endParaRPr lang="en-US"/>
          </a:p>
        </p:txBody>
      </p:sp>
      <p:sp>
        <p:nvSpPr>
          <p:cNvPr id="211978" name="Text Box 10"/>
          <p:cNvSpPr txBox="1">
            <a:spLocks noChangeArrowheads="1"/>
          </p:cNvSpPr>
          <p:nvPr/>
        </p:nvSpPr>
        <p:spPr bwMode="auto">
          <a:xfrm>
            <a:off x="7677150" y="3862407"/>
            <a:ext cx="1044575" cy="314325"/>
          </a:xfrm>
          <a:prstGeom prst="rect">
            <a:avLst/>
          </a:prstGeom>
          <a:noFill/>
          <a:ln w="9525">
            <a:noFill/>
            <a:miter lim="800000"/>
            <a:headEnd/>
            <a:tailEnd/>
          </a:ln>
          <a:effectLst/>
        </p:spPr>
        <p:txBody>
          <a:bodyPr wrap="none" lIns="87275" tIns="43637" rIns="87275" bIns="43637">
            <a:spAutoFit/>
          </a:bodyPr>
          <a:lstStyle/>
          <a:p>
            <a:pPr defTabSz="873125" eaLnBrk="0" hangingPunct="0"/>
            <a:r>
              <a:rPr lang="en-US" sz="1500" b="1">
                <a:effectLst>
                  <a:outerShdw blurRad="38100" dist="38100" dir="2700000" algn="tl">
                    <a:srgbClr val="C0C0C0"/>
                  </a:outerShdw>
                </a:effectLst>
                <a:latin typeface="Verdana" pitchFamily="34" charset="0"/>
              </a:rPr>
              <a:t>OUTPUT</a:t>
            </a:r>
          </a:p>
        </p:txBody>
      </p:sp>
      <p:sp>
        <p:nvSpPr>
          <p:cNvPr id="211979" name="Text Box 11"/>
          <p:cNvSpPr txBox="1">
            <a:spLocks noChangeArrowheads="1"/>
          </p:cNvSpPr>
          <p:nvPr/>
        </p:nvSpPr>
        <p:spPr bwMode="auto">
          <a:xfrm>
            <a:off x="1495247" y="5407045"/>
            <a:ext cx="2098675" cy="879475"/>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dirty="0">
                <a:effectLst>
                  <a:outerShdw blurRad="38100" dist="38100" dir="2700000" algn="tl">
                    <a:srgbClr val="C0C0C0"/>
                  </a:outerShdw>
                </a:effectLst>
                <a:latin typeface="Verdana" pitchFamily="34" charset="0"/>
              </a:rPr>
              <a:t>How ? </a:t>
            </a:r>
          </a:p>
          <a:p>
            <a:pPr algn="ctr" defTabSz="873125" eaLnBrk="0" hangingPunct="0"/>
            <a:r>
              <a:rPr lang="en-US" sz="1300" b="1" dirty="0">
                <a:effectLst>
                  <a:outerShdw blurRad="38100" dist="38100" dir="2700000" algn="tl">
                    <a:srgbClr val="C0C0C0"/>
                  </a:outerShdw>
                </a:effectLst>
                <a:latin typeface="Verdana" pitchFamily="34" charset="0"/>
              </a:rPr>
              <a:t>(Support processes, </a:t>
            </a:r>
          </a:p>
          <a:p>
            <a:pPr algn="ctr" defTabSz="873125" eaLnBrk="0" hangingPunct="0"/>
            <a:r>
              <a:rPr lang="en-US" sz="1300" b="1" dirty="0">
                <a:effectLst>
                  <a:outerShdw blurRad="38100" dist="38100" dir="2700000" algn="tl">
                    <a:srgbClr val="C0C0C0"/>
                  </a:outerShdw>
                </a:effectLst>
                <a:latin typeface="Verdana" pitchFamily="34" charset="0"/>
              </a:rPr>
              <a:t>Procedure,</a:t>
            </a:r>
          </a:p>
          <a:p>
            <a:pPr algn="ctr" defTabSz="873125" eaLnBrk="0" hangingPunct="0"/>
            <a:r>
              <a:rPr lang="en-US" sz="1300" b="1" dirty="0">
                <a:effectLst>
                  <a:outerShdw blurRad="38100" dist="38100" dir="2700000" algn="tl">
                    <a:srgbClr val="C0C0C0"/>
                  </a:outerShdw>
                </a:effectLst>
                <a:latin typeface="Verdana" pitchFamily="34" charset="0"/>
              </a:rPr>
              <a:t>Method)</a:t>
            </a:r>
          </a:p>
        </p:txBody>
      </p:sp>
      <p:sp>
        <p:nvSpPr>
          <p:cNvPr id="211980" name="Text Box 12"/>
          <p:cNvSpPr txBox="1">
            <a:spLocks noChangeArrowheads="1"/>
          </p:cNvSpPr>
          <p:nvPr/>
        </p:nvSpPr>
        <p:spPr bwMode="auto">
          <a:xfrm>
            <a:off x="5843844" y="5484038"/>
            <a:ext cx="2516187"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dirty="0">
                <a:effectLst>
                  <a:outerShdw blurRad="38100" dist="38100" dir="2700000" algn="tl">
                    <a:srgbClr val="C0C0C0"/>
                  </a:outerShdw>
                </a:effectLst>
                <a:latin typeface="Verdana" pitchFamily="34" charset="0"/>
              </a:rPr>
              <a:t>How Many ?</a:t>
            </a:r>
          </a:p>
          <a:p>
            <a:pPr algn="ctr" defTabSz="873125" eaLnBrk="0" hangingPunct="0"/>
            <a:r>
              <a:rPr lang="en-US" sz="1300" b="1" dirty="0">
                <a:effectLst>
                  <a:outerShdw blurRad="38100" dist="38100" dir="2700000" algn="tl">
                    <a:srgbClr val="C0C0C0"/>
                  </a:outerShdw>
                </a:effectLst>
                <a:latin typeface="Verdana" pitchFamily="34" charset="0"/>
              </a:rPr>
              <a:t>(performance indicators)</a:t>
            </a:r>
          </a:p>
        </p:txBody>
      </p:sp>
      <p:sp>
        <p:nvSpPr>
          <p:cNvPr id="211981" name="Text Box 13"/>
          <p:cNvSpPr txBox="1">
            <a:spLocks noChangeArrowheads="1"/>
          </p:cNvSpPr>
          <p:nvPr/>
        </p:nvSpPr>
        <p:spPr bwMode="auto">
          <a:xfrm>
            <a:off x="1400175" y="2776557"/>
            <a:ext cx="2598738"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a:effectLst>
                  <a:outerShdw blurRad="38100" dist="38100" dir="2700000" algn="tl">
                    <a:srgbClr val="C0C0C0"/>
                  </a:outerShdw>
                </a:effectLst>
                <a:latin typeface="Verdana" pitchFamily="34" charset="0"/>
              </a:rPr>
              <a:t>With What?</a:t>
            </a:r>
          </a:p>
          <a:p>
            <a:pPr algn="ctr" defTabSz="873125" eaLnBrk="0" hangingPunct="0"/>
            <a:r>
              <a:rPr lang="en-US" sz="1300" b="1">
                <a:effectLst>
                  <a:outerShdw blurRad="38100" dist="38100" dir="2700000" algn="tl">
                    <a:srgbClr val="C0C0C0"/>
                  </a:outerShdw>
                </a:effectLst>
                <a:latin typeface="Verdana" pitchFamily="34" charset="0"/>
              </a:rPr>
              <a:t>(Equipment/ Installation)</a:t>
            </a:r>
          </a:p>
        </p:txBody>
      </p:sp>
      <p:sp>
        <p:nvSpPr>
          <p:cNvPr id="211982" name="Text Box 14"/>
          <p:cNvSpPr txBox="1">
            <a:spLocks noChangeArrowheads="1"/>
          </p:cNvSpPr>
          <p:nvPr/>
        </p:nvSpPr>
        <p:spPr bwMode="auto">
          <a:xfrm>
            <a:off x="5672138" y="2843232"/>
            <a:ext cx="2787650" cy="482600"/>
          </a:xfrm>
          <a:prstGeom prst="rect">
            <a:avLst/>
          </a:prstGeom>
          <a:noFill/>
          <a:ln w="9525">
            <a:noFill/>
            <a:miter lim="800000"/>
            <a:headEnd/>
            <a:tailEnd/>
          </a:ln>
          <a:effectLst/>
        </p:spPr>
        <p:txBody>
          <a:bodyPr wrap="none" lIns="87275" tIns="43637" rIns="87275" bIns="43637">
            <a:spAutoFit/>
          </a:bodyPr>
          <a:lstStyle/>
          <a:p>
            <a:pPr algn="ctr" defTabSz="873125" eaLnBrk="0" hangingPunct="0"/>
            <a:r>
              <a:rPr lang="en-US" sz="1300" b="1">
                <a:effectLst>
                  <a:outerShdw blurRad="38100" dist="38100" dir="2700000" algn="tl">
                    <a:srgbClr val="C0C0C0"/>
                  </a:outerShdw>
                </a:effectLst>
                <a:latin typeface="Verdana" pitchFamily="34" charset="0"/>
              </a:rPr>
              <a:t>With Who?</a:t>
            </a:r>
          </a:p>
          <a:p>
            <a:pPr algn="ctr" defTabSz="873125" eaLnBrk="0" hangingPunct="0"/>
            <a:r>
              <a:rPr lang="en-US" sz="1300" b="1">
                <a:effectLst>
                  <a:outerShdw blurRad="38100" dist="38100" dir="2700000" algn="tl">
                    <a:srgbClr val="C0C0C0"/>
                  </a:outerShdw>
                </a:effectLst>
                <a:latin typeface="Verdana" pitchFamily="34" charset="0"/>
              </a:rPr>
              <a:t>(Training, Knowledge, Skill)</a:t>
            </a:r>
          </a:p>
        </p:txBody>
      </p:sp>
      <p:sp>
        <p:nvSpPr>
          <p:cNvPr id="211983" name="Line 15"/>
          <p:cNvSpPr>
            <a:spLocks noChangeShapeType="1"/>
          </p:cNvSpPr>
          <p:nvPr/>
        </p:nvSpPr>
        <p:spPr bwMode="auto">
          <a:xfrm flipV="1">
            <a:off x="3549650" y="4808557"/>
            <a:ext cx="414338" cy="457200"/>
          </a:xfrm>
          <a:prstGeom prst="line">
            <a:avLst/>
          </a:prstGeom>
          <a:noFill/>
          <a:ln w="38100">
            <a:solidFill>
              <a:schemeClr val="tx1"/>
            </a:solidFill>
            <a:round/>
            <a:headEnd/>
            <a:tailEnd type="triangle" w="med" len="med"/>
          </a:ln>
          <a:effectLst/>
        </p:spPr>
        <p:txBody>
          <a:bodyPr/>
          <a:lstStyle/>
          <a:p>
            <a:endParaRPr lang="en-US"/>
          </a:p>
        </p:txBody>
      </p:sp>
      <p:sp>
        <p:nvSpPr>
          <p:cNvPr id="211984" name="Line 16"/>
          <p:cNvSpPr>
            <a:spLocks noChangeShapeType="1"/>
          </p:cNvSpPr>
          <p:nvPr/>
        </p:nvSpPr>
        <p:spPr bwMode="auto">
          <a:xfrm flipH="1" flipV="1">
            <a:off x="5478257" y="4851163"/>
            <a:ext cx="350838" cy="457200"/>
          </a:xfrm>
          <a:prstGeom prst="line">
            <a:avLst/>
          </a:prstGeom>
          <a:noFill/>
          <a:ln w="38100">
            <a:solidFill>
              <a:schemeClr val="tx1"/>
            </a:solidFill>
            <a:round/>
            <a:headEnd/>
            <a:tailEnd type="triangle" w="med" len="med"/>
          </a:ln>
          <a:effectLst/>
        </p:spPr>
        <p:txBody>
          <a:bodyPr/>
          <a:lstStyle/>
          <a:p>
            <a:endParaRPr lang="en-US"/>
          </a:p>
        </p:txBody>
      </p:sp>
      <p:sp>
        <p:nvSpPr>
          <p:cNvPr id="211985" name="Line 17"/>
          <p:cNvSpPr>
            <a:spLocks noChangeShapeType="1"/>
          </p:cNvSpPr>
          <p:nvPr/>
        </p:nvSpPr>
        <p:spPr bwMode="auto">
          <a:xfrm>
            <a:off x="3632200" y="3436957"/>
            <a:ext cx="407988" cy="304800"/>
          </a:xfrm>
          <a:prstGeom prst="line">
            <a:avLst/>
          </a:prstGeom>
          <a:noFill/>
          <a:ln w="38100">
            <a:solidFill>
              <a:schemeClr val="tx1"/>
            </a:solidFill>
            <a:round/>
            <a:headEnd/>
            <a:tailEnd type="triangle" w="med" len="med"/>
          </a:ln>
          <a:effectLst/>
        </p:spPr>
        <p:txBody>
          <a:bodyPr/>
          <a:lstStyle/>
          <a:p>
            <a:endParaRPr lang="en-US"/>
          </a:p>
        </p:txBody>
      </p:sp>
      <p:sp>
        <p:nvSpPr>
          <p:cNvPr id="211987" name="WordArt 19"/>
          <p:cNvSpPr>
            <a:spLocks noChangeArrowheads="1" noChangeShapeType="1" noTextEdit="1"/>
          </p:cNvSpPr>
          <p:nvPr/>
        </p:nvSpPr>
        <p:spPr bwMode="auto">
          <a:xfrm>
            <a:off x="3549650" y="857250"/>
            <a:ext cx="2468563" cy="36195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effectLst>
                  <a:outerShdw dist="35921" dir="2700000" sy="50000" kx="2115830" algn="bl" rotWithShape="0">
                    <a:srgbClr val="C0C0C0">
                      <a:alpha val="80000"/>
                    </a:srgbClr>
                  </a:outerShdw>
                </a:effectLst>
                <a:latin typeface="Arial Black"/>
              </a:rPr>
              <a:t>Turtle Approach</a:t>
            </a:r>
          </a:p>
        </p:txBody>
      </p:sp>
      <p:sp>
        <p:nvSpPr>
          <p:cNvPr id="211990" name="Text Box 22"/>
          <p:cNvSpPr txBox="1">
            <a:spLocks noChangeArrowheads="1"/>
          </p:cNvSpPr>
          <p:nvPr/>
        </p:nvSpPr>
        <p:spPr bwMode="auto">
          <a:xfrm>
            <a:off x="6267450" y="3589357"/>
            <a:ext cx="501650" cy="1600200"/>
          </a:xfrm>
          <a:prstGeom prst="rect">
            <a:avLst/>
          </a:prstGeom>
          <a:solidFill>
            <a:srgbClr val="66FF66"/>
          </a:solidFill>
          <a:ln w="9525">
            <a:noFill/>
            <a:miter lim="800000"/>
            <a:headEnd/>
            <a:tailEnd/>
          </a:ln>
          <a:effectLst/>
        </p:spPr>
        <p:txBody>
          <a:bodyPr vert="eaVert" lIns="87275" tIns="43637" rIns="87275" bIns="43637">
            <a:spAutoFit/>
          </a:bodyPr>
          <a:lstStyle/>
          <a:p>
            <a:pPr algn="ctr" defTabSz="873125">
              <a:spcBef>
                <a:spcPct val="50000"/>
              </a:spcBef>
            </a:pPr>
            <a:r>
              <a:rPr lang="en-US" sz="1900"/>
              <a:t>Permintaan</a:t>
            </a:r>
          </a:p>
        </p:txBody>
      </p:sp>
      <p:sp>
        <p:nvSpPr>
          <p:cNvPr id="211992" name="Text Box 24"/>
          <p:cNvSpPr txBox="1">
            <a:spLocks noChangeArrowheads="1"/>
          </p:cNvSpPr>
          <p:nvPr/>
        </p:nvSpPr>
        <p:spPr bwMode="auto">
          <a:xfrm>
            <a:off x="577850" y="5113357"/>
            <a:ext cx="990600" cy="284163"/>
          </a:xfrm>
          <a:prstGeom prst="rect">
            <a:avLst/>
          </a:prstGeom>
          <a:noFill/>
          <a:ln w="9525">
            <a:noFill/>
            <a:miter lim="800000"/>
            <a:headEnd/>
            <a:tailEnd/>
          </a:ln>
          <a:effectLst/>
        </p:spPr>
        <p:txBody>
          <a:bodyPr lIns="87275" tIns="43637" rIns="87275" bIns="43637">
            <a:spAutoFit/>
          </a:bodyPr>
          <a:lstStyle/>
          <a:p>
            <a:pPr defTabSz="873125">
              <a:spcBef>
                <a:spcPct val="50000"/>
              </a:spcBef>
            </a:pPr>
            <a:endParaRPr lang="en-US" sz="1300"/>
          </a:p>
        </p:txBody>
      </p:sp>
      <p:sp>
        <p:nvSpPr>
          <p:cNvPr id="211993" name="Text Box 25"/>
          <p:cNvSpPr txBox="1">
            <a:spLocks noChangeArrowheads="1"/>
          </p:cNvSpPr>
          <p:nvPr/>
        </p:nvSpPr>
        <p:spPr bwMode="auto">
          <a:xfrm>
            <a:off x="373042" y="4055112"/>
            <a:ext cx="1651000" cy="1088400"/>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a:t>Input yang </a:t>
            </a:r>
            <a:r>
              <a:rPr lang="en-US" sz="1300" dirty="0" err="1"/>
              <a:t>diperlukan</a:t>
            </a:r>
            <a:r>
              <a:rPr lang="en-US" sz="1300" dirty="0"/>
              <a:t> </a:t>
            </a:r>
            <a:r>
              <a:rPr lang="en-US" sz="1300" dirty="0" err="1"/>
              <a:t>supaya</a:t>
            </a:r>
            <a:r>
              <a:rPr lang="en-US" sz="1300" dirty="0"/>
              <a:t> </a:t>
            </a:r>
            <a:r>
              <a:rPr lang="en-US" sz="1300" dirty="0" err="1"/>
              <a:t>proses</a:t>
            </a:r>
            <a:r>
              <a:rPr lang="en-US" sz="1300" dirty="0"/>
              <a:t> </a:t>
            </a:r>
            <a:r>
              <a:rPr lang="en-US" sz="1300" dirty="0" err="1"/>
              <a:t>bisa</a:t>
            </a:r>
            <a:r>
              <a:rPr lang="en-US" sz="1300" dirty="0"/>
              <a:t> </a:t>
            </a:r>
            <a:r>
              <a:rPr lang="en-US" sz="1300" dirty="0" err="1"/>
              <a:t>berjalan</a:t>
            </a:r>
            <a:r>
              <a:rPr lang="en-US" sz="1300" dirty="0"/>
              <a:t> </a:t>
            </a:r>
            <a:r>
              <a:rPr lang="en-US" sz="1300" dirty="0" err="1"/>
              <a:t>dengan</a:t>
            </a:r>
            <a:r>
              <a:rPr lang="en-US" sz="1300" dirty="0"/>
              <a:t> </a:t>
            </a:r>
            <a:r>
              <a:rPr lang="en-US" sz="1300" dirty="0" err="1"/>
              <a:t>efektif</a:t>
            </a:r>
            <a:endParaRPr lang="en-US" sz="1300" dirty="0"/>
          </a:p>
        </p:txBody>
      </p:sp>
      <p:sp>
        <p:nvSpPr>
          <p:cNvPr id="211994" name="Text Box 26"/>
          <p:cNvSpPr txBox="1">
            <a:spLocks noChangeArrowheads="1"/>
          </p:cNvSpPr>
          <p:nvPr/>
        </p:nvSpPr>
        <p:spPr bwMode="auto">
          <a:xfrm>
            <a:off x="2503488" y="3513157"/>
            <a:ext cx="503237" cy="1600200"/>
          </a:xfrm>
          <a:prstGeom prst="rect">
            <a:avLst/>
          </a:prstGeom>
          <a:solidFill>
            <a:srgbClr val="66FF66"/>
          </a:solidFill>
          <a:ln w="9525">
            <a:noFill/>
            <a:miter lim="800000"/>
            <a:headEnd/>
            <a:tailEnd/>
          </a:ln>
          <a:effectLst/>
        </p:spPr>
        <p:txBody>
          <a:bodyPr vert="eaVert" lIns="87275" tIns="43637" rIns="87275" bIns="43637">
            <a:spAutoFit/>
          </a:bodyPr>
          <a:lstStyle/>
          <a:p>
            <a:pPr algn="ctr" defTabSz="873125">
              <a:spcBef>
                <a:spcPct val="50000"/>
              </a:spcBef>
            </a:pPr>
            <a:r>
              <a:rPr lang="en-US" sz="1900"/>
              <a:t>Permintaan</a:t>
            </a:r>
          </a:p>
        </p:txBody>
      </p:sp>
      <p:sp>
        <p:nvSpPr>
          <p:cNvPr id="211995" name="Text Box 27"/>
          <p:cNvSpPr txBox="1">
            <a:spLocks noChangeArrowheads="1"/>
          </p:cNvSpPr>
          <p:nvPr/>
        </p:nvSpPr>
        <p:spPr bwMode="auto">
          <a:xfrm>
            <a:off x="7453330" y="4214818"/>
            <a:ext cx="1651000" cy="688291"/>
          </a:xfrm>
          <a:prstGeom prst="rect">
            <a:avLst/>
          </a:prstGeom>
          <a:noFill/>
          <a:ln w="9525">
            <a:noFill/>
            <a:miter lim="800000"/>
            <a:headEnd/>
            <a:tailEnd/>
          </a:ln>
          <a:effectLst/>
        </p:spPr>
        <p:txBody>
          <a:bodyPr lIns="87275" tIns="43637" rIns="87275" bIns="43637">
            <a:spAutoFit/>
          </a:bodyPr>
          <a:lstStyle/>
          <a:p>
            <a:pPr algn="ctr" defTabSz="873125">
              <a:spcBef>
                <a:spcPct val="50000"/>
              </a:spcBef>
            </a:pPr>
            <a:r>
              <a:rPr lang="en-US" sz="1300" dirty="0" err="1"/>
              <a:t>Tuntutan</a:t>
            </a:r>
            <a:r>
              <a:rPr lang="en-US" sz="1300" dirty="0"/>
              <a:t> Output </a:t>
            </a:r>
            <a:r>
              <a:rPr lang="en-US" sz="1300" dirty="0" err="1"/>
              <a:t>dari</a:t>
            </a:r>
            <a:r>
              <a:rPr lang="en-US" sz="1300" dirty="0"/>
              <a:t> </a:t>
            </a:r>
            <a:r>
              <a:rPr lang="en-US" sz="1300" dirty="0" err="1"/>
              <a:t>proses</a:t>
            </a:r>
            <a:r>
              <a:rPr lang="en-US" sz="1300" dirty="0"/>
              <a:t> </a:t>
            </a:r>
            <a:r>
              <a:rPr lang="en-US" sz="1300" dirty="0" err="1"/>
              <a:t>berikutnya</a:t>
            </a:r>
            <a:r>
              <a:rPr lang="en-US" sz="1300" dirty="0"/>
              <a:t>  </a:t>
            </a:r>
          </a:p>
        </p:txBody>
      </p:sp>
      <p:sp>
        <p:nvSpPr>
          <p:cNvPr id="211996" name="Line 28"/>
          <p:cNvSpPr>
            <a:spLocks noChangeShapeType="1"/>
          </p:cNvSpPr>
          <p:nvPr/>
        </p:nvSpPr>
        <p:spPr bwMode="auto">
          <a:xfrm rot="10800000" flipV="1">
            <a:off x="5365750" y="3436957"/>
            <a:ext cx="412750" cy="304800"/>
          </a:xfrm>
          <a:prstGeom prst="line">
            <a:avLst/>
          </a:prstGeom>
          <a:noFill/>
          <a:ln w="38100">
            <a:solidFill>
              <a:schemeClr val="tx1"/>
            </a:solidFill>
            <a:round/>
            <a:headEnd/>
            <a:tailEnd type="triangle" w="med" len="med"/>
          </a:ln>
          <a:effectLst/>
        </p:spPr>
        <p:txBody>
          <a:bodyPr/>
          <a:lstStyle/>
          <a:p>
            <a:endParaRPr lang="en-US"/>
          </a:p>
        </p:txBody>
      </p:sp>
      <p:sp>
        <p:nvSpPr>
          <p:cNvPr id="26" name="TextBox 25">
            <a:extLst>
              <a:ext uri="{FF2B5EF4-FFF2-40B4-BE49-F238E27FC236}">
                <a16:creationId xmlns:a16="http://schemas.microsoft.com/office/drawing/2014/main" id="{568F6C2F-C592-4257-9801-E692752EE6FD}"/>
              </a:ext>
            </a:extLst>
          </p:cNvPr>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sp>
        <p:nvSpPr>
          <p:cNvPr id="2" name="Slide Number Placeholder 1">
            <a:extLst>
              <a:ext uri="{FF2B5EF4-FFF2-40B4-BE49-F238E27FC236}">
                <a16:creationId xmlns:a16="http://schemas.microsoft.com/office/drawing/2014/main" id="{43F1DA23-74D0-428D-A0BA-5A0805715570}"/>
              </a:ext>
            </a:extLst>
          </p:cNvPr>
          <p:cNvSpPr>
            <a:spLocks noGrp="1"/>
          </p:cNvSpPr>
          <p:nvPr>
            <p:ph type="sldNum" sz="quarter" idx="12"/>
          </p:nvPr>
        </p:nvSpPr>
        <p:spPr/>
        <p:txBody>
          <a:bodyPr/>
          <a:lstStyle/>
          <a:p>
            <a:pPr>
              <a:defRPr/>
            </a:pPr>
            <a:fld id="{6479658B-7F9C-4333-9499-869B8642C574}" type="slidenum">
              <a:rPr lang="en-US" smtClean="0"/>
              <a:pPr>
                <a:defRPr/>
              </a:pPr>
              <a:t>67</a:t>
            </a:fld>
            <a:endParaRPr lang="en-US"/>
          </a:p>
        </p:txBody>
      </p:sp>
      <p:sp>
        <p:nvSpPr>
          <p:cNvPr id="3" name="Footer Placeholder 2">
            <a:extLst>
              <a:ext uri="{FF2B5EF4-FFF2-40B4-BE49-F238E27FC236}">
                <a16:creationId xmlns:a16="http://schemas.microsoft.com/office/drawing/2014/main" id="{41870C81-1596-4AF4-AE86-92F027359D81}"/>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896517501"/>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135427" y="428612"/>
            <a:ext cx="8046441" cy="1143000"/>
          </a:xfrm>
        </p:spPr>
        <p:txBody>
          <a:bodyPr/>
          <a:lstStyle/>
          <a:p>
            <a:pPr eaLnBrk="1" hangingPunct="1"/>
            <a:r>
              <a:rPr lang="en-US" sz="3600" b="0" dirty="0"/>
              <a:t>Input </a:t>
            </a:r>
            <a:r>
              <a:rPr lang="en-US" sz="3600" b="0" dirty="0" err="1"/>
              <a:t>dalam</a:t>
            </a:r>
            <a:r>
              <a:rPr lang="en-US" sz="3600" b="0" dirty="0"/>
              <a:t> </a:t>
            </a:r>
            <a:r>
              <a:rPr lang="en-US" sz="3600" b="0" dirty="0" err="1"/>
              <a:t>pembuatan</a:t>
            </a:r>
            <a:r>
              <a:rPr lang="en-US" sz="3600" b="0" dirty="0"/>
              <a:t> check list audit</a:t>
            </a:r>
            <a:r>
              <a:rPr lang="en-US" sz="3600" dirty="0"/>
              <a:t> </a:t>
            </a:r>
          </a:p>
        </p:txBody>
      </p:sp>
      <p:sp>
        <p:nvSpPr>
          <p:cNvPr id="71683" name="Rectangle 3"/>
          <p:cNvSpPr>
            <a:spLocks noGrp="1" noChangeArrowheads="1"/>
          </p:cNvSpPr>
          <p:nvPr>
            <p:ph type="body" idx="1"/>
          </p:nvPr>
        </p:nvSpPr>
        <p:spPr>
          <a:xfrm>
            <a:off x="1119547" y="1574818"/>
            <a:ext cx="7905419" cy="4425950"/>
          </a:xfrm>
        </p:spPr>
        <p:txBody>
          <a:bodyPr/>
          <a:lstStyle/>
          <a:p>
            <a:pPr marL="990600" lvl="1" indent="-590550" eaLnBrk="1" hangingPunct="1">
              <a:lnSpc>
                <a:spcPct val="90000"/>
              </a:lnSpc>
              <a:buClr>
                <a:schemeClr val="tx1"/>
              </a:buClr>
              <a:buFont typeface="+mj-lt"/>
              <a:buAutoNum type="arabicPeriod"/>
            </a:pPr>
            <a:r>
              <a:rPr lang="en-US" sz="2400" dirty="0" err="1"/>
              <a:t>Pencapaian</a:t>
            </a:r>
            <a:r>
              <a:rPr lang="en-US" sz="2400" dirty="0"/>
              <a:t> </a:t>
            </a:r>
            <a:r>
              <a:rPr lang="en-US" sz="2400" dirty="0" err="1"/>
              <a:t>kinerja</a:t>
            </a:r>
            <a:r>
              <a:rPr lang="en-US" sz="2400" dirty="0"/>
              <a:t> </a:t>
            </a:r>
            <a:r>
              <a:rPr lang="en-US" sz="2400" dirty="0" err="1"/>
              <a:t>proses</a:t>
            </a:r>
            <a:r>
              <a:rPr lang="en-US" sz="2400" dirty="0"/>
              <a:t> </a:t>
            </a:r>
          </a:p>
          <a:p>
            <a:pPr marL="990600" lvl="1" indent="-590550" eaLnBrk="1" hangingPunct="1">
              <a:lnSpc>
                <a:spcPct val="90000"/>
              </a:lnSpc>
              <a:buClr>
                <a:schemeClr val="tx1"/>
              </a:buClr>
              <a:buFont typeface="+mj-lt"/>
              <a:buAutoNum type="arabicPeriod"/>
            </a:pPr>
            <a:r>
              <a:rPr lang="en-US" sz="2400" dirty="0">
                <a:solidFill>
                  <a:srgbClr val="FF0000"/>
                </a:solidFill>
              </a:rPr>
              <a:t>R</a:t>
            </a:r>
            <a:r>
              <a:rPr lang="id-ID" sz="2400" dirty="0">
                <a:solidFill>
                  <a:srgbClr val="FF0000"/>
                </a:solidFill>
              </a:rPr>
              <a:t>i</a:t>
            </a:r>
            <a:r>
              <a:rPr lang="en-US" sz="2400" dirty="0" err="1">
                <a:solidFill>
                  <a:srgbClr val="FF0000"/>
                </a:solidFill>
              </a:rPr>
              <a:t>siko</a:t>
            </a:r>
            <a:r>
              <a:rPr lang="en-US" sz="2400" dirty="0">
                <a:solidFill>
                  <a:srgbClr val="FF0000"/>
                </a:solidFill>
              </a:rPr>
              <a:t> dan </a:t>
            </a:r>
            <a:r>
              <a:rPr lang="en-US" sz="2400" dirty="0" err="1">
                <a:solidFill>
                  <a:srgbClr val="FF0000"/>
                </a:solidFill>
              </a:rPr>
              <a:t>Peluang</a:t>
            </a:r>
            <a:r>
              <a:rPr lang="en-US" sz="2400" dirty="0">
                <a:solidFill>
                  <a:srgbClr val="FF0000"/>
                </a:solidFill>
              </a:rPr>
              <a:t> pada proses *, SIPOCORR</a:t>
            </a:r>
          </a:p>
          <a:p>
            <a:pPr marL="990600" lvl="1" indent="-590550" eaLnBrk="1" hangingPunct="1">
              <a:lnSpc>
                <a:spcPct val="90000"/>
              </a:lnSpc>
              <a:buClr>
                <a:schemeClr val="tx1"/>
              </a:buClr>
              <a:buFont typeface="+mj-lt"/>
              <a:buAutoNum type="arabicPeriod"/>
            </a:pPr>
            <a:r>
              <a:rPr lang="en-US" sz="2400" dirty="0" err="1"/>
              <a:t>Aktual</a:t>
            </a:r>
            <a:r>
              <a:rPr lang="en-US" sz="2400" dirty="0"/>
              <a:t> </a:t>
            </a:r>
            <a:r>
              <a:rPr lang="en-US" sz="2400" dirty="0" err="1"/>
              <a:t>permasalahan</a:t>
            </a:r>
            <a:r>
              <a:rPr lang="en-US" sz="2400" dirty="0"/>
              <a:t> </a:t>
            </a:r>
            <a:r>
              <a:rPr lang="en-US" sz="2400" dirty="0" err="1"/>
              <a:t>pada</a:t>
            </a:r>
            <a:r>
              <a:rPr lang="en-US" sz="2400" dirty="0"/>
              <a:t> </a:t>
            </a:r>
            <a:r>
              <a:rPr lang="en-US" sz="2400" dirty="0" err="1"/>
              <a:t>perusahaan</a:t>
            </a:r>
            <a:r>
              <a:rPr lang="en-US" sz="2400" dirty="0"/>
              <a:t> </a:t>
            </a:r>
            <a:r>
              <a:rPr lang="en-US" sz="2400" dirty="0" err="1"/>
              <a:t>dan</a:t>
            </a:r>
            <a:r>
              <a:rPr lang="en-US" sz="2400" dirty="0"/>
              <a:t>/ </a:t>
            </a:r>
            <a:r>
              <a:rPr lang="en-US" sz="2400" dirty="0" err="1"/>
              <a:t>atau</a:t>
            </a:r>
            <a:r>
              <a:rPr lang="en-US" sz="2400" dirty="0"/>
              <a:t> </a:t>
            </a:r>
            <a:r>
              <a:rPr lang="en-US" sz="2400" dirty="0" err="1"/>
              <a:t>permasalahan</a:t>
            </a:r>
            <a:r>
              <a:rPr lang="en-US" sz="2400" dirty="0"/>
              <a:t> </a:t>
            </a:r>
            <a:r>
              <a:rPr lang="en-US" sz="2400" dirty="0" err="1"/>
              <a:t>pada</a:t>
            </a:r>
            <a:r>
              <a:rPr lang="en-US" sz="2400" dirty="0"/>
              <a:t> </a:t>
            </a:r>
            <a:r>
              <a:rPr lang="en-US" sz="2400" dirty="0" err="1"/>
              <a:t>proses</a:t>
            </a:r>
            <a:r>
              <a:rPr lang="en-US" sz="2400" dirty="0"/>
              <a:t> </a:t>
            </a:r>
            <a:r>
              <a:rPr lang="en-US" sz="2400" dirty="0" err="1"/>
              <a:t>selanjutnya</a:t>
            </a:r>
            <a:endParaRPr lang="en-US" sz="2400" dirty="0"/>
          </a:p>
          <a:p>
            <a:pPr marL="990600" lvl="1" indent="-590550" eaLnBrk="1" hangingPunct="1">
              <a:lnSpc>
                <a:spcPct val="90000"/>
              </a:lnSpc>
              <a:buClr>
                <a:schemeClr val="tx1"/>
              </a:buClr>
              <a:buFont typeface="+mj-lt"/>
              <a:buAutoNum type="arabicPeriod"/>
            </a:pPr>
            <a:r>
              <a:rPr lang="en-US" sz="2400" dirty="0"/>
              <a:t>Turtle diagram</a:t>
            </a:r>
          </a:p>
          <a:p>
            <a:pPr marL="990600" lvl="1" indent="-590550" eaLnBrk="1" hangingPunct="1">
              <a:lnSpc>
                <a:spcPct val="90000"/>
              </a:lnSpc>
              <a:buClr>
                <a:schemeClr val="tx1"/>
              </a:buClr>
              <a:buFont typeface="+mj-lt"/>
              <a:buAutoNum type="arabicPeriod"/>
            </a:pPr>
            <a:r>
              <a:rPr lang="en-US" sz="2400" dirty="0" err="1"/>
              <a:t>Hasil</a:t>
            </a:r>
            <a:r>
              <a:rPr lang="en-US" sz="2400" dirty="0"/>
              <a:t> audit </a:t>
            </a:r>
            <a:r>
              <a:rPr lang="en-US" sz="2400" dirty="0" err="1"/>
              <a:t>sebelumnya</a:t>
            </a:r>
            <a:endParaRPr lang="en-US" sz="2400" dirty="0"/>
          </a:p>
          <a:p>
            <a:pPr marL="990600" lvl="1" indent="-590550" eaLnBrk="1" hangingPunct="1">
              <a:lnSpc>
                <a:spcPct val="90000"/>
              </a:lnSpc>
              <a:buClr>
                <a:schemeClr val="tx1"/>
              </a:buClr>
              <a:buFont typeface="+mj-lt"/>
              <a:buAutoNum type="arabicPeriod"/>
            </a:pPr>
            <a:r>
              <a:rPr lang="en-US" sz="2400" dirty="0"/>
              <a:t>Sistem </a:t>
            </a:r>
            <a:r>
              <a:rPr lang="en-US" sz="2400" dirty="0" err="1"/>
              <a:t>Manajemen</a:t>
            </a:r>
            <a:r>
              <a:rPr lang="en-US" sz="2400" dirty="0"/>
              <a:t> </a:t>
            </a:r>
            <a:r>
              <a:rPr lang="en-US" sz="2400" dirty="0" err="1"/>
              <a:t>Mutu</a:t>
            </a:r>
            <a:r>
              <a:rPr lang="en-US" sz="2400" dirty="0"/>
              <a:t> (Quality Manual, </a:t>
            </a:r>
            <a:r>
              <a:rPr lang="en-US" sz="2400" dirty="0" err="1"/>
              <a:t>Prosedur</a:t>
            </a:r>
            <a:r>
              <a:rPr lang="en-US" sz="2400" dirty="0"/>
              <a:t>, </a:t>
            </a:r>
            <a:r>
              <a:rPr lang="en-US" sz="2400" dirty="0" err="1"/>
              <a:t>Instruksi</a:t>
            </a:r>
            <a:r>
              <a:rPr lang="en-US" sz="2400" dirty="0"/>
              <a:t> </a:t>
            </a:r>
            <a:r>
              <a:rPr lang="en-US" sz="2400" dirty="0" err="1"/>
              <a:t>Kerja</a:t>
            </a:r>
            <a:r>
              <a:rPr lang="en-US" sz="2400" dirty="0"/>
              <a:t>, Standard lain yang </a:t>
            </a:r>
            <a:r>
              <a:rPr lang="en-US" sz="2400" dirty="0" err="1"/>
              <a:t>diadopsi</a:t>
            </a:r>
            <a:r>
              <a:rPr lang="en-US" sz="2400" dirty="0"/>
              <a:t> </a:t>
            </a:r>
            <a:r>
              <a:rPr lang="en-US" sz="2400" dirty="0" err="1"/>
              <a:t>oleh</a:t>
            </a:r>
            <a:r>
              <a:rPr lang="en-US" sz="2400" dirty="0"/>
              <a:t> </a:t>
            </a:r>
            <a:r>
              <a:rPr lang="en-US" sz="2400" dirty="0" err="1"/>
              <a:t>perusahaan</a:t>
            </a:r>
            <a:r>
              <a:rPr lang="en-US" sz="2400" dirty="0"/>
              <a:t>), </a:t>
            </a:r>
            <a:r>
              <a:rPr lang="en-US" sz="2400" dirty="0" err="1"/>
              <a:t>untuk</a:t>
            </a:r>
            <a:r>
              <a:rPr lang="en-US" sz="2400" dirty="0"/>
              <a:t> </a:t>
            </a:r>
            <a:r>
              <a:rPr lang="en-US" sz="2400" dirty="0" err="1"/>
              <a:t>memeriksa</a:t>
            </a:r>
            <a:r>
              <a:rPr lang="en-US" sz="2400" dirty="0"/>
              <a:t> </a:t>
            </a:r>
            <a:r>
              <a:rPr lang="en-US" sz="2400" dirty="0" err="1"/>
              <a:t>apakah</a:t>
            </a:r>
            <a:r>
              <a:rPr lang="en-US" sz="2400" dirty="0"/>
              <a:t> SMM </a:t>
            </a:r>
            <a:r>
              <a:rPr lang="en-US" sz="2400" dirty="0" err="1"/>
              <a:t>dijalankan</a:t>
            </a:r>
            <a:r>
              <a:rPr lang="en-US" sz="2400" dirty="0"/>
              <a:t> </a:t>
            </a:r>
            <a:r>
              <a:rPr lang="en-US" sz="2400" dirty="0" err="1"/>
              <a:t>dengan</a:t>
            </a:r>
            <a:r>
              <a:rPr lang="en-US" sz="2400" dirty="0"/>
              <a:t> </a:t>
            </a:r>
            <a:r>
              <a:rPr lang="en-US" sz="2400" dirty="0" err="1"/>
              <a:t>konsisten</a:t>
            </a:r>
            <a:r>
              <a:rPr lang="en-US" sz="2400" dirty="0"/>
              <a:t> </a:t>
            </a:r>
            <a:r>
              <a:rPr lang="en-US" sz="2400" dirty="0" err="1"/>
              <a:t>atau</a:t>
            </a:r>
            <a:r>
              <a:rPr lang="en-US" sz="2400" dirty="0"/>
              <a:t> </a:t>
            </a:r>
            <a:r>
              <a:rPr lang="en-US" sz="2400" dirty="0" err="1"/>
              <a:t>tidak</a:t>
            </a:r>
            <a:endParaRPr lang="en-US" sz="2400" dirty="0"/>
          </a:p>
          <a:p>
            <a:pPr marL="990600" lvl="1" indent="-590550" eaLnBrk="1" hangingPunct="1">
              <a:lnSpc>
                <a:spcPct val="90000"/>
              </a:lnSpc>
              <a:buClr>
                <a:schemeClr val="tx1"/>
              </a:buClr>
              <a:buFont typeface="+mj-lt"/>
              <a:buAutoNum type="arabicPeriod"/>
            </a:pPr>
            <a:r>
              <a:rPr lang="en-US" sz="2400" dirty="0" err="1"/>
              <a:t>Persyaratan</a:t>
            </a:r>
            <a:r>
              <a:rPr lang="en-US" sz="2400" dirty="0"/>
              <a:t> ISO 9001; IATF 16949</a:t>
            </a:r>
          </a:p>
          <a:p>
            <a:pPr marL="990600" lvl="1" indent="-590550" eaLnBrk="1" hangingPunct="1">
              <a:lnSpc>
                <a:spcPct val="90000"/>
              </a:lnSpc>
              <a:buClr>
                <a:schemeClr val="tx1"/>
              </a:buClr>
              <a:buFont typeface="+mj-lt"/>
              <a:buAutoNum type="arabicPeriod"/>
            </a:pPr>
            <a:r>
              <a:rPr lang="en-US" sz="2400" dirty="0" err="1"/>
              <a:t>Persyaratan</a:t>
            </a:r>
            <a:r>
              <a:rPr lang="en-US" sz="2400" dirty="0"/>
              <a:t> </a:t>
            </a:r>
            <a:r>
              <a:rPr lang="en-US" sz="2400" dirty="0" err="1"/>
              <a:t>spesifik</a:t>
            </a:r>
            <a:r>
              <a:rPr lang="en-US" sz="2400" dirty="0"/>
              <a:t> Customer</a:t>
            </a:r>
          </a:p>
        </p:txBody>
      </p:sp>
      <p:sp>
        <p:nvSpPr>
          <p:cNvPr id="6" name="Slide Number Placeholder 5"/>
          <p:cNvSpPr>
            <a:spLocks noGrp="1"/>
          </p:cNvSpPr>
          <p:nvPr>
            <p:ph type="sldNum" sz="quarter" idx="12"/>
          </p:nvPr>
        </p:nvSpPr>
        <p:spPr/>
        <p:txBody>
          <a:bodyPr/>
          <a:lstStyle/>
          <a:p>
            <a:pPr>
              <a:defRPr/>
            </a:pPr>
            <a:fld id="{6479658B-7F9C-4333-9499-869B8642C574}" type="slidenum">
              <a:rPr lang="en-US" smtClean="0"/>
              <a:pPr>
                <a:defRPr/>
              </a:pPr>
              <a:t>68</a:t>
            </a:fld>
            <a:endParaRPr lang="en-US"/>
          </a:p>
        </p:txBody>
      </p:sp>
      <p:sp>
        <p:nvSpPr>
          <p:cNvPr id="8" name="TextBox 7"/>
          <p:cNvSpPr txBox="1"/>
          <p:nvPr/>
        </p:nvSpPr>
        <p:spPr>
          <a:xfrm>
            <a:off x="23778" y="59272"/>
            <a:ext cx="1266116" cy="369332"/>
          </a:xfrm>
          <a:prstGeom prst="rect">
            <a:avLst/>
          </a:prstGeom>
          <a:solidFill>
            <a:schemeClr val="accent5"/>
          </a:solidFill>
        </p:spPr>
        <p:txBody>
          <a:bodyPr wrap="none" rtlCol="0">
            <a:spAutoFit/>
          </a:bodyPr>
          <a:lstStyle/>
          <a:p>
            <a:r>
              <a:rPr lang="en-US" b="1" dirty="0" err="1">
                <a:solidFill>
                  <a:schemeClr val="bg1"/>
                </a:solidFill>
              </a:rPr>
              <a:t>Pra</a:t>
            </a:r>
            <a:r>
              <a:rPr lang="en-US" b="1" dirty="0">
                <a:solidFill>
                  <a:schemeClr val="bg1"/>
                </a:solidFill>
              </a:rPr>
              <a:t> Audit </a:t>
            </a:r>
            <a:endParaRPr lang="en-US" dirty="0">
              <a:solidFill>
                <a:schemeClr val="bg1"/>
              </a:solidFill>
            </a:endParaRPr>
          </a:p>
        </p:txBody>
      </p:sp>
      <p:sp>
        <p:nvSpPr>
          <p:cNvPr id="2" name="Footer Placeholder 1">
            <a:extLst>
              <a:ext uri="{FF2B5EF4-FFF2-40B4-BE49-F238E27FC236}">
                <a16:creationId xmlns:a16="http://schemas.microsoft.com/office/drawing/2014/main" id="{C1942C83-52A9-4103-A563-24939AE50F59}"/>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175386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357958"/>
            <a:ext cx="9906000" cy="500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754" name="Rectangle 2"/>
          <p:cNvSpPr>
            <a:spLocks noGrp="1" noChangeArrowheads="1"/>
          </p:cNvSpPr>
          <p:nvPr>
            <p:ph type="title"/>
          </p:nvPr>
        </p:nvSpPr>
        <p:spPr>
          <a:xfrm>
            <a:off x="0" y="0"/>
            <a:ext cx="9906000" cy="1417638"/>
          </a:xfrm>
        </p:spPr>
        <p:style>
          <a:lnRef idx="1">
            <a:schemeClr val="accent1"/>
          </a:lnRef>
          <a:fillRef idx="3">
            <a:schemeClr val="accent1"/>
          </a:fillRef>
          <a:effectRef idx="2">
            <a:schemeClr val="accent1"/>
          </a:effectRef>
          <a:fontRef idx="minor">
            <a:schemeClr val="lt1"/>
          </a:fontRef>
        </p:style>
        <p:txBody>
          <a:bodyPr/>
          <a:lstStyle/>
          <a:p>
            <a:pPr eaLnBrk="1" hangingPunct="1"/>
            <a:r>
              <a:rPr lang="en-US" b="1" dirty="0" err="1">
                <a:solidFill>
                  <a:schemeClr val="bg1"/>
                </a:solidFill>
              </a:rPr>
              <a:t>Diskusi</a:t>
            </a:r>
            <a:r>
              <a:rPr lang="en-US" b="1" dirty="0">
                <a:solidFill>
                  <a:schemeClr val="bg1"/>
                </a:solidFill>
              </a:rPr>
              <a:t> </a:t>
            </a:r>
            <a:r>
              <a:rPr lang="en-US" b="1" dirty="0" err="1">
                <a:solidFill>
                  <a:schemeClr val="bg1"/>
                </a:solidFill>
              </a:rPr>
              <a:t>kelompok</a:t>
            </a:r>
            <a:endParaRPr lang="en-US" b="1" dirty="0">
              <a:solidFill>
                <a:schemeClr val="bg1"/>
              </a:solidFill>
            </a:endParaRPr>
          </a:p>
        </p:txBody>
      </p:sp>
      <p:sp>
        <p:nvSpPr>
          <p:cNvPr id="74755" name="Rectangle 3"/>
          <p:cNvSpPr>
            <a:spLocks noGrp="1" noChangeArrowheads="1"/>
          </p:cNvSpPr>
          <p:nvPr>
            <p:ph type="body" idx="1"/>
          </p:nvPr>
        </p:nvSpPr>
        <p:spPr>
          <a:xfrm>
            <a:off x="632520" y="1700808"/>
            <a:ext cx="8541900" cy="4425950"/>
          </a:xfrm>
        </p:spPr>
        <p:txBody>
          <a:bodyPr/>
          <a:lstStyle/>
          <a:p>
            <a:pPr marL="514350" indent="-514350" eaLnBrk="1" hangingPunct="1">
              <a:buFont typeface="+mj-lt"/>
              <a:buAutoNum type="arabicPeriod"/>
            </a:pPr>
            <a:r>
              <a:rPr lang="en-US" sz="2800" dirty="0" err="1"/>
              <a:t>Buat</a:t>
            </a:r>
            <a:r>
              <a:rPr lang="en-US" sz="2800" dirty="0"/>
              <a:t> check list </a:t>
            </a:r>
            <a:r>
              <a:rPr lang="en-US" sz="2800" dirty="0" err="1"/>
              <a:t>dengan</a:t>
            </a:r>
            <a:r>
              <a:rPr lang="en-US" sz="2800" dirty="0"/>
              <a:t> </a:t>
            </a:r>
            <a:r>
              <a:rPr lang="en-US" sz="2800" dirty="0" err="1"/>
              <a:t>mempertimbangkan</a:t>
            </a:r>
            <a:r>
              <a:rPr lang="en-US" sz="2800" dirty="0"/>
              <a:t> </a:t>
            </a:r>
            <a:r>
              <a:rPr lang="en-US" sz="2800" dirty="0" err="1"/>
              <a:t>semua</a:t>
            </a:r>
            <a:r>
              <a:rPr lang="en-US" sz="2800" dirty="0"/>
              <a:t> input check list </a:t>
            </a:r>
          </a:p>
          <a:p>
            <a:pPr marL="0" indent="0" eaLnBrk="1" hangingPunct="1"/>
            <a:endParaRPr lang="en-US" sz="2800" dirty="0"/>
          </a:p>
          <a:p>
            <a:pPr marL="0" indent="0" eaLnBrk="1" hangingPunct="1">
              <a:buFont typeface="Wingdings" pitchFamily="2" charset="2"/>
              <a:buNone/>
            </a:pPr>
            <a:endParaRPr lang="en-US" sz="2800" dirty="0"/>
          </a:p>
          <a:p>
            <a:pPr lvl="1" eaLnBrk="1" hangingPunct="1"/>
            <a:endParaRPr lang="en-US" dirty="0"/>
          </a:p>
          <a:p>
            <a:pPr lvl="1" eaLnBrk="1" hangingPunct="1">
              <a:buClr>
                <a:schemeClr val="tx1"/>
              </a:buClr>
              <a:buFont typeface="Wingdings" pitchFamily="2" charset="2"/>
              <a:buNone/>
            </a:pPr>
            <a:endParaRPr lang="en-US" dirty="0"/>
          </a:p>
        </p:txBody>
      </p:sp>
      <p:pic>
        <p:nvPicPr>
          <p:cNvPr id="8" name="Picture 1" descr="C:\Users\Agus Wahyudi\Pictures\3D man\3d-man-standing-near-red-watch-14064658.jpg"/>
          <p:cNvPicPr>
            <a:picLocks noChangeAspect="1" noChangeArrowheads="1"/>
          </p:cNvPicPr>
          <p:nvPr/>
        </p:nvPicPr>
        <p:blipFill>
          <a:blip r:embed="rId2" cstate="print"/>
          <a:srcRect/>
          <a:stretch>
            <a:fillRect/>
          </a:stretch>
        </p:blipFill>
        <p:spPr bwMode="auto">
          <a:xfrm>
            <a:off x="7674484" y="4293096"/>
            <a:ext cx="1810846" cy="1810846"/>
          </a:xfrm>
          <a:prstGeom prst="rect">
            <a:avLst/>
          </a:prstGeom>
          <a:noFill/>
        </p:spPr>
      </p:pic>
      <p:sp>
        <p:nvSpPr>
          <p:cNvPr id="9" name="TextBox 8"/>
          <p:cNvSpPr txBox="1"/>
          <p:nvPr/>
        </p:nvSpPr>
        <p:spPr>
          <a:xfrm>
            <a:off x="7119918" y="5929330"/>
            <a:ext cx="2786082" cy="400110"/>
          </a:xfrm>
          <a:prstGeom prst="rect">
            <a:avLst/>
          </a:prstGeom>
          <a:noFill/>
        </p:spPr>
        <p:txBody>
          <a:bodyPr wrap="square" rtlCol="0">
            <a:spAutoFit/>
          </a:bodyPr>
          <a:lstStyle/>
          <a:p>
            <a:pPr algn="ctr"/>
            <a:r>
              <a:rPr lang="id-ID" sz="2000" dirty="0">
                <a:solidFill>
                  <a:srgbClr val="0000CC"/>
                </a:solidFill>
                <a:latin typeface="Century Gothic" pitchFamily="34" charset="0"/>
              </a:rPr>
              <a:t>Waktu : 15 Menit</a:t>
            </a:r>
          </a:p>
        </p:txBody>
      </p:sp>
      <p:sp>
        <p:nvSpPr>
          <p:cNvPr id="10" name="Slide Number Placeholder 9"/>
          <p:cNvSpPr>
            <a:spLocks noGrp="1"/>
          </p:cNvSpPr>
          <p:nvPr>
            <p:ph type="sldNum" sz="quarter" idx="12"/>
          </p:nvPr>
        </p:nvSpPr>
        <p:spPr>
          <a:xfrm>
            <a:off x="7099300" y="6492899"/>
            <a:ext cx="2311400" cy="365125"/>
          </a:xfrm>
        </p:spPr>
        <p:txBody>
          <a:bodyPr/>
          <a:lstStyle/>
          <a:p>
            <a:pPr>
              <a:defRPr/>
            </a:pPr>
            <a:fld id="{6479658B-7F9C-4333-9499-869B8642C574}" type="slidenum">
              <a:rPr lang="en-US" smtClean="0"/>
              <a:pPr>
                <a:defRPr/>
              </a:pPr>
              <a:t>69</a:t>
            </a:fld>
            <a:endParaRPr lang="en-US"/>
          </a:p>
        </p:txBody>
      </p:sp>
      <p:sp>
        <p:nvSpPr>
          <p:cNvPr id="2" name="Footer Placeholder 1">
            <a:extLst>
              <a:ext uri="{FF2B5EF4-FFF2-40B4-BE49-F238E27FC236}">
                <a16:creationId xmlns:a16="http://schemas.microsoft.com/office/drawing/2014/main" id="{7C0915CA-1E75-41AF-AF2F-5772917219F8}"/>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870977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19098" y="488959"/>
            <a:ext cx="9906000" cy="1082653"/>
          </a:xfrm>
          <a:noFill/>
        </p:spPr>
        <p:txBody>
          <a:bodyPr anchorCtr="1"/>
          <a:lstStyle/>
          <a:p>
            <a:pPr eaLnBrk="1" hangingPunct="1">
              <a:defRPr/>
            </a:pPr>
            <a:r>
              <a:rPr lang="en-US" b="1" dirty="0" err="1">
                <a:effectLst>
                  <a:outerShdw blurRad="38100" dist="38100" dir="2700000" algn="tl">
                    <a:srgbClr val="C0C0C0"/>
                  </a:outerShdw>
                </a:effectLst>
              </a:rPr>
              <a:t>Jenis</a:t>
            </a:r>
            <a:r>
              <a:rPr lang="en-US" b="1" dirty="0">
                <a:effectLst>
                  <a:outerShdw blurRad="38100" dist="38100" dir="2700000" algn="tl">
                    <a:srgbClr val="C0C0C0"/>
                  </a:outerShdw>
                </a:effectLst>
              </a:rPr>
              <a:t> Audit </a:t>
            </a:r>
            <a:r>
              <a:rPr lang="en-US" b="1" dirty="0" err="1">
                <a:effectLst>
                  <a:outerShdw blurRad="38100" dist="38100" dir="2700000" algn="tl">
                    <a:srgbClr val="C0C0C0"/>
                  </a:outerShdw>
                </a:effectLst>
              </a:rPr>
              <a:t>berdasarkan</a:t>
            </a:r>
            <a:r>
              <a:rPr lang="en-US" b="1" dirty="0">
                <a:effectLst>
                  <a:outerShdw blurRad="38100" dist="38100" dir="2700000" algn="tl">
                    <a:srgbClr val="C0C0C0"/>
                  </a:outerShdw>
                </a:effectLst>
              </a:rPr>
              <a:t> </a:t>
            </a:r>
            <a:r>
              <a:rPr lang="en-US" b="1" dirty="0" err="1">
                <a:effectLst>
                  <a:outerShdw blurRad="38100" dist="38100" dir="2700000" algn="tl">
                    <a:srgbClr val="C0C0C0"/>
                  </a:outerShdw>
                </a:effectLst>
              </a:rPr>
              <a:t>metodologi</a:t>
            </a:r>
            <a:endParaRPr lang="en-US" b="1" dirty="0">
              <a:effectLst>
                <a:outerShdw blurRad="38100" dist="38100" dir="2700000" algn="tl">
                  <a:srgbClr val="C0C0C0"/>
                </a:outerShdw>
              </a:effectLst>
            </a:endParaRPr>
          </a:p>
        </p:txBody>
      </p:sp>
      <p:sp>
        <p:nvSpPr>
          <p:cNvPr id="6" name="Slide Number Placeholder 5"/>
          <p:cNvSpPr>
            <a:spLocks noGrp="1"/>
          </p:cNvSpPr>
          <p:nvPr>
            <p:ph type="sldNum" sz="quarter" idx="11"/>
          </p:nvPr>
        </p:nvSpPr>
        <p:spPr>
          <a:xfrm>
            <a:off x="7167578" y="6492875"/>
            <a:ext cx="23114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6B7779-744F-477C-853F-516D663BF188}" type="slidenum">
              <a:rPr kumimoji="0" lang="id-ID"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id-ID"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2" name="Rectangle 1"/>
          <p:cNvSpPr/>
          <p:nvPr/>
        </p:nvSpPr>
        <p:spPr>
          <a:xfrm>
            <a:off x="0" y="0"/>
            <a:ext cx="1784648"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p:cNvSpPr txBox="1"/>
          <p:nvPr/>
        </p:nvSpPr>
        <p:spPr>
          <a:xfrm>
            <a:off x="1309662" y="1857364"/>
            <a:ext cx="7858180" cy="2308324"/>
          </a:xfrm>
          <a:prstGeom prst="rect">
            <a:avLst/>
          </a:prstGeom>
          <a:noFill/>
        </p:spPr>
        <p:txBody>
          <a:bodyPr wrap="square" rtlCol="0">
            <a:spAutoFit/>
          </a:bodyPr>
          <a:lstStyle/>
          <a:p>
            <a:pPr marL="742950" marR="0" lvl="0" indent="-74295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Persyaratan</a:t>
            </a:r>
            <a:endParaRPr kumimoji="0" lang="en-US" sz="3600" b="0" i="0" u="none" strike="noStrike" kern="1200" cap="none" spc="0" normalizeH="0" baseline="0" noProof="0" dirty="0">
              <a:ln>
                <a:noFill/>
              </a:ln>
              <a:solidFill>
                <a:prstClr val="black"/>
              </a:solidFill>
              <a:effectLst/>
              <a:uLnTx/>
              <a:uFillTx/>
              <a:latin typeface="Arial" charset="0"/>
              <a:ea typeface="+mn-ea"/>
              <a:cs typeface="+mn-cs"/>
            </a:endParaRPr>
          </a:p>
          <a:p>
            <a:pPr marL="742950" marR="0" lvl="0" indent="-74295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Prosedur</a:t>
            </a:r>
            <a:r>
              <a:rPr kumimoji="0" lang="en-US" sz="3600" b="0" i="0" u="none" strike="noStrike" kern="1200" cap="none" spc="0" normalizeH="0" baseline="0" noProof="0" dirty="0">
                <a:ln>
                  <a:noFill/>
                </a:ln>
                <a:solidFill>
                  <a:prstClr val="black"/>
                </a:solidFill>
                <a:effectLst/>
                <a:uLnTx/>
                <a:uFillTx/>
                <a:latin typeface="Arial" charset="0"/>
                <a:ea typeface="+mn-ea"/>
                <a:cs typeface="+mn-cs"/>
              </a:rPr>
              <a:t>  </a:t>
            </a:r>
          </a:p>
          <a:p>
            <a:pPr marL="742950" marR="0" lvl="0" indent="-74295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Departemen</a:t>
            </a:r>
            <a:endParaRPr kumimoji="0" lang="en-US" sz="3600" b="0" i="0" u="none" strike="noStrike" kern="1200" cap="none" spc="0" normalizeH="0" baseline="0" noProof="0" dirty="0">
              <a:ln>
                <a:noFill/>
              </a:ln>
              <a:solidFill>
                <a:prstClr val="black"/>
              </a:solidFill>
              <a:effectLst/>
              <a:uLnTx/>
              <a:uFillTx/>
              <a:latin typeface="Arial" charset="0"/>
              <a:ea typeface="+mn-ea"/>
              <a:cs typeface="+mn-cs"/>
            </a:endParaRPr>
          </a:p>
          <a:p>
            <a:pPr marL="742950" marR="0" lvl="0" indent="-74295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36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Proses</a:t>
            </a:r>
            <a:r>
              <a:rPr kumimoji="0" lang="en-US" sz="3600" b="0" i="0" u="none" strike="noStrike" kern="1200" cap="none" spc="0" normalizeH="0" baseline="0" noProof="0" dirty="0">
                <a:ln>
                  <a:noFill/>
                </a:ln>
                <a:solidFill>
                  <a:prstClr val="black"/>
                </a:solidFill>
                <a:effectLst/>
                <a:uLnTx/>
                <a:uFillTx/>
                <a:latin typeface="Arial" charset="0"/>
                <a:ea typeface="+mn-ea"/>
                <a:cs typeface="+mn-cs"/>
              </a:rPr>
              <a:t>   </a:t>
            </a:r>
          </a:p>
        </p:txBody>
      </p:sp>
      <p:sp>
        <p:nvSpPr>
          <p:cNvPr id="12" name="TextBox 11"/>
          <p:cNvSpPr txBox="1"/>
          <p:nvPr/>
        </p:nvSpPr>
        <p:spPr>
          <a:xfrm>
            <a:off x="452406" y="5072074"/>
            <a:ext cx="9001188" cy="120032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charset="0"/>
                <a:ea typeface="+mn-ea"/>
                <a:cs typeface="+mn-cs"/>
              </a:rPr>
              <a:t>IATF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mengharuskan</a:t>
            </a:r>
            <a:r>
              <a:rPr kumimoji="0" lang="en-US" sz="3600" b="0" i="0" u="none" strike="noStrike" kern="1200" cap="none" spc="0" normalizeH="0" baseline="0" noProof="0" dirty="0">
                <a:ln>
                  <a:noFill/>
                </a:ln>
                <a:solidFill>
                  <a:prstClr val="black"/>
                </a:solidFill>
                <a:effectLst/>
                <a:uLnTx/>
                <a:uFillTx/>
                <a:latin typeface="Arial" charset="0"/>
                <a:ea typeface="+mn-ea"/>
                <a:cs typeface="+mn-cs"/>
              </a:rPr>
              <a:t> internal audit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menggunakan</a:t>
            </a:r>
            <a:r>
              <a:rPr kumimoji="0" lang="en-US" sz="3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metode</a:t>
            </a:r>
            <a:r>
              <a:rPr kumimoji="0" lang="en-US" sz="3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pendekatan</a:t>
            </a:r>
            <a:r>
              <a:rPr kumimoji="0" lang="en-US" sz="3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3600" b="0" i="0" u="none" strike="noStrike" kern="1200" cap="none" spc="0" normalizeH="0" baseline="0" noProof="0" dirty="0" err="1">
                <a:ln>
                  <a:noFill/>
                </a:ln>
                <a:solidFill>
                  <a:prstClr val="black"/>
                </a:solidFill>
                <a:effectLst/>
                <a:uLnTx/>
                <a:uFillTx/>
                <a:latin typeface="Arial" charset="0"/>
                <a:ea typeface="+mn-ea"/>
                <a:cs typeface="+mn-cs"/>
              </a:rPr>
              <a:t>proses</a:t>
            </a:r>
            <a:r>
              <a:rPr kumimoji="0" lang="en-US" sz="3600" b="0" i="0" u="none" strike="noStrike" kern="1200" cap="none" spc="0" normalizeH="0" baseline="0" noProof="0" dirty="0">
                <a:ln>
                  <a:noFill/>
                </a:ln>
                <a:solidFill>
                  <a:prstClr val="black"/>
                </a:solidFill>
                <a:effectLst/>
                <a:uLnTx/>
                <a:uFillTx/>
                <a:latin typeface="Arial" charset="0"/>
                <a:ea typeface="+mn-ea"/>
                <a:cs typeface="+mn-cs"/>
              </a:rPr>
              <a:t> </a:t>
            </a:r>
          </a:p>
        </p:txBody>
      </p:sp>
      <p:sp>
        <p:nvSpPr>
          <p:cNvPr id="3" name="Footer Placeholder 2">
            <a:extLst>
              <a:ext uri="{FF2B5EF4-FFF2-40B4-BE49-F238E27FC236}">
                <a16:creationId xmlns:a16="http://schemas.microsoft.com/office/drawing/2014/main" id="{2BD07AED-D33C-46C7-806D-1971BFC6C99D}"/>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753504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3"/>
          <p:cNvSpPr txBox="1">
            <a:spLocks noChangeArrowheads="1"/>
          </p:cNvSpPr>
          <p:nvPr/>
        </p:nvSpPr>
        <p:spPr bwMode="auto">
          <a:xfrm>
            <a:off x="0" y="0"/>
            <a:ext cx="9906000" cy="76944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endParaRPr lang="en-US" sz="800" b="0" dirty="0">
              <a:latin typeface="Arial" charset="0"/>
            </a:endParaRPr>
          </a:p>
          <a:p>
            <a:pPr algn="ctr"/>
            <a:r>
              <a:rPr lang="en-US" sz="2800" b="0" dirty="0" err="1">
                <a:latin typeface="Arial" charset="0"/>
              </a:rPr>
              <a:t>Contoh</a:t>
            </a:r>
            <a:r>
              <a:rPr lang="en-US" sz="2800" b="0" dirty="0">
                <a:latin typeface="Arial" charset="0"/>
              </a:rPr>
              <a:t> Form </a:t>
            </a:r>
            <a:r>
              <a:rPr lang="en-US" sz="2800" b="0" dirty="0" err="1">
                <a:latin typeface="Arial" charset="0"/>
              </a:rPr>
              <a:t>Chek</a:t>
            </a:r>
            <a:r>
              <a:rPr lang="en-US" sz="2800" b="0" dirty="0">
                <a:latin typeface="Arial" charset="0"/>
              </a:rPr>
              <a:t> List Audit</a:t>
            </a:r>
          </a:p>
          <a:p>
            <a:pPr algn="ctr"/>
            <a:endParaRPr lang="en-US" sz="800" b="0" dirty="0">
              <a:latin typeface="Arial" charset="0"/>
            </a:endParaRPr>
          </a:p>
        </p:txBody>
      </p:sp>
      <p:sp>
        <p:nvSpPr>
          <p:cNvPr id="5" name="Slide Number Placeholder 4"/>
          <p:cNvSpPr>
            <a:spLocks noGrp="1"/>
          </p:cNvSpPr>
          <p:nvPr>
            <p:ph type="sldNum" sz="quarter" idx="12"/>
          </p:nvPr>
        </p:nvSpPr>
        <p:spPr/>
        <p:txBody>
          <a:bodyPr/>
          <a:lstStyle/>
          <a:p>
            <a:pPr>
              <a:defRPr/>
            </a:pPr>
            <a:fld id="{6479658B-7F9C-4333-9499-869B8642C574}" type="slidenum">
              <a:rPr lang="en-US" smtClean="0"/>
              <a:pPr>
                <a:defRPr/>
              </a:pPr>
              <a:t>70</a:t>
            </a:fld>
            <a:endParaRPr lang="en-US"/>
          </a:p>
        </p:txBody>
      </p:sp>
      <p:pic>
        <p:nvPicPr>
          <p:cNvPr id="102402" name="Picture 2"/>
          <p:cNvPicPr>
            <a:picLocks noChangeAspect="1" noChangeArrowheads="1"/>
          </p:cNvPicPr>
          <p:nvPr/>
        </p:nvPicPr>
        <p:blipFill>
          <a:blip r:embed="rId2" cstate="print"/>
          <a:srcRect/>
          <a:stretch>
            <a:fillRect/>
          </a:stretch>
        </p:blipFill>
        <p:spPr bwMode="auto">
          <a:xfrm>
            <a:off x="199057" y="1196752"/>
            <a:ext cx="9578479" cy="4478995"/>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70A53C78-1D98-44FA-B91C-DA07F9063B07}"/>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332004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630440" y="476251"/>
            <a:ext cx="8789629" cy="792163"/>
          </a:xfrm>
          <a:prstGeom prst="rect">
            <a:avLst/>
          </a:prstGeom>
          <a:noFill/>
          <a:ln w="9525">
            <a:noFill/>
            <a:miter lim="800000"/>
            <a:headEnd/>
            <a:tailEnd/>
          </a:ln>
        </p:spPr>
        <p:txBody>
          <a:bodyPr anchor="b"/>
          <a:lstStyle/>
          <a:p>
            <a:pPr algn="ctr" eaLnBrk="0" hangingPunct="0"/>
            <a:r>
              <a:rPr kumimoji="1" lang="en-US" sz="4400" b="0" dirty="0" err="1"/>
              <a:t>Fase</a:t>
            </a:r>
            <a:r>
              <a:rPr kumimoji="1" lang="en-US" sz="4400" b="0" dirty="0"/>
              <a:t> II : </a:t>
            </a:r>
            <a:r>
              <a:rPr kumimoji="1" lang="en-US" sz="4400" b="0" dirty="0" err="1"/>
              <a:t>Pelaksanaan</a:t>
            </a:r>
            <a:r>
              <a:rPr kumimoji="1" lang="en-US" sz="4400" b="0" dirty="0"/>
              <a:t> Audit</a:t>
            </a:r>
            <a:endParaRPr kumimoji="1" lang="en-GB" sz="4400" b="0" dirty="0"/>
          </a:p>
        </p:txBody>
      </p:sp>
      <p:sp>
        <p:nvSpPr>
          <p:cNvPr id="77827" name="Text Box 3"/>
          <p:cNvSpPr txBox="1">
            <a:spLocks noChangeArrowheads="1"/>
          </p:cNvSpPr>
          <p:nvPr/>
        </p:nvSpPr>
        <p:spPr bwMode="auto">
          <a:xfrm>
            <a:off x="0" y="1357298"/>
            <a:ext cx="7319134" cy="1446550"/>
          </a:xfrm>
          <a:prstGeom prst="rect">
            <a:avLst/>
          </a:prstGeom>
          <a:noFill/>
          <a:ln w="9525">
            <a:noFill/>
            <a:miter lim="800000"/>
            <a:headEnd/>
            <a:tailEnd/>
          </a:ln>
        </p:spPr>
        <p:txBody>
          <a:bodyPr>
            <a:spAutoFit/>
          </a:bodyPr>
          <a:lstStyle/>
          <a:p>
            <a:pPr marL="457200" indent="-457200" eaLnBrk="0" hangingPunct="0">
              <a:buFont typeface="Monotype Sorts" charset="2"/>
              <a:buNone/>
            </a:pPr>
            <a:r>
              <a:rPr lang="en-US" sz="2400" b="0" dirty="0" err="1">
                <a:latin typeface="Times New Roman" pitchFamily="18" charset="0"/>
              </a:rPr>
              <a:t>Meliputi</a:t>
            </a:r>
            <a:r>
              <a:rPr lang="en-US" sz="2400" b="0" dirty="0">
                <a:latin typeface="Times New Roman" pitchFamily="18" charset="0"/>
              </a:rPr>
              <a:t> </a:t>
            </a:r>
            <a:r>
              <a:rPr lang="en-US" sz="2400" b="0" dirty="0" err="1">
                <a:latin typeface="Times New Roman" pitchFamily="18" charset="0"/>
              </a:rPr>
              <a:t>a.l</a:t>
            </a:r>
            <a:r>
              <a:rPr lang="en-US" sz="2400" b="0" dirty="0">
                <a:latin typeface="Times New Roman" pitchFamily="18" charset="0"/>
              </a:rPr>
              <a:t>:</a:t>
            </a:r>
          </a:p>
          <a:p>
            <a:pPr marL="457200" indent="-457200" eaLnBrk="0" hangingPunct="0">
              <a:buFont typeface="Monotype Sorts" charset="2"/>
              <a:buNone/>
            </a:pPr>
            <a:endParaRPr lang="en-US" sz="3200" b="0" dirty="0">
              <a:latin typeface="Times New Roman" pitchFamily="18" charset="0"/>
            </a:endParaRPr>
          </a:p>
          <a:p>
            <a:pPr marL="457200" indent="-457200" algn="ctr" eaLnBrk="0" hangingPunct="0">
              <a:buFont typeface="Monotype Sorts" charset="2"/>
              <a:buChar char="¬"/>
            </a:pPr>
            <a:endParaRPr lang="en-GB" sz="3200" b="0" dirty="0">
              <a:latin typeface="Times New Roman" pitchFamily="18" charset="0"/>
            </a:endParaRPr>
          </a:p>
        </p:txBody>
      </p:sp>
      <p:sp>
        <p:nvSpPr>
          <p:cNvPr id="116742" name="AutoShape 6" descr="Green marble"/>
          <p:cNvSpPr>
            <a:spLocks noChangeArrowheads="1"/>
          </p:cNvSpPr>
          <p:nvPr/>
        </p:nvSpPr>
        <p:spPr bwMode="auto">
          <a:xfrm>
            <a:off x="0" y="1928802"/>
            <a:ext cx="9906000" cy="4219587"/>
          </a:xfrm>
          <a:prstGeom prst="foldedCorner">
            <a:avLst>
              <a:gd name="adj" fmla="val 125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nchorCtr="1"/>
          <a:lstStyle/>
          <a:p>
            <a:pPr marL="2628900" indent="628650" eaLnBrk="0" hangingPunct="0">
              <a:lnSpc>
                <a:spcPct val="160000"/>
              </a:lnSpc>
              <a:buFont typeface="Monotype Sorts" charset="2"/>
              <a:buChar char="¬"/>
              <a:defRPr/>
            </a:pPr>
            <a:r>
              <a:rPr lang="en-US" sz="3200" b="0" dirty="0">
                <a:solidFill>
                  <a:schemeClr val="bg1"/>
                </a:solidFill>
                <a:latin typeface="Times New Roman" pitchFamily="18" charset="0"/>
              </a:rPr>
              <a:t>Opening meeting</a:t>
            </a:r>
          </a:p>
          <a:p>
            <a:pPr marL="2628900" indent="628650" eaLnBrk="0" hangingPunct="0">
              <a:lnSpc>
                <a:spcPct val="160000"/>
              </a:lnSpc>
              <a:buFont typeface="Monotype Sorts" charset="2"/>
              <a:buChar char="­"/>
              <a:defRPr/>
            </a:pPr>
            <a:r>
              <a:rPr lang="en-US" sz="3200" b="0" dirty="0" err="1">
                <a:solidFill>
                  <a:schemeClr val="bg1"/>
                </a:solidFill>
                <a:latin typeface="Times New Roman" pitchFamily="18" charset="0"/>
              </a:rPr>
              <a:t>Pelaksanaan</a:t>
            </a:r>
            <a:r>
              <a:rPr lang="en-US" sz="3200" b="0" dirty="0">
                <a:solidFill>
                  <a:schemeClr val="bg1"/>
                </a:solidFill>
                <a:latin typeface="Times New Roman" pitchFamily="18" charset="0"/>
              </a:rPr>
              <a:t> audit</a:t>
            </a:r>
          </a:p>
          <a:p>
            <a:pPr marL="2628900" indent="628650" eaLnBrk="0" hangingPunct="0">
              <a:lnSpc>
                <a:spcPct val="160000"/>
              </a:lnSpc>
              <a:buFont typeface="Monotype Sorts" charset="2"/>
              <a:buChar char="®"/>
              <a:defRPr/>
            </a:pPr>
            <a:r>
              <a:rPr lang="en-US" sz="3200" b="0" dirty="0" err="1">
                <a:solidFill>
                  <a:schemeClr val="bg1"/>
                </a:solidFill>
                <a:latin typeface="Times New Roman" pitchFamily="18" charset="0"/>
              </a:rPr>
              <a:t>Membuat</a:t>
            </a:r>
            <a:r>
              <a:rPr lang="en-US" sz="3200" b="0" dirty="0">
                <a:solidFill>
                  <a:schemeClr val="bg1"/>
                </a:solidFill>
                <a:latin typeface="Times New Roman" pitchFamily="18" charset="0"/>
              </a:rPr>
              <a:t> </a:t>
            </a:r>
            <a:r>
              <a:rPr lang="en-US" sz="3200" b="0" dirty="0" err="1">
                <a:solidFill>
                  <a:schemeClr val="bg1"/>
                </a:solidFill>
                <a:latin typeface="Times New Roman" pitchFamily="18" charset="0"/>
              </a:rPr>
              <a:t>Laporan</a:t>
            </a:r>
            <a:r>
              <a:rPr lang="en-US" sz="3200" b="0" dirty="0">
                <a:solidFill>
                  <a:schemeClr val="bg1"/>
                </a:solidFill>
                <a:latin typeface="Times New Roman" pitchFamily="18" charset="0"/>
              </a:rPr>
              <a:t> audit</a:t>
            </a:r>
          </a:p>
          <a:p>
            <a:pPr marL="2628900" indent="628650" eaLnBrk="0" hangingPunct="0">
              <a:lnSpc>
                <a:spcPct val="160000"/>
              </a:lnSpc>
              <a:buFont typeface="Monotype Sorts" charset="2"/>
              <a:buChar char="¯"/>
              <a:defRPr/>
            </a:pPr>
            <a:r>
              <a:rPr lang="en-US" sz="3200" b="0" dirty="0">
                <a:solidFill>
                  <a:schemeClr val="bg1"/>
                </a:solidFill>
                <a:latin typeface="Times New Roman" pitchFamily="18" charset="0"/>
              </a:rPr>
              <a:t>Closing meeting</a:t>
            </a:r>
          </a:p>
        </p:txBody>
      </p:sp>
      <p:sp>
        <p:nvSpPr>
          <p:cNvPr id="7" name="Slide Number Placeholder 6"/>
          <p:cNvSpPr>
            <a:spLocks noGrp="1"/>
          </p:cNvSpPr>
          <p:nvPr>
            <p:ph type="sldNum" sz="quarter" idx="12"/>
          </p:nvPr>
        </p:nvSpPr>
        <p:spPr/>
        <p:txBody>
          <a:bodyPr/>
          <a:lstStyle/>
          <a:p>
            <a:pPr>
              <a:defRPr/>
            </a:pPr>
            <a:fld id="{841ECF00-6640-4B42-A490-1528FA283F84}" type="slidenum">
              <a:rPr lang="en-US" smtClean="0"/>
              <a:pPr>
                <a:defRPr/>
              </a:pPr>
              <a:t>71</a:t>
            </a:fld>
            <a:endParaRPr lang="en-US"/>
          </a:p>
        </p:txBody>
      </p:sp>
      <p:pic>
        <p:nvPicPr>
          <p:cNvPr id="3" name="Picture 2"/>
          <p:cNvPicPr>
            <a:picLocks noChangeAspect="1"/>
          </p:cNvPicPr>
          <p:nvPr/>
        </p:nvPicPr>
        <p:blipFill>
          <a:blip r:embed="rId2" cstate="print"/>
          <a:stretch>
            <a:fillRect/>
          </a:stretch>
        </p:blipFill>
        <p:spPr>
          <a:xfrm>
            <a:off x="128464" y="2636912"/>
            <a:ext cx="3840048" cy="2597269"/>
          </a:xfrm>
          <a:prstGeom prst="rect">
            <a:avLst/>
          </a:prstGeom>
        </p:spPr>
      </p:pic>
    </p:spTree>
    <p:extLst>
      <p:ext uri="{BB962C8B-B14F-4D97-AF65-F5344CB8AC3E}">
        <p14:creationId xmlns:p14="http://schemas.microsoft.com/office/powerpoint/2010/main" val="1602203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368824" y="260648"/>
            <a:ext cx="6215106" cy="549275"/>
          </a:xfrm>
        </p:spPr>
        <p:txBody>
          <a:bodyPr anchorCtr="1"/>
          <a:lstStyle/>
          <a:p>
            <a:pPr algn="l" eaLnBrk="1" hangingPunct="1">
              <a:buFont typeface="Monotype Sorts" charset="2"/>
              <a:buChar char="¬"/>
              <a:defRPr/>
            </a:pPr>
            <a:r>
              <a:rPr lang="en-US" b="0" dirty="0">
                <a:effectLst>
                  <a:outerShdw blurRad="38100" dist="38100" dir="2700000" algn="tl">
                    <a:srgbClr val="C0C0C0"/>
                  </a:outerShdw>
                </a:effectLst>
              </a:rPr>
              <a:t> Opening meeting</a:t>
            </a:r>
          </a:p>
        </p:txBody>
      </p:sp>
      <p:sp>
        <p:nvSpPr>
          <p:cNvPr id="80899" name="Rectangle 3"/>
          <p:cNvSpPr>
            <a:spLocks noGrp="1" noChangeArrowheads="1"/>
          </p:cNvSpPr>
          <p:nvPr>
            <p:ph type="body" idx="1"/>
          </p:nvPr>
        </p:nvSpPr>
        <p:spPr>
          <a:xfrm>
            <a:off x="4223230" y="1072627"/>
            <a:ext cx="5266274" cy="5596733"/>
          </a:xfrm>
          <a:noFill/>
        </p:spPr>
        <p:txBody>
          <a:bodyPr/>
          <a:lstStyle/>
          <a:p>
            <a:pPr marL="0" indent="0" eaLnBrk="1" hangingPunct="1">
              <a:lnSpc>
                <a:spcPct val="90000"/>
              </a:lnSpc>
              <a:buFont typeface="Wingdings" pitchFamily="2" charset="2"/>
              <a:buNone/>
            </a:pPr>
            <a:r>
              <a:rPr lang="en-US" sz="1800" dirty="0" err="1"/>
              <a:t>Dapat</a:t>
            </a:r>
            <a:r>
              <a:rPr lang="en-US" sz="1800" dirty="0"/>
              <a:t> </a:t>
            </a:r>
            <a:r>
              <a:rPr lang="en-US" sz="1800" dirty="0" err="1"/>
              <a:t>dipimpin</a:t>
            </a:r>
            <a:r>
              <a:rPr lang="en-US" sz="1800" dirty="0"/>
              <a:t> oleh Audit</a:t>
            </a:r>
            <a:r>
              <a:rPr lang="id-ID" sz="1800" dirty="0"/>
              <a:t> Team Leader</a:t>
            </a:r>
            <a:r>
              <a:rPr lang="en-US" sz="1800" dirty="0"/>
              <a:t>:</a:t>
            </a:r>
          </a:p>
          <a:p>
            <a:pPr lvl="1" eaLnBrk="1" hangingPunct="1">
              <a:lnSpc>
                <a:spcPct val="70000"/>
              </a:lnSpc>
            </a:pPr>
            <a:r>
              <a:rPr lang="en-US" sz="1800" dirty="0" err="1"/>
              <a:t>Memperkenalkan</a:t>
            </a:r>
            <a:r>
              <a:rPr lang="en-US" sz="1800" dirty="0"/>
              <a:t> team audit</a:t>
            </a:r>
          </a:p>
          <a:p>
            <a:pPr lvl="1" eaLnBrk="1" hangingPunct="1">
              <a:lnSpc>
                <a:spcPct val="130000"/>
              </a:lnSpc>
            </a:pPr>
            <a:r>
              <a:rPr lang="en-US" sz="1800" dirty="0" err="1"/>
              <a:t>Menguraikan</a:t>
            </a:r>
            <a:r>
              <a:rPr lang="en-US" sz="1800" dirty="0"/>
              <a:t> </a:t>
            </a:r>
            <a:r>
              <a:rPr lang="en-US" sz="1800" dirty="0" err="1"/>
              <a:t>ruang</a:t>
            </a:r>
            <a:r>
              <a:rPr lang="en-US" sz="1800" dirty="0"/>
              <a:t> </a:t>
            </a:r>
            <a:r>
              <a:rPr lang="en-US" sz="1800" dirty="0" err="1"/>
              <a:t>lingkup</a:t>
            </a:r>
            <a:endParaRPr lang="en-US" sz="1800" dirty="0"/>
          </a:p>
          <a:p>
            <a:pPr lvl="1" eaLnBrk="1" hangingPunct="1">
              <a:lnSpc>
                <a:spcPct val="130000"/>
              </a:lnSpc>
            </a:pPr>
            <a:r>
              <a:rPr lang="en-US" sz="1800" dirty="0" err="1"/>
              <a:t>Menguraikan</a:t>
            </a:r>
            <a:r>
              <a:rPr lang="en-US" sz="1800" dirty="0"/>
              <a:t> </a:t>
            </a:r>
            <a:r>
              <a:rPr lang="en-US" sz="1800" dirty="0" err="1"/>
              <a:t>tujuan</a:t>
            </a:r>
            <a:r>
              <a:rPr lang="en-US" sz="1800" dirty="0"/>
              <a:t> audit </a:t>
            </a:r>
            <a:r>
              <a:rPr lang="en-US" sz="1800" dirty="0">
                <a:sym typeface="Wingdings" pitchFamily="2" charset="2"/>
              </a:rPr>
              <a:t> </a:t>
            </a:r>
            <a:r>
              <a:rPr lang="en-US" sz="1800" u="sng" dirty="0">
                <a:sym typeface="Wingdings" pitchFamily="2" charset="2"/>
              </a:rPr>
              <a:t>audit </a:t>
            </a:r>
            <a:r>
              <a:rPr lang="en-US" sz="1800" u="sng" dirty="0" err="1">
                <a:sym typeface="Wingdings" pitchFamily="2" charset="2"/>
              </a:rPr>
              <a:t>adalah</a:t>
            </a:r>
            <a:r>
              <a:rPr lang="en-US" sz="1800" u="sng" dirty="0">
                <a:sym typeface="Wingdings" pitchFamily="2" charset="2"/>
              </a:rPr>
              <a:t> audit sistem </a:t>
            </a:r>
            <a:r>
              <a:rPr lang="en-US" sz="1800" u="sng" dirty="0" err="1">
                <a:sym typeface="Wingdings" pitchFamily="2" charset="2"/>
              </a:rPr>
              <a:t>bukan</a:t>
            </a:r>
            <a:r>
              <a:rPr lang="en-US" sz="1800" u="sng" dirty="0">
                <a:sym typeface="Wingdings" pitchFamily="2" charset="2"/>
              </a:rPr>
              <a:t> audit </a:t>
            </a:r>
            <a:r>
              <a:rPr lang="en-US" sz="1800" u="sng" dirty="0" err="1">
                <a:sym typeface="Wingdings" pitchFamily="2" charset="2"/>
              </a:rPr>
              <a:t>orang</a:t>
            </a:r>
            <a:r>
              <a:rPr lang="en-US" sz="1800" u="sng" dirty="0">
                <a:sym typeface="Wingdings" pitchFamily="2" charset="2"/>
              </a:rPr>
              <a:t>, </a:t>
            </a:r>
            <a:r>
              <a:rPr lang="en-US" sz="1800" u="sng" dirty="0" err="1">
                <a:sym typeface="Wingdings" pitchFamily="2" charset="2"/>
              </a:rPr>
              <a:t>penyimpangan</a:t>
            </a:r>
            <a:r>
              <a:rPr lang="en-US" sz="1800" u="sng" dirty="0">
                <a:sym typeface="Wingdings" pitchFamily="2" charset="2"/>
              </a:rPr>
              <a:t> </a:t>
            </a:r>
            <a:r>
              <a:rPr lang="en-US" sz="1800" u="sng" dirty="0" err="1">
                <a:sym typeface="Wingdings" pitchFamily="2" charset="2"/>
              </a:rPr>
              <a:t>mengindikasikan</a:t>
            </a:r>
            <a:r>
              <a:rPr lang="en-US" sz="1800" u="sng" dirty="0">
                <a:sym typeface="Wingdings" pitchFamily="2" charset="2"/>
              </a:rPr>
              <a:t> </a:t>
            </a:r>
            <a:r>
              <a:rPr lang="en-US" sz="1800" u="sng" dirty="0" err="1">
                <a:sym typeface="Wingdings" pitchFamily="2" charset="2"/>
              </a:rPr>
              <a:t>adanya</a:t>
            </a:r>
            <a:r>
              <a:rPr lang="en-US" sz="1800" u="sng" dirty="0">
                <a:sym typeface="Wingdings" pitchFamily="2" charset="2"/>
              </a:rPr>
              <a:t> </a:t>
            </a:r>
            <a:r>
              <a:rPr lang="en-US" sz="1800" u="sng" dirty="0" err="1">
                <a:sym typeface="Wingdings" pitchFamily="2" charset="2"/>
              </a:rPr>
              <a:t>kelemahan</a:t>
            </a:r>
            <a:r>
              <a:rPr lang="en-US" sz="1800" u="sng" dirty="0">
                <a:sym typeface="Wingdings" pitchFamily="2" charset="2"/>
              </a:rPr>
              <a:t> </a:t>
            </a:r>
            <a:r>
              <a:rPr lang="en-US" sz="1800" u="sng" dirty="0" err="1">
                <a:sym typeface="Wingdings" pitchFamily="2" charset="2"/>
              </a:rPr>
              <a:t>pada</a:t>
            </a:r>
            <a:r>
              <a:rPr lang="en-US" sz="1800" u="sng" dirty="0">
                <a:sym typeface="Wingdings" pitchFamily="2" charset="2"/>
              </a:rPr>
              <a:t> sistem, </a:t>
            </a:r>
            <a:r>
              <a:rPr lang="en-US" sz="1800" u="sng" dirty="0" err="1">
                <a:sym typeface="Wingdings" pitchFamily="2" charset="2"/>
              </a:rPr>
              <a:t>bukan</a:t>
            </a:r>
            <a:r>
              <a:rPr lang="en-US" sz="1800" u="sng" dirty="0">
                <a:sym typeface="Wingdings" pitchFamily="2" charset="2"/>
              </a:rPr>
              <a:t> </a:t>
            </a:r>
            <a:r>
              <a:rPr lang="en-US" sz="1800" u="sng" dirty="0" err="1">
                <a:sym typeface="Wingdings" pitchFamily="2" charset="2"/>
              </a:rPr>
              <a:t>kesalahan</a:t>
            </a:r>
            <a:r>
              <a:rPr lang="en-US" sz="1800" u="sng" dirty="0">
                <a:sym typeface="Wingdings" pitchFamily="2" charset="2"/>
              </a:rPr>
              <a:t> </a:t>
            </a:r>
            <a:r>
              <a:rPr lang="en-US" sz="1800" u="sng" dirty="0" err="1">
                <a:sym typeface="Wingdings" pitchFamily="2" charset="2"/>
              </a:rPr>
              <a:t>pada</a:t>
            </a:r>
            <a:r>
              <a:rPr lang="en-US" sz="1800" u="sng" dirty="0">
                <a:sym typeface="Wingdings" pitchFamily="2" charset="2"/>
              </a:rPr>
              <a:t> </a:t>
            </a:r>
            <a:r>
              <a:rPr lang="en-US" sz="1800" u="sng" dirty="0" err="1">
                <a:sym typeface="Wingdings" pitchFamily="2" charset="2"/>
              </a:rPr>
              <a:t>orang</a:t>
            </a:r>
            <a:endParaRPr lang="en-US" sz="1800" u="sng" dirty="0"/>
          </a:p>
          <a:p>
            <a:pPr lvl="1" eaLnBrk="1" hangingPunct="1">
              <a:lnSpc>
                <a:spcPct val="130000"/>
              </a:lnSpc>
            </a:pPr>
            <a:r>
              <a:rPr lang="en-US" sz="1800" dirty="0" err="1"/>
              <a:t>Rincian</a:t>
            </a:r>
            <a:r>
              <a:rPr lang="en-US" sz="1800" dirty="0"/>
              <a:t> </a:t>
            </a:r>
            <a:r>
              <a:rPr lang="en-US" sz="1800" dirty="0" err="1"/>
              <a:t>proses</a:t>
            </a:r>
            <a:r>
              <a:rPr lang="en-US" sz="1800" dirty="0"/>
              <a:t> audit </a:t>
            </a:r>
          </a:p>
          <a:p>
            <a:pPr lvl="1" eaLnBrk="1" hangingPunct="1">
              <a:lnSpc>
                <a:spcPct val="130000"/>
              </a:lnSpc>
              <a:buFont typeface="Wingdings" pitchFamily="2" charset="2"/>
              <a:buNone/>
            </a:pPr>
            <a:r>
              <a:rPr lang="en-US" sz="1800" dirty="0"/>
              <a:t>	(</a:t>
            </a:r>
            <a:r>
              <a:rPr lang="en-US" sz="1800" dirty="0" err="1"/>
              <a:t>apa</a:t>
            </a:r>
            <a:r>
              <a:rPr lang="en-US" sz="1800" dirty="0"/>
              <a:t>, </a:t>
            </a:r>
            <a:r>
              <a:rPr lang="en-US" sz="1800" dirty="0" err="1"/>
              <a:t>siapa</a:t>
            </a:r>
            <a:r>
              <a:rPr lang="en-US" sz="1800" dirty="0"/>
              <a:t>, </a:t>
            </a:r>
            <a:r>
              <a:rPr lang="en-US" sz="1800" dirty="0" err="1"/>
              <a:t>kapan</a:t>
            </a:r>
            <a:r>
              <a:rPr lang="en-US" sz="1800" dirty="0"/>
              <a:t> dan </a:t>
            </a:r>
            <a:r>
              <a:rPr lang="en-US" sz="1800" dirty="0" err="1"/>
              <a:t>dimana</a:t>
            </a:r>
            <a:r>
              <a:rPr lang="en-US" sz="1800" dirty="0"/>
              <a:t>) dan Lain-lain.</a:t>
            </a:r>
          </a:p>
          <a:p>
            <a:pPr lvl="1" eaLnBrk="1" hangingPunct="1">
              <a:lnSpc>
                <a:spcPct val="130000"/>
              </a:lnSpc>
            </a:pPr>
            <a:r>
              <a:rPr lang="en-US" sz="1800" dirty="0" err="1">
                <a:solidFill>
                  <a:srgbClr val="FF0000"/>
                </a:solidFill>
              </a:rPr>
              <a:t>Metode</a:t>
            </a:r>
            <a:r>
              <a:rPr lang="en-US" sz="1800" dirty="0">
                <a:solidFill>
                  <a:srgbClr val="FF0000"/>
                </a:solidFill>
              </a:rPr>
              <a:t> </a:t>
            </a:r>
            <a:r>
              <a:rPr lang="en-US" sz="1800" dirty="0" err="1">
                <a:solidFill>
                  <a:srgbClr val="FF0000"/>
                </a:solidFill>
              </a:rPr>
              <a:t>pelaksanaan</a:t>
            </a:r>
            <a:r>
              <a:rPr lang="en-US" sz="1800" dirty="0">
                <a:solidFill>
                  <a:srgbClr val="FF0000"/>
                </a:solidFill>
              </a:rPr>
              <a:t> audit dan </a:t>
            </a:r>
            <a:r>
              <a:rPr lang="en-US" sz="1800" dirty="0" err="1">
                <a:solidFill>
                  <a:srgbClr val="FF0000"/>
                </a:solidFill>
              </a:rPr>
              <a:t>manajemen</a:t>
            </a:r>
            <a:r>
              <a:rPr lang="en-US" sz="1800" dirty="0">
                <a:solidFill>
                  <a:srgbClr val="FF0000"/>
                </a:solidFill>
              </a:rPr>
              <a:t> r</a:t>
            </a:r>
            <a:r>
              <a:rPr lang="id-ID" sz="1800" dirty="0">
                <a:solidFill>
                  <a:srgbClr val="FF0000"/>
                </a:solidFill>
              </a:rPr>
              <a:t>i</a:t>
            </a:r>
            <a:r>
              <a:rPr lang="en-US" sz="1800" dirty="0" err="1">
                <a:solidFill>
                  <a:srgbClr val="FF0000"/>
                </a:solidFill>
              </a:rPr>
              <a:t>siko</a:t>
            </a:r>
            <a:endParaRPr lang="en-US" sz="1800" dirty="0"/>
          </a:p>
          <a:p>
            <a:pPr lvl="2" eaLnBrk="1" hangingPunct="1">
              <a:lnSpc>
                <a:spcPct val="90000"/>
              </a:lnSpc>
              <a:buFont typeface="Wingdings" pitchFamily="2" charset="2"/>
              <a:buNone/>
            </a:pPr>
            <a:endParaRPr lang="en-US" sz="1800" dirty="0"/>
          </a:p>
        </p:txBody>
      </p:sp>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72</a:t>
            </a:fld>
            <a:endParaRPr lang="en-US" dirty="0"/>
          </a:p>
        </p:txBody>
      </p:sp>
      <p:pic>
        <p:nvPicPr>
          <p:cNvPr id="6" name="Picture 5"/>
          <p:cNvPicPr>
            <a:picLocks noChangeAspect="1"/>
          </p:cNvPicPr>
          <p:nvPr/>
        </p:nvPicPr>
        <p:blipFill>
          <a:blip r:embed="rId2" cstate="print"/>
          <a:stretch>
            <a:fillRect/>
          </a:stretch>
        </p:blipFill>
        <p:spPr>
          <a:xfrm>
            <a:off x="0" y="0"/>
            <a:ext cx="3939424" cy="6858000"/>
          </a:xfrm>
          <a:prstGeom prst="rect">
            <a:avLst/>
          </a:prstGeom>
        </p:spPr>
      </p:pic>
      <p:sp>
        <p:nvSpPr>
          <p:cNvPr id="2" name="Footer Placeholder 1">
            <a:extLst>
              <a:ext uri="{FF2B5EF4-FFF2-40B4-BE49-F238E27FC236}">
                <a16:creationId xmlns:a16="http://schemas.microsoft.com/office/drawing/2014/main" id="{5C464174-19DF-4265-B360-40FB156E02A7}"/>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517834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809728" y="500042"/>
            <a:ext cx="6251387" cy="868363"/>
          </a:xfrm>
        </p:spPr>
        <p:txBody>
          <a:bodyPr anchorCtr="1"/>
          <a:lstStyle/>
          <a:p>
            <a:pPr algn="l" eaLnBrk="1" hangingPunct="1">
              <a:buFont typeface="Monotype Sorts" charset="2"/>
              <a:buChar char="­"/>
              <a:defRPr/>
            </a:pPr>
            <a:r>
              <a:rPr lang="en-US" sz="3600" b="1" dirty="0">
                <a:effectLst>
                  <a:outerShdw blurRad="38100" dist="38100" dir="2700000" algn="tl">
                    <a:srgbClr val="C0C0C0"/>
                  </a:outerShdw>
                </a:effectLst>
              </a:rPr>
              <a:t> </a:t>
            </a:r>
            <a:r>
              <a:rPr lang="en-US" sz="3600" b="1" dirty="0" err="1">
                <a:effectLst>
                  <a:outerShdw blurRad="38100" dist="38100" dir="2700000" algn="tl">
                    <a:srgbClr val="C0C0C0"/>
                  </a:outerShdw>
                </a:effectLst>
              </a:rPr>
              <a:t>Pelaksanaan</a:t>
            </a:r>
            <a:r>
              <a:rPr lang="en-US" sz="3600" b="1" dirty="0">
                <a:effectLst>
                  <a:outerShdw blurRad="38100" dist="38100" dir="2700000" algn="tl">
                    <a:srgbClr val="C0C0C0"/>
                  </a:outerShdw>
                </a:effectLst>
              </a:rPr>
              <a:t> Audit</a:t>
            </a:r>
          </a:p>
        </p:txBody>
      </p:sp>
      <p:sp>
        <p:nvSpPr>
          <p:cNvPr id="81923" name="Rectangle 3"/>
          <p:cNvSpPr>
            <a:spLocks noGrp="1" noChangeArrowheads="1"/>
          </p:cNvSpPr>
          <p:nvPr>
            <p:ph type="body" sz="half" idx="1"/>
          </p:nvPr>
        </p:nvSpPr>
        <p:spPr>
          <a:xfrm>
            <a:off x="2952736" y="1536718"/>
            <a:ext cx="6822912" cy="4392612"/>
          </a:xfrm>
          <a:noFill/>
        </p:spPr>
        <p:txBody>
          <a:bodyPr/>
          <a:lstStyle/>
          <a:p>
            <a:pPr marL="0" indent="0" eaLnBrk="1" hangingPunct="1">
              <a:lnSpc>
                <a:spcPct val="130000"/>
              </a:lnSpc>
              <a:buFont typeface="Wingdings" pitchFamily="2" charset="2"/>
              <a:buNone/>
            </a:pPr>
            <a:r>
              <a:rPr lang="en-US" sz="2400" b="1" dirty="0"/>
              <a:t>DALAM SETIAP AUDIT PROSES, AUDITOR HARUS MENGGUNAKAN PENDEKATAN TURTLE UNTUK MEMERIKSA PROSES SECARA UTUH </a:t>
            </a:r>
          </a:p>
          <a:p>
            <a:pPr marL="282575" indent="-282575" eaLnBrk="1" hangingPunct="1">
              <a:lnSpc>
                <a:spcPct val="130000"/>
              </a:lnSpc>
            </a:pPr>
            <a:r>
              <a:rPr lang="en-US" sz="2100" b="1" dirty="0" err="1"/>
              <a:t>Kompetensi</a:t>
            </a:r>
            <a:r>
              <a:rPr lang="en-US" sz="2100" b="1" dirty="0"/>
              <a:t> (with who)</a:t>
            </a:r>
          </a:p>
          <a:p>
            <a:pPr marL="282575" indent="-282575" eaLnBrk="1" hangingPunct="1">
              <a:lnSpc>
                <a:spcPct val="130000"/>
              </a:lnSpc>
            </a:pPr>
            <a:r>
              <a:rPr lang="en-US" sz="2100" b="1" dirty="0" err="1"/>
              <a:t>Kelengkapan</a:t>
            </a:r>
            <a:r>
              <a:rPr lang="en-US" sz="2100" b="1" dirty="0"/>
              <a:t> </a:t>
            </a:r>
            <a:r>
              <a:rPr lang="en-US" sz="2100" b="1" dirty="0" err="1"/>
              <a:t>dan</a:t>
            </a:r>
            <a:r>
              <a:rPr lang="en-US" sz="2100" b="1" dirty="0"/>
              <a:t> </a:t>
            </a:r>
            <a:r>
              <a:rPr lang="en-US" sz="2100" b="1" dirty="0" err="1"/>
              <a:t>kondisi</a:t>
            </a:r>
            <a:r>
              <a:rPr lang="en-US" sz="2100" b="1" dirty="0"/>
              <a:t> </a:t>
            </a:r>
            <a:r>
              <a:rPr lang="en-US" sz="2100" b="1" dirty="0" err="1"/>
              <a:t>Infrastruktur</a:t>
            </a:r>
            <a:r>
              <a:rPr lang="en-US" sz="2100" b="1" dirty="0"/>
              <a:t> (with what)</a:t>
            </a:r>
          </a:p>
          <a:p>
            <a:pPr marL="282575" indent="-282575" eaLnBrk="1" hangingPunct="1">
              <a:lnSpc>
                <a:spcPct val="130000"/>
              </a:lnSpc>
            </a:pPr>
            <a:r>
              <a:rPr lang="en-US" sz="2100" b="1" dirty="0" err="1"/>
              <a:t>Kelengkapan</a:t>
            </a:r>
            <a:r>
              <a:rPr lang="en-US" sz="2100" b="1" dirty="0"/>
              <a:t> </a:t>
            </a:r>
            <a:r>
              <a:rPr lang="en-US" sz="2100" b="1" dirty="0" err="1"/>
              <a:t>pedoman</a:t>
            </a:r>
            <a:r>
              <a:rPr lang="en-US" sz="2100" b="1" dirty="0"/>
              <a:t>, </a:t>
            </a:r>
            <a:r>
              <a:rPr lang="en-US" sz="2100" b="1" dirty="0" err="1"/>
              <a:t>supaya</a:t>
            </a:r>
            <a:r>
              <a:rPr lang="en-US" sz="2100" b="1" dirty="0"/>
              <a:t> </a:t>
            </a:r>
            <a:r>
              <a:rPr lang="en-US" sz="2100" b="1" dirty="0" err="1"/>
              <a:t>orang</a:t>
            </a:r>
            <a:r>
              <a:rPr lang="en-US" sz="2100" b="1" dirty="0"/>
              <a:t> </a:t>
            </a:r>
            <a:r>
              <a:rPr lang="en-US" sz="2100" b="1" dirty="0" err="1"/>
              <a:t>tidak</a:t>
            </a:r>
            <a:r>
              <a:rPr lang="en-US" sz="2100" b="1" dirty="0"/>
              <a:t> </a:t>
            </a:r>
            <a:r>
              <a:rPr lang="en-US" sz="2100" b="1" dirty="0" err="1"/>
              <a:t>bekerja</a:t>
            </a:r>
            <a:r>
              <a:rPr lang="en-US" sz="2100" b="1" dirty="0"/>
              <a:t> </a:t>
            </a:r>
            <a:r>
              <a:rPr lang="en-US" sz="2100" b="1" dirty="0" err="1"/>
              <a:t>berdasarkan</a:t>
            </a:r>
            <a:r>
              <a:rPr lang="en-US" sz="2100" b="1" dirty="0"/>
              <a:t> </a:t>
            </a:r>
            <a:r>
              <a:rPr lang="en-US" sz="2100" b="1" dirty="0" err="1"/>
              <a:t>intuisi</a:t>
            </a:r>
            <a:r>
              <a:rPr lang="en-US" sz="2100" b="1" dirty="0"/>
              <a:t>, </a:t>
            </a:r>
            <a:r>
              <a:rPr lang="en-US" sz="2100" b="1" dirty="0" err="1"/>
              <a:t>tapi</a:t>
            </a:r>
            <a:r>
              <a:rPr lang="en-US" sz="2100" b="1" dirty="0"/>
              <a:t> </a:t>
            </a:r>
            <a:r>
              <a:rPr lang="en-US" sz="2100" b="1" dirty="0" err="1"/>
              <a:t>bekerja</a:t>
            </a:r>
            <a:r>
              <a:rPr lang="en-US" sz="2100" b="1" dirty="0"/>
              <a:t> </a:t>
            </a:r>
            <a:r>
              <a:rPr lang="en-US" sz="2100" b="1" dirty="0" err="1"/>
              <a:t>berdasarkan</a:t>
            </a:r>
            <a:r>
              <a:rPr lang="en-US" sz="2100" b="1" dirty="0"/>
              <a:t> standard (How)</a:t>
            </a:r>
          </a:p>
          <a:p>
            <a:pPr marL="282575" indent="-282575" eaLnBrk="1" hangingPunct="1">
              <a:lnSpc>
                <a:spcPct val="130000"/>
              </a:lnSpc>
            </a:pPr>
            <a:r>
              <a:rPr lang="en-US" sz="2100" b="1" dirty="0"/>
              <a:t> </a:t>
            </a:r>
            <a:r>
              <a:rPr lang="en-US" sz="2100" b="1" dirty="0" err="1"/>
              <a:t>Pencapaian</a:t>
            </a:r>
            <a:r>
              <a:rPr lang="en-US" sz="2100" b="1" dirty="0"/>
              <a:t> </a:t>
            </a:r>
            <a:r>
              <a:rPr lang="en-US" sz="2100" b="1" dirty="0" err="1"/>
              <a:t>kinerja</a:t>
            </a:r>
            <a:r>
              <a:rPr lang="en-US" sz="2100" b="1" dirty="0"/>
              <a:t> (How many)  </a:t>
            </a:r>
          </a:p>
        </p:txBody>
      </p:sp>
      <p:sp>
        <p:nvSpPr>
          <p:cNvPr id="7" name="Rectangle 6"/>
          <p:cNvSpPr/>
          <p:nvPr/>
        </p:nvSpPr>
        <p:spPr>
          <a:xfrm>
            <a:off x="0" y="0"/>
            <a:ext cx="1541528" cy="32400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1"/>
          </p:nvPr>
        </p:nvSpPr>
        <p:spPr/>
        <p:txBody>
          <a:bodyPr/>
          <a:lstStyle/>
          <a:p>
            <a:pPr>
              <a:defRPr/>
            </a:pPr>
            <a:fld id="{05AFAB11-F620-41BB-9FD1-51BD9D46CF74}" type="slidenum">
              <a:rPr lang="id-ID" smtClean="0"/>
              <a:pPr>
                <a:defRPr/>
              </a:pPr>
              <a:t>73</a:t>
            </a:fld>
            <a:endParaRPr lang="id-ID"/>
          </a:p>
        </p:txBody>
      </p:sp>
      <p:sp>
        <p:nvSpPr>
          <p:cNvPr id="410626" name="AutoShape 2"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28" name="AutoShape 4"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30" name="AutoShape 6"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32" name="AutoShape 8"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cstate="print"/>
          <a:stretch>
            <a:fillRect/>
          </a:stretch>
        </p:blipFill>
        <p:spPr>
          <a:xfrm>
            <a:off x="-13527" y="3240046"/>
            <a:ext cx="2751878" cy="3627475"/>
          </a:xfrm>
          <a:prstGeom prst="rect">
            <a:avLst/>
          </a:prstGeom>
        </p:spPr>
      </p:pic>
      <p:sp>
        <p:nvSpPr>
          <p:cNvPr id="13" name="Rectangle 12"/>
          <p:cNvSpPr/>
          <p:nvPr/>
        </p:nvSpPr>
        <p:spPr>
          <a:xfrm>
            <a:off x="1568624" y="0"/>
            <a:ext cx="1169726" cy="3240046"/>
          </a:xfrm>
          <a:prstGeom prst="rect">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B6F668E7-5DE7-4F1F-B6B9-71268725D64B}"/>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902553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809728" y="500042"/>
            <a:ext cx="6251387" cy="868363"/>
          </a:xfrm>
        </p:spPr>
        <p:txBody>
          <a:bodyPr anchorCtr="1"/>
          <a:lstStyle/>
          <a:p>
            <a:pPr algn="l" eaLnBrk="1" hangingPunct="1">
              <a:buFont typeface="Monotype Sorts" charset="2"/>
              <a:buChar char="­"/>
              <a:defRPr/>
            </a:pPr>
            <a:r>
              <a:rPr lang="en-US" sz="3600" b="1" dirty="0">
                <a:effectLst>
                  <a:outerShdw blurRad="38100" dist="38100" dir="2700000" algn="tl">
                    <a:srgbClr val="C0C0C0"/>
                  </a:outerShdw>
                </a:effectLst>
              </a:rPr>
              <a:t> </a:t>
            </a:r>
            <a:r>
              <a:rPr lang="en-US" sz="3600" b="1" dirty="0" err="1">
                <a:effectLst>
                  <a:outerShdw blurRad="38100" dist="38100" dir="2700000" algn="tl">
                    <a:srgbClr val="C0C0C0"/>
                  </a:outerShdw>
                </a:effectLst>
              </a:rPr>
              <a:t>Pelaksanaan</a:t>
            </a:r>
            <a:r>
              <a:rPr lang="en-US" sz="3600" b="1" dirty="0">
                <a:effectLst>
                  <a:outerShdw blurRad="38100" dist="38100" dir="2700000" algn="tl">
                    <a:srgbClr val="C0C0C0"/>
                  </a:outerShdw>
                </a:effectLst>
              </a:rPr>
              <a:t> Audit</a:t>
            </a:r>
          </a:p>
        </p:txBody>
      </p:sp>
      <p:sp>
        <p:nvSpPr>
          <p:cNvPr id="81923" name="Rectangle 3"/>
          <p:cNvSpPr>
            <a:spLocks noGrp="1" noChangeArrowheads="1"/>
          </p:cNvSpPr>
          <p:nvPr>
            <p:ph type="body" sz="half" idx="1"/>
          </p:nvPr>
        </p:nvSpPr>
        <p:spPr>
          <a:xfrm>
            <a:off x="2952736" y="1857364"/>
            <a:ext cx="6822912" cy="4392612"/>
          </a:xfrm>
          <a:noFill/>
        </p:spPr>
        <p:txBody>
          <a:bodyPr/>
          <a:lstStyle/>
          <a:p>
            <a:pPr eaLnBrk="1" hangingPunct="1">
              <a:lnSpc>
                <a:spcPct val="130000"/>
              </a:lnSpc>
              <a:buFont typeface="Wingdings" pitchFamily="2" charset="2"/>
              <a:buNone/>
            </a:pPr>
            <a:r>
              <a:rPr lang="en-US" sz="2100" b="1" dirty="0" err="1"/>
              <a:t>Proses</a:t>
            </a:r>
            <a:r>
              <a:rPr lang="en-US" sz="2100" b="1" dirty="0"/>
              <a:t> audit </a:t>
            </a:r>
            <a:r>
              <a:rPr lang="en-US" sz="2100" b="1" dirty="0" err="1"/>
              <a:t>dilakukan</a:t>
            </a:r>
            <a:r>
              <a:rPr lang="en-US" sz="2100" b="1" dirty="0"/>
              <a:t> </a:t>
            </a:r>
            <a:r>
              <a:rPr lang="en-US" sz="2100" b="1" dirty="0" err="1"/>
              <a:t>dalam</a:t>
            </a:r>
            <a:r>
              <a:rPr lang="en-US" sz="2100" b="1" dirty="0"/>
              <a:t> </a:t>
            </a:r>
            <a:r>
              <a:rPr lang="en-US" sz="2100" b="1" dirty="0" err="1"/>
              <a:t>usaha</a:t>
            </a:r>
            <a:r>
              <a:rPr lang="en-US" sz="2100" b="1" dirty="0"/>
              <a:t> </a:t>
            </a:r>
            <a:r>
              <a:rPr lang="en-US" sz="2100" b="1" dirty="0" err="1"/>
              <a:t>untuk</a:t>
            </a:r>
            <a:r>
              <a:rPr lang="en-US" sz="2100" b="1" dirty="0"/>
              <a:t> </a:t>
            </a:r>
            <a:r>
              <a:rPr lang="en-US" sz="2100" b="1" dirty="0" err="1"/>
              <a:t>memeriksa</a:t>
            </a:r>
            <a:r>
              <a:rPr lang="en-US" sz="2100" b="1" dirty="0"/>
              <a:t> </a:t>
            </a:r>
          </a:p>
          <a:p>
            <a:pPr eaLnBrk="1" hangingPunct="1">
              <a:lnSpc>
                <a:spcPct val="130000"/>
              </a:lnSpc>
              <a:buFont typeface="Wingdings" pitchFamily="2" charset="2"/>
              <a:buNone/>
            </a:pPr>
            <a:r>
              <a:rPr lang="en-US" sz="2100" b="1" dirty="0"/>
              <a:t>Conformity, Nonconformity </a:t>
            </a:r>
            <a:r>
              <a:rPr lang="en-US" sz="2100" b="1" dirty="0" err="1"/>
              <a:t>dan</a:t>
            </a:r>
            <a:r>
              <a:rPr lang="en-US" sz="2100" b="1" dirty="0"/>
              <a:t> improvement opportunity</a:t>
            </a:r>
          </a:p>
          <a:p>
            <a:pPr eaLnBrk="1" hangingPunct="1">
              <a:lnSpc>
                <a:spcPct val="130000"/>
              </a:lnSpc>
              <a:buFont typeface="Wingdings" pitchFamily="2" charset="2"/>
              <a:buNone/>
            </a:pPr>
            <a:r>
              <a:rPr lang="en-US" sz="2100" b="1" dirty="0" err="1"/>
              <a:t>dengan</a:t>
            </a:r>
            <a:r>
              <a:rPr lang="en-US" sz="2100" b="1" dirty="0"/>
              <a:t> </a:t>
            </a:r>
            <a:r>
              <a:rPr lang="en-US" sz="2100" b="1" dirty="0" err="1"/>
              <a:t>didukung</a:t>
            </a:r>
            <a:r>
              <a:rPr lang="en-US" sz="2100" b="1" dirty="0"/>
              <a:t> </a:t>
            </a:r>
            <a:r>
              <a:rPr lang="en-US" sz="2100" b="1" dirty="0" err="1"/>
              <a:t>oleh</a:t>
            </a:r>
            <a:r>
              <a:rPr lang="en-US" sz="2100" b="1" dirty="0"/>
              <a:t> </a:t>
            </a:r>
            <a:r>
              <a:rPr lang="en-US" sz="2100" b="1" dirty="0" err="1"/>
              <a:t>bukti-bukti</a:t>
            </a:r>
            <a:r>
              <a:rPr lang="en-US" sz="2100" b="1" dirty="0"/>
              <a:t> objective</a:t>
            </a:r>
          </a:p>
          <a:p>
            <a:pPr eaLnBrk="1" hangingPunct="1">
              <a:lnSpc>
                <a:spcPct val="130000"/>
              </a:lnSpc>
              <a:buFont typeface="Wingdings" pitchFamily="2" charset="2"/>
              <a:buNone/>
            </a:pPr>
            <a:r>
              <a:rPr lang="en-US" sz="1600" dirty="0"/>
              <a:t> </a:t>
            </a:r>
            <a:r>
              <a:rPr lang="en-US" sz="1600" dirty="0" err="1"/>
              <a:t>dengan</a:t>
            </a:r>
            <a:r>
              <a:rPr lang="en-US" sz="1600" dirty="0"/>
              <a:t> </a:t>
            </a:r>
            <a:r>
              <a:rPr lang="en-US" sz="1600" dirty="0" err="1"/>
              <a:t>cara</a:t>
            </a:r>
            <a:r>
              <a:rPr lang="en-US" sz="1600" dirty="0"/>
              <a:t> </a:t>
            </a:r>
            <a:r>
              <a:rPr lang="en-US" sz="1600" dirty="0" err="1"/>
              <a:t>a.l</a:t>
            </a:r>
            <a:r>
              <a:rPr lang="en-US" sz="1600" dirty="0"/>
              <a:t>:</a:t>
            </a:r>
          </a:p>
          <a:p>
            <a:pPr eaLnBrk="1" hangingPunct="1">
              <a:lnSpc>
                <a:spcPct val="30000"/>
              </a:lnSpc>
              <a:buFont typeface="Wingdings" pitchFamily="2" charset="2"/>
              <a:buNone/>
            </a:pPr>
            <a:endParaRPr lang="en-US" sz="1600" dirty="0"/>
          </a:p>
          <a:p>
            <a:pPr lvl="1" eaLnBrk="1" hangingPunct="1">
              <a:lnSpc>
                <a:spcPct val="130000"/>
              </a:lnSpc>
            </a:pPr>
            <a:r>
              <a:rPr lang="en-US" sz="1600" dirty="0" err="1"/>
              <a:t>mewawancarai</a:t>
            </a:r>
            <a:r>
              <a:rPr lang="en-US" sz="1600" dirty="0"/>
              <a:t> </a:t>
            </a:r>
            <a:r>
              <a:rPr lang="en-US" sz="1600" dirty="0" err="1"/>
              <a:t>personil</a:t>
            </a:r>
            <a:r>
              <a:rPr lang="en-US" sz="1600" dirty="0"/>
              <a:t> yang </a:t>
            </a:r>
            <a:r>
              <a:rPr lang="en-US" sz="1600" dirty="0" err="1"/>
              <a:t>bertanggung</a:t>
            </a:r>
            <a:r>
              <a:rPr lang="en-US" sz="1600" dirty="0"/>
              <a:t> </a:t>
            </a:r>
            <a:r>
              <a:rPr lang="en-US" sz="1600" dirty="0" err="1"/>
              <a:t>jawab</a:t>
            </a:r>
            <a:r>
              <a:rPr lang="en-US" sz="1600" dirty="0"/>
              <a:t> </a:t>
            </a:r>
            <a:r>
              <a:rPr lang="en-US" sz="1600" dirty="0" err="1"/>
              <a:t>dan</a:t>
            </a:r>
            <a:r>
              <a:rPr lang="en-US" sz="1600" dirty="0"/>
              <a:t> </a:t>
            </a:r>
            <a:r>
              <a:rPr lang="en-US" sz="1600" dirty="0" err="1"/>
              <a:t>pelaksana</a:t>
            </a:r>
            <a:r>
              <a:rPr lang="en-US" sz="1600" dirty="0"/>
              <a:t> </a:t>
            </a:r>
            <a:r>
              <a:rPr lang="en-US" sz="1600" dirty="0" err="1"/>
              <a:t>langsung</a:t>
            </a:r>
            <a:r>
              <a:rPr lang="en-US" sz="1600" dirty="0"/>
              <a:t>  </a:t>
            </a:r>
            <a:r>
              <a:rPr lang="en-US" sz="1600" dirty="0" err="1"/>
              <a:t>operasi</a:t>
            </a:r>
            <a:r>
              <a:rPr lang="en-US" sz="1600" dirty="0"/>
              <a:t> </a:t>
            </a:r>
            <a:r>
              <a:rPr lang="en-US" sz="1600" dirty="0" err="1"/>
              <a:t>tersebut</a:t>
            </a:r>
            <a:r>
              <a:rPr lang="en-US" sz="1600" dirty="0"/>
              <a:t> </a:t>
            </a:r>
          </a:p>
          <a:p>
            <a:pPr lvl="1" eaLnBrk="1" hangingPunct="1">
              <a:lnSpc>
                <a:spcPct val="130000"/>
              </a:lnSpc>
            </a:pPr>
            <a:r>
              <a:rPr lang="en-US" sz="1600" dirty="0" err="1"/>
              <a:t>mengobservasi</a:t>
            </a:r>
            <a:r>
              <a:rPr lang="en-US" sz="1600" dirty="0"/>
              <a:t> </a:t>
            </a:r>
            <a:r>
              <a:rPr lang="en-US" sz="1600" dirty="0" err="1"/>
              <a:t>praktek</a:t>
            </a:r>
            <a:r>
              <a:rPr lang="en-US" sz="1600" dirty="0"/>
              <a:t> </a:t>
            </a:r>
            <a:r>
              <a:rPr lang="en-US" sz="1600" dirty="0" err="1"/>
              <a:t>operasi</a:t>
            </a:r>
            <a:r>
              <a:rPr lang="en-US" sz="1600" dirty="0"/>
              <a:t> </a:t>
            </a:r>
            <a:r>
              <a:rPr lang="en-US" sz="1600" dirty="0" err="1"/>
              <a:t>terhadap</a:t>
            </a:r>
            <a:r>
              <a:rPr lang="en-US" sz="1600" dirty="0"/>
              <a:t> </a:t>
            </a:r>
            <a:r>
              <a:rPr lang="en-US" sz="1600" dirty="0" err="1"/>
              <a:t>dokumen</a:t>
            </a:r>
            <a:endParaRPr lang="en-US" sz="1600" dirty="0"/>
          </a:p>
          <a:p>
            <a:pPr lvl="1" eaLnBrk="1" hangingPunct="1">
              <a:lnSpc>
                <a:spcPct val="130000"/>
              </a:lnSpc>
            </a:pPr>
            <a:r>
              <a:rPr lang="en-US" sz="1600" dirty="0" err="1"/>
              <a:t>memeriksa</a:t>
            </a:r>
            <a:r>
              <a:rPr lang="en-US" sz="1600" dirty="0"/>
              <a:t> </a:t>
            </a:r>
            <a:r>
              <a:rPr lang="en-US" sz="1600" dirty="0" err="1"/>
              <a:t>bukti</a:t>
            </a:r>
            <a:r>
              <a:rPr lang="en-US" sz="1600" dirty="0"/>
              <a:t> </a:t>
            </a:r>
            <a:r>
              <a:rPr lang="en-US" sz="1600" dirty="0" err="1"/>
              <a:t>dokumentasi</a:t>
            </a:r>
            <a:r>
              <a:rPr lang="en-US" sz="1600" dirty="0"/>
              <a:t> </a:t>
            </a:r>
            <a:r>
              <a:rPr lang="en-US" sz="1600" dirty="0" err="1"/>
              <a:t>seperti</a:t>
            </a:r>
            <a:r>
              <a:rPr lang="en-US" sz="1600" dirty="0"/>
              <a:t> </a:t>
            </a:r>
            <a:r>
              <a:rPr lang="en-US" sz="1600" dirty="0" err="1"/>
              <a:t>prosedur</a:t>
            </a:r>
            <a:r>
              <a:rPr lang="en-US" sz="1600" dirty="0"/>
              <a:t>, </a:t>
            </a:r>
            <a:r>
              <a:rPr lang="en-US" sz="1600" dirty="0" err="1"/>
              <a:t>perencanaan</a:t>
            </a:r>
            <a:r>
              <a:rPr lang="en-US" sz="1600" dirty="0"/>
              <a:t>, </a:t>
            </a:r>
            <a:r>
              <a:rPr lang="en-US" sz="1600" dirty="0" err="1"/>
              <a:t>spesifikasi</a:t>
            </a:r>
            <a:r>
              <a:rPr lang="en-US" sz="1600" dirty="0"/>
              <a:t> </a:t>
            </a:r>
            <a:r>
              <a:rPr lang="en-US" sz="1600" dirty="0" err="1"/>
              <a:t>dan</a:t>
            </a:r>
            <a:r>
              <a:rPr lang="en-US" sz="1600" dirty="0"/>
              <a:t> </a:t>
            </a:r>
            <a:r>
              <a:rPr lang="en-US" sz="1600" dirty="0" err="1"/>
              <a:t>catatan</a:t>
            </a:r>
            <a:endParaRPr lang="en-US" sz="1400" dirty="0"/>
          </a:p>
        </p:txBody>
      </p:sp>
      <p:sp>
        <p:nvSpPr>
          <p:cNvPr id="7" name="Rectangle 6"/>
          <p:cNvSpPr/>
          <p:nvPr/>
        </p:nvSpPr>
        <p:spPr>
          <a:xfrm>
            <a:off x="0" y="0"/>
            <a:ext cx="1541528" cy="32400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1"/>
          </p:nvPr>
        </p:nvSpPr>
        <p:spPr/>
        <p:txBody>
          <a:bodyPr/>
          <a:lstStyle/>
          <a:p>
            <a:pPr>
              <a:defRPr/>
            </a:pPr>
            <a:fld id="{05AFAB11-F620-41BB-9FD1-51BD9D46CF74}" type="slidenum">
              <a:rPr lang="id-ID" smtClean="0"/>
              <a:pPr>
                <a:defRPr/>
              </a:pPr>
              <a:t>74</a:t>
            </a:fld>
            <a:endParaRPr lang="id-ID"/>
          </a:p>
        </p:txBody>
      </p:sp>
      <p:sp>
        <p:nvSpPr>
          <p:cNvPr id="410626" name="AutoShape 2"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28" name="AutoShape 4"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30" name="AutoShape 6"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32" name="AutoShape 8" descr="data:image/jpeg;base64,/9j/4AAQSkZJRgABAQAAAQABAAD/2wCEAAkGBxQSEhUUEhQWFhUVGBwXGBcXGBcfFxwdHRgXFx4aHBgeHCggGBolHBcfITIkJSkrLy4uFx8zODMsNygtLiwBCgoKDg0OGxAQGywkHyQsLCwsLCwsLCwsLCwsLCwsLCwsLCwsLCwsLCwsLCwsLCwsLCwsLCwsLCwsLCwsLCwsLP/AABEIAPAAwgMBIgACEQEDEQH/xAAcAAABBAMBAAAAAAAAAAAAAAAGAAQFBwECAwj/xABJEAACAQIDBQUFBQcBBgMJAAABAhEAAwQhMQUGEkFREyJhcYEHMpGhsUJSwdHwFCNicpKi4fEVJIKywtIzY6MIFhdDRFNUc4P/xAAaAQACAwEBAAAAAAAAAAAAAAACAwABBAUG/8QALBEAAgIBBAAEBQQDAAAAAAAAAAECEQMEEiExEyJBURQyQmGhI2KR8AVScf/aAAwDAQACEQMRAD8AvGlSpVCCpUqVQgqVKlUIKlSpVCCpUqVQgqVKlUIKlSpVCCpUqwWjWoQzSrVXB0IPlW1QgqVKlUIKlSpVCCrS4K3rV6hGNCtKtzWKsGh3SpUqoIVKlSqEFSpVEb17QuYfC3b1oKzoJAaY1z0qEJaazVBYnf3GOSS8eAyHwFddm734pmILzP61JotpC+KVCvs9xpuWXkyQ/WTmAaKaEhmlWKVQhmsE1gtTTGXwAc/OrohnF4zhHdzP0oZ2jjw8yxrtjMV0OVCu2VbiDJqPeXkw/A1aRRnG457bSrGeRFTWw9+Z7t9SQMu0Uacu8KELeK4gR0kyeXgQMz0qGx+10QOCJ4VlgjHWe6okZEtGZ0AqpSS4CjGy39qb44eyvEbikCNPezmIXU6TQY3tkTtgvYqtoHO4zuZ5AQtshOskn8ap59pG43EFMZiSc/j0jL1Fcf8AaLK8hQeDPiyjPlBEaUNhUj1lsvaKYi0t20wZHEhlMg+tPK8u7vb6YmwCtq86EuXOhSSc+7ESRrFXV7Od87m0O0W7bVTbA7yEw0kjQ6aT61LBaDitLhrauN56so5E1iuBuUqgJKUqwagt5t6bOCUcZBuN7qTmfE5GB4xVN0EuSdmlNVFjvalfLAJbS2mcsZbTpnFNx7TsQr8TcLL92ABHnrVbkGoMuao/b9sPhry6zbYR6GoDdvfrDYpTJNp1zKPHxVhkR8612rvNh0LOL6FCokBgTIJ0HiD8qp5Ego4pSdFHnZ16Y7J58jThcLdw7obicJY5Axn6UXbR3vNwkWF4Rpxt73oOVCO2gWcMWBMZlm50Mczb5NE9MkuOy0fZtiQly92kAlAxM5ALM093i3xWOC3cFvMd77RHOBynrVXYTENaQsXDG5Gmgg8+o5x1itMVfAkavzOUz0nrGp0A60LnudIFYdnZNbT2k5eePPxJ/On+yN9cTZgEh1HImR8dRQXc/eIWX37evRl6z1B+Rrjbv8Kg/Sq2svjpoP8AbW/V6JHuMcmGoOvCfH61F2t7GuMG4j451B4TGI4KsJRxDjnH3h0YfhNDe0Dcwlwo8x9lho68mHnr8adjyXwxOXFXKLhwGML6a6EcjTx8MekZZTp8elVNs7fEoB3lmp7au9Fz9ntPMtdm5/8AzHdHlxEE+QXrTJOkKirZ329tW0jOisJg8RXMnKIHQA59SaFcQBwgFhmJPUiBAPISYmmeO2txkFiJzjLlry1zmmmGs3LxK9RGugB188qz3XLNKg3xE747FISEtrJGUgwPHlAFcWsFRnp+viKkMHu5dEgCSc/9fCm+N2fdtOUugrIkDOCI5GrjNPgk8Uly0RyIAQMoJy/I/nRhuJt58HjEIJ4GIS4s5Mpyg+IkMD4RzNCt2OHTIaHTP9fGnWHfQiZkQfEf6UYn7HqdMRWl25VcYf2mYVFAfj4wBxAKdYz+dYv+1fDDS3db0ofFig1p8j5SDwtSqvv/AIkA5jBYiD4Cs1XixJ8Nk9vyix959tLg8LdxDCeBe6sxxMclWfFiBXnK/te7euNcuHju3DJJyHjl90dPTxq0Pb3i2XDYe2PduXGZvHhUQPi0+gqkmvnJRq+sdOg86uTt0VBcWS/7SxeXbiC5kZRloIGVdLmOVjJ4s+QGnzrlsi4VbJQwjhI5GeXnT3EbvXFMpbDq2YmZA/Ogc0nTHRxylG0dMBiwCCGnwORj9fo0tsLIV1ghRwe6FK58/wA60GAeJewyjqpk/wCaYtiiuRhlMgHkR90+NLmoy6G43LG/MuDe3jQuRPoPzrbF4yeHuCCYqOuZHuCAef60rqtpoknM6T6UtTaZry4042iXxGJ4eEiO4gI6SRIy8z8q57Hw5uZ5xoAPec9J5Z6nwpptZ4Dfyr8Ioq9m+HDOzEe7AH41bnthZljDdOmTGx9zrmbuwEqVCgZQRBnr8qF9vbsXrIgAsoMyBVz4Y8q4Yq9bVwjGWP2QJaPIZgUEZy7DlGPRQrOLdsXJEoZIzzHMeBow2Lbw+Kt8N4cQCyhH3ZMr6H5NXff7dcWCbttZsXPeX7hPPyNBm7GJNtjbJyViNeRhT8oPmtPk+Ny7EqPO30DNtzdnjM2mfwJqN322KQ1g4a3FsqlgLOh4jBA55NH/AA11Gxbt14Enpy+dEmz9y2tFbzGShDRr4UPxE5LoY9Ljx87iEw+5NtRJALHU+edSuA3Wtr19MqnbbU5sCsrk5GteVcHLAbMS3koj6/Goze/d39otdwd5Rl50SWEI151udaJXHkXJ32ec8TgijMjqUYe8rD1kVMbmbt/tjv3mW1bEuVA4ieSLMgE+9JBiNDNWD7TNkG5YDqO8rASBnmfpWd2sC2Cwq96XuDtApUyZAlVzzatDzeWzPHAnMDr26B/aEtJckXMlZwARGRDRkSMtImRpVmbB3Ew2FAJXtbnN2A/tHIVFY/ZwuvmBIAYicwzAHrkYUV0WziLYAt4u6oHJuFx8WE/OkY80Yye8bqYSktuN8Bd2Q/QpUH9vjP8A8v8A9JKVaPi8f9Rh+En/AFjT2/NP7IoJmbhj+iD8YqmUcAu3kg8ufyq2Pb0/+84Wcgtu4f7kM/KqfttKCfvfU031ZUekHm52DDlXbQEwOVWngcOhXMVXm5LhbQYgkEnICTM8hRmm0bg9zDNlzZ0X5ZmsLtyOqklBJD3EYJSpUCqo9oOyhZPGpA4x3k5kffj6mrRt4lrlt2AhlGmv+tCmL2ffu8du3ZVFeDcvseJ7ngdCBGQE0UJU7AyRuNMrbY+OnumJ1Hn/AKVN4GyGOeZJ/U0Pbf2S2BxRtE8gykdDp8xRZutjhdvIFtsVgSwMAH8RV6iP1LorTT4cZdoY74oEdwNAqj4CPrU7uLtAWw3FiLVqc+G4DJ8jxCKgd5nDvcI0DifIEGpH2eW0uMvGoLCIJ8DVRf6fJSj+pwWpgsZ2iuJhkgGPHmKjbJv23KWcPaUNmbpJnzOUvPia77GyxF4EahR8qlmYiYWVHQ/hS4uhslTocvh+1w9y254i6FT5kRXnuzK3GnJgSCOpTI+RjL0q/sLihnFULt/Fg4m6yaG9cI8e9/g/GtOPlGbIqZam5+37SoiOhZ+bSPGjLHbw4VFKs/2cwM4BkZnQa15wOLZQSpORifA5j5/Wmt7abnVjLZt+X1+NXDdVIVkUW7ZeGH3gsFuz7wgxxFTwnybSnb33APBHmfy51We7D3b+FJtsC1tihDgkcJHEpieUkeMDpRluFbuKLyuZEgqOQ6wOQ8KzyW2VG2DuNiG2yHIvXgY5Eqij1Jz8qINk4w3M1WF69fKeVMsdsK21wXSi8eWfCOVTOz7MDOpywpVVjm4gYQwBB1B08q4vaDOrcJJQNw8gJEHwmMvKnPaZRXSxc1FEq6MzbQAbj3XvriL90965fI4eShAEAB8gPhUxtIcKmNaGt6MNeweKe3hWKB0GIt257h4iRcQDQEOOOf44qGwG+txmK347vvEiIp0tI3KzMtVxRP8AGep+NKmY2xb6UqZ4P2Eb/uCvtI3guYspcuhZClBwg6Eg0EYcggAmBOtF3tD2d2KWSNG4h6iDQSDkRQaV78SkzXq0seZqK4La9m3etshOasfPM0RX90TduBmv3YDBuGe7lygDMedVPuHts4fECT3XyPh0NXnY2kOGQJy5UrJHZM04p+LBUdcLaSyQq8gBE8vGu2IYWmgjunMHp5iohMahJBUi5/H3AZ6E6jymtHunjVJmJZ1EkAAd3vEAsSc+WnPM0rmjRs5sqz2m4sXtomBlbRLfrBb/AKqINgWmsbNtOgDXbiEqCQFUFmAZjqctBFBWJZsXizEceIvBV/4mCD5RRbvtZbBXUw2fDbsoAM8/eEnzg5+FacmNTUYv/v8ABzseVwlKSfLBzEkm26/aObHrzP0rlsPaTYZ0urmFPfH8Mj6U3w2KPaZ5zJ+Gv40/weGHfXUEH4VVVwwlJvlFkWtsBmt3FcNbcR2igmPBkBBOfj6VNXMbxKLNm6zu2RYJwKo5kAyWNVn7N7JGKNme6wIIOY8Gjn0MZx5VZ2D2jatyoSHXusvDmCPHSKXKGzro1Y80ZLntDHfTav7FhHKTxsOBDzlhHEfLM1TLRKAHQa1ZPtIBuYVm6GfDTSqvQkcJ9fw/CixKoiMq83JM7Ge2MQgukC23cckTAzEx1pb27Ft2W7TDP2lhueZ4G+4z6EnXqNCOvHY1+2uIQ3hNuQGPMA/a9NY51c2OXDWsNdPZo9rsz3dVIIyXyJ6dRToIRN0iqfZvtJ0vuOEtacQ5Gike6fwjxq1t3r47RgSO8cvLrVZYXEC2iqgCjoP1malsBj+LuaXAJtsdDzKkdaHNi+pDdNm+iRZd4q54Qx6GPw8aa2tqG3cFpjxTzGoBkDijIaHzioHZe0bvurZAZjm73OJR4i2EXjy5FsvGiFcGoSJ4iSGZjqSNPQaDpWd1Vo2Ti49jxr2dOcEpdlUanXyqNJgznyAHMk6AetFWwtnG0sv77Znw/hHXzosMHJ2Ys2RQRXftjPDiMIRqLdwT4FreXyquMeqtLQJiMtSKOfa3iePHKnK3aAPmxJ/KgTEPE11q4RzUyE7S8Mg2Q0yOlZri+OgkQ2WVKlkLh9rW7yJs4l247qFWDDhAEe93Z0I8zkKoi8n+lepd7dli5ZuJwhhcUry4pP1+vnXmvbWC7G4bbTIiZBBz6g6HrQvGoRW3obGbm/MR2GsktlqMx6VcW7WMfsl55Zg/gfwqs90B/vlhW0Zwh8myq2bWzjh7jW9V95D/AAnKPTSsuri9ikbdHKKbiS1nGW37rwPBoiliMTbFi8bAQi2CGKkZEj6waY3LUqWj3QT8qh9mThdmYprg72I/eoOZLEqFA5nIH1HSl6TEssuekO1eWWOHHqCnsy2elzauHttJCM1zxJQSvlnn6CjL267NIbD4nlBssf71+Zb40K+zwnBbaS3eILmbZPIMyhh+VXlvXhcLewly3jHVLJ1csAUI0YHkwOldOK8px5ye6zy4CQ4PQ/LIUQ4dteq/hUXtLCpbe4lu6LwVuFbqggXBkQyqdNc/EVKYZgvAWZZucRiRIz5+dY8y5N2F2iY3QUviUKZOrAg+Oo8x/mrF3v2dxWv2q0pDgfvUGURkXHkB8PKq73IcW8fbSfebhBOmeQ/5hV/fsQYKNCq5ZZ8/1BpkIqUKFzm4TsobfDHTZdJIIMMpPlnlyoKsQAAdA0+hiasD2r7q3MLde8AWsX+Y+w0e74KQoI8o6UB7OwrXXtp95lU9feg/Kk+Ht4H+L4nmCXEbjYhGRl71t041dRIEECHHjIIjrTG1t0IHwiM7KxjMQFKmcgc9eX4VbGI3us7J2fZF9S+INvhSyIBMZcTfdSQM/OJrz/isebmIN4gBnfjYDQEmTHhT1BJmaWZvgJFfuA09QSARquf6NMUzt5cqdYB8460wAN9g7VW6AhyukQqxJZvDrMTU/tDE3MNa7W5ZuRIUADvEnTLWCcp5VWQvtaupctmHQyp6HhYA+YmofaYu3L6M9647mGDl2LA5DIz3T5UOPQqb7GZNbJKmejd1dmuFF6+oW43uoMxbU+PNyNTymB4khNU57O95ca+IFpr/ABWLYljcHE56KrTPETzJIAHOrObbIAzUn+UifgYp0tO8boyeLvdlLb9XuLH3ide78xP40K4tsiflU7vpiJx98iYlcjr7in8aHsWwYZUUi0QbXUnNZPM0qbvfSTmfl+dKgLPWWJBYMhzBkcpB1BB58iKpH20bIK3lxABjhVGygTGTeRzEeFXoYLEfeH0/1qv/AGt7OZsK+ZKmDGUAg6mmNeVpgRfJQ+ExBtulxNUYMPAgzXofY1+3j8LbvKRmNfunQg15xViCT8RRFuntrE4dmOFZgGALoBIIHPh1kdRnWeLVOMumaXfDTpouJsI6ubTCC5Cr0M5SPCifGbGsjsi4HDZACzpAEDzNQW5u8i4xVNx7ZdDlHDIMQYzBFEoHaEFiDGgGg8fE+NHp9OsLbT7K1OpllpNcopj2i7um3dW7h1PEpN1mM8RcspGXIBUHxon9quKnZIYiDde1l8CR6EUdPgw5LMJBn5iPpVWe2Ta1s2LOGUniW6WI/hXiWfDvZDrBrQ6SbM120iqbLgMCBmJI8/KtGPe+FbunMU93f2ct/FYe0xZRdv2rbFYmHuKhInQweYrI482aIzaVCwWLYPDEnPXzFGO7ftNx+GuDjf8AaEEdy6c4/hcCVMeBqA3p2D+x4q5hi6syZqy/aU5gkcm6ioy0M8/1zoYxphSakkegtj7/AOC2sjYS9ba09xCCjwVMDPhcakcpCnLShPc/cq4uOY5Gzh24uMjJzBKLI5zBMdDVYYXGNZupdT3rbBx6GY8iJHqa9H7ubRW5at3bMdncUOq8o+0vgQfpTHjT59gFkcVSPO+/z3f26/2zFn4tT92BAA5KBlFDBNWB7abIG0ONdLlsT/MrOpHwCn1qvqjAC3Y13itRrFOMO0QRrURu9egx1y/KpRRDHzqkMRK4ZS5zzgMT5BGk+mvpXHEx26rzCT5e98esZZc86ebKJmRqAxA6wjGPUTUThcStzFuRmvujyAj6+H5Vu0vzIy5+mWj7Hcda7G6jgBxcktzIYCCT0kEVYmKlBxQHWNOceB51S24d3scfbByW6TbM6HiHEsjnLgCfHTnVu4i6bQKkSnLqP8VephWSwMMriUhvrcDY/EkAgFlyOo/dpQvilkef0oo38b/f75Gh4D/6a0OOvhWVmgif9lr1b5UqkopVW1Es9K429wNbY6F1Sf5jwD5kVz3o2cMRhrqRMqYrnvZils4W7cIyReMxrCsrGDyaAQPGKkrd8MP5h6QR/mmPqwDzNjdhhRbuCeEu1i6fuOD3SfBgQajMM9zCYiPtI2YmNNCG5edXZvFsm3hr1w3kLYLGKFvkf/KuA8K3T0UzBblA6VC7V3Be9CPw9vaEW70fu8Ta5K8e7cGnjM88lOHqh6n7hFujgMNjLa3msW7jc2ZF4pGoJjMjyowSwE7igLPICIHlVRbsbs7Qw2IhO1tSR3gwZSo5MDlcA5HI1brMV4eJgzFQCQIGXOOUzTk2+xUuzuwgfKvLG+GPOIx+IczHaMqidFU8I8tJ9TXp7GP3fwry3vC1v9svm20qbjEHkSTJjqOKY8KDJ0ioDFvM/r0rtsvEG3iLTqP/AAnW5l/Cwb8K5OZ0Io09ke6lvH4srechbSi6QkS0OsLJGQMZxnSWxhd2ytyrD4DsMSgdr/728/2u0YTxBtQVGQ8BXnneHAHC4q9hnMtacqCftDUHzINeuBVA/wDtEbCKYi1i1928vZt4OkkH1U/2UPRafuVfcf5VZfsc3lClsG595u1syftR30HmBI8QaqYXjW2HxTI6uphkYMpGoIMgjxkUxSoFlqe3G0rdi41BPwYAeuaiqkom3n2+cWikvpmUiIPP0oZqpVfBS6JLZ2kgwVOfSNfTnU/OYPWhTC3IMH3TkfKiHAtNsDmpihQ2PRN4fEcCcfQkfFGX8aH93bxFyTMkk8+cz+vOpXFicJdHr8qgdlZODl+v8/St2m+ZMz5uYsOO1KnjTVSGEZ5ghuWpkfHqYq9O1F60GH2lVvQgGfnXn4XZAnyz05CJP8LR5GNIq5dz8Z2mAsPnKqbZ8eFiv4Vo1keFIyaZ03Eq/f7DcOPujqlo/FAPwoYuJFGntFE44NHvWUPwa4v/AE0I4kdKwm0Zx+v0aVZ4KVQov7fu3xYK+P8Ay3HhmpzPgNak8LjbVyTZdHX+EjIcgRqMqb7UZHR7bnuupQ+TAqfrQfsV7lslTbVWQxxlokdRJyB1psY2hcnTLDIBEEAjMeh5RWiBUWFWBoByGuXlUHY2yQO/wv8AyTP0itrmO7QGAy6ax+BqthdjzHbRC5AcR6DQeJNcAzEaZn9elc8PYUQVzM6n50tqbRWwkxxO3urzY9T0WiS9EQgt/wDbpwuFuMM34YUDlxd0E9Ymf0a8416A25sRr2AxRuniu3Qbh8OASqr4AfU1QNqZypGbsZDozJHL5V6U9jO6WGw2HGLs3HutiUGbqF4QNU4QTnxTnXnmwxRlaA0EHhbNWgzwkcwYg+des9ycXavYHD3LFtbVtrYItqIVeRA9azhtE3Vce1++l/DthOHiYgueq8ALzPKAJPoOdHm0sTwIzAgQCc+Xj6VXO8WGFnA4rE3DNy8vZLJ0VyAQPEiST+VEivU8+Y3ZzW8+WtMqJtsDitnhoZNUWxTWKVZqFDjBAEkEgSOdSmAuFTwmM86Y7MsBjn5frpXa/a7JgQsQef6iqDXASok4e8vUfUUOYEkQaJdnNNtvGPxFC1lYYjoSPgYrbp3TQrIgjw97KR8R6jl5/XxqyfZvtxFsXLTGO/xr6qAfWVqsMEvEv6+s9I/WhHubZV7xttlxIxU85WDl1y4j5Ka6OZbsZihxkJj2guGvWWUzNt1J/ldSP+c0J3lmibefDwLc6qzL8QD8O7Q5iViuWbGNBbalXO5egnz/AFypVYJeeN2gELObVwhRJZo4emQGc+lB1nEM917ztbBuNIESY6COgq1MRsq3cHAyAqORzn8vWoS9uQisDZIXqpUkfGZo45YorayGwt4tzgenEfTPhqXwdgE5THnJNMsXsnFWzCWrfD94Euf6IBFcn2djs442DCMoXh0z4ZM86vcn6l0PMZjkT3CIXmfdHUz9ryHSm+wcN2957rmeGOEGeIyPfM/Z5COhqC2kl2yQqYS/eaRoj8JOUDjg5cyeQHWpm3iMQjJcuBAyLHCiMIXUrJJ4o9JHLIUjLqIQrkbjwSnyid28nDYc/dRj/aTXnvc7cDG7Qt9pYtqLcxx3G4VJGvDlLR10q895tsI+AxLoYKWXkE5qShjzBBkHQihr2D7yo2E/ZbndewxK9GRzxfEMSP6aGbvoqKaIA+xDGhZ7bDkxPDLz5cURVq+zPZ97D7Pt2MQvDctF0iQcgxjPnkdaKppntLHLZtvcc5IpP68yYpIVgTb3FtWsaLv7TibgB4zauXOK2pMkeJ1MA6ZdBQt7Y9uC5dTDIe5ZXiaObtMD/hX/AJqNMPtZOwu4guCFVrjmegJ/CK8/bW2txFrjmblwlyPE55+A09KJdFepyxOJUKZOunWh1znUwmysTdtG+ti66GZuLbcoANe8BAAqHihuy2jEVLbAwYuMSRIXrp+ophgsI911t2lLu54VVQSSTyA51Yqbq38DaHbWXScy5A4ZPiCQPAHpRJERGGwqjJV9AAag9rL3W8KI7tCu28RnAqNBWS+79+bD/wAMfWoRl/eP5t+NPN37sWrw592mRbvt5n6/nWjA+hUyS2XiI8P8/DkTRDsq4UvWnBj94ufKGPAfLJ49R1FB2HaDUzgsZEH7SkMPMGR88/j1MdSEk4NGTJFqSZaG+mGJw5uEd626Ex0J4D8mJ9KBsS1WRtTFpi8FdKd0vaJKNlBgNl6iqwLyuXMfhXLfZq7I8tOdKtwv6msVCj1ELkZD1NdVun08cv8AWq8u+0pbV98PiLIwzIY4i3aLmARLAAIYIkQYnWivZOLF3vLdtvOhDg5a6TS+GrDcWvQnUeTXaKZjEomUgnwpHaA5ULi30VY7uEAEkwAJJ8KGtrbSaOLhJSMx4azFa76Y8/sbgZdo1u1lrD3FQx0ME1AYu64djabiz90kj0mD9Kw6ubjSOhosSn5mK3ZtwxXhuWmBDW25yxaOImCJaQpiD50EYJbGB2vbW1xraxAZCjpw9mzEQA0w68WnSeeVEW2NoLwkvbKtHvDLPxIkH1oI2ntTFXke3aXjhl4HYCQAQwZYMI4Ya9OmdJwZJbvsas+CGy/Utu5vZm9iwRNo8DNmTxRJCjSBpPWelR+1TexVi5ZuXIW4rKSRJQ6q40zDQYkAiRlQjubi/wB1eItlcQrdo6HNnEywTqYkjxyoq/aB2iLKm3iV7hnKQCSPHiUhvQ1WSc97aZMeHHsporjbG7eLwSXUD9thuz7S4w7kqrKCjLJgyQYBzAOeVCWw9lHaGNCKAiM3E5GQRAcz5xp1Jq48Jb47d7DYleM2rhS2zZi4qhGBI58PGoPWoTYOxTs/tDdtqqYuHtgMS4RTOkSIYg+op61D2tPszy0kd6a6Cfb+2UwCWbFlO8VC2kUZwIUR16f613xm6eFxnexNhOLU8Pdfrmy6UwwG27IuA3+FuyUizcGebSDP3TAqB3i3ixFy4BZUCypzUNLN4k5fAVmjfzXybni3LbXHuEG7G6GF2ffuPaLEvkrMRKr90GPnzo6weMW8r2rgDAqQQeYORBqqP/elgoNxezC83yH+fKoge0S2jMwYkcDRA7zE5RGi+p/zpwOTnb6MWphCMK9SO3vw37Lib1gNIttkf4SAyz/wsB5g0BYy7xMadbS2tcv3Lly4ZZzJ6DkAPCAB6VHVtk/Y53oPtn4zgVhAMkGeeunlXLDtLGedNwcq7YRoajxPzJFS6HAyPT1p5baRnqNMvTx/XpOr4bmo+f4RW9rC6z+X58/1yrpwjJMzylFlwbu2xf2fYuLBYIUYdeElCD4wJ9arwjhZl04GKwdcjFGHsvwDHC3GR81ucJXlmqnMaNM+By1NQW9+FKYx2IjtVDkcuIfu2A8IVWn+OsOTiTHRfBCG2OppVoX8KxQkLL2hug91muZM7ks54lMsczzyEk5chFQl72eYgMLlm2yupkMhAIPUEGQagv8AbNznw/AVr/tZ/up/Sv5Vzajd2zpqc6qkG/Z7bVf/AA2b+I21Lf2kD5Vwu47bwECw38wsDi+tCS7YcfZX+kflXa3t+4NAPTKmeI/9mL2ftX5CXF7V2zctm2+BZmyZXCMhDKwZWiSDBA86k0v4u4s39mXix1A7MqPESwP6FB6704hfcuOn8txx8pg06TfvHj/6l/UIf+mgybZ/NyHjlPH8qSO+27GMu3FS1g7oUjNGYEnyTjMDrHhXB9i40QpwtwCc+FY+lYxG+2MuLwvebzWFb+pQCPjWcPvvjEHCt+5A6sSfiZNDshVJjPHyXbSN8HsXGWrouWrVwtbOUqSCNeEgHKpbCPjER0v4S5cLtx23tqVFti0yRqFBz0OTEUyw/tDxaCFZBzJ4FkkmSSdSac2vaZip7xQjwQTVRwwXr+C3qcj7iiRexevYjtrCXbN/CWmHDezs3WLAMqJPRZlczCzpQ/tbBXb0G+LxuiSCt1lRSTnw2yjBRpoRpU2vtIYjvcfpwR8OGt19oa8+P4J/2UUsKaVSoXHUSTdx7APHbOu/evT425+YEn1rnbw98ZBnB6lD+X41ZA9oi82ufBP+2t13/tffb+hfyqvh/wB34GrWtKtn5Ku2tulirkM11WHIMSseh51HHcXG/ZtFvBcyfKKuO3vvhwfeAn/yl/KsHenCMZPZE9TYSnRhNfUv4Ms5wk72P+SisXu9irUm5h7yAalrbgfEiuu62yBicXZsXGFtbjwzllHCoBZjJymAYB1MCrvv7xYUKOFEcl1XuqU4QSAWlTyB0omGy7ZyKmOnHc/7qPkS1Gujzdvlsi1hMXcsWL3bqkS8AZkSQIYho61Dpkav7e/Ztkh0a3xLKwC7ZESZUmeH01qv7+7uGJ0dZPUEfSaVPUxxS2sfh0cssXKLBHD7QjXT/Ecx+vgQ8XHgiCP1qfP9eMyt/dS19m4fUR+dczuZcAlHU/8AEAfhW3F/k49Nisn+Nyd0Fvsu3gs4db9u6wQuysnER3jBUgaQRl8ac792r99FudmpVJIZJPdOon5+lB2z9g3EPFesi6q5cBZgOR4uJQYiNKkWxmFQZYN08bGL+qMNaKefFJtpiPh8sOGgb/aPEfr1pVJtcwZM9ni/jb/7qVBuXuitsvY0vWirFWEFSVI6EGDWkVa3tc3Sj/fLI/8A2qB/d6c/8VVVc6Sp0dGElJWKsisVsKGwjIrIrFZqEFSmsUqsEyDSmsClNWQ2mszXPirM0RDoKyTXPirM1CmbUprWkKhB5hj3WA1iR5xV9YBw9q24zDorT5gGqBwTQ3nRpsnffEWrdm0q2ylsKmYPEQDGs5ZUzH2JzLhBRisWoxVuy6cYxTta8uG2bnF/b855UH7y7GbD3XABKwHUnmvPzIqX3ox4sY7COwPcGIcDqxt9kB4CTr4UP7V2i9652jE8XLoB0HSsWunG69TfoISVNdMjjc7wOoGZqdRbZXiWTOeVQtpOJokCeulTGD3efVnAGsLP1rLiuXSN+Wl2yF2iRIjkfhTO7iXOrE/zHi/5pqX29hOBwMyIyJ1qBxdxUEswUcp56fnRRxzeTZFcgvJCMN0nwam5/Cv9K0qZHaNn/wC4Pg35Uq1/B6j2/KM3xuD3/B6txNgOpVhIIg152323aOBxBSP3bSbZ5R930+nlXo+h7fXdxcbh2tnJhmh6NyNbMkbRyMU9rPOMVkU4xeFa27I4hlMEeP5VwisptMVik1azVkM1mtJrM1ZRtSrXirPFUKsVZrWa2BqyGayKVak1CrNjWBWJrIqyG9p4Iqe2HZ7TEWk+9etj0Z0mh0mi7cZOLG2Og4n/AKbb/iRRR7AycxO+/wDcL460CI4bUkfzMx/CmQsznXbfJ+LaVz+FLa/2T+Na4bz+NcrWu8rOvpVWKJoLMVJYDaLWxB7y9DqPWmxcEwK0A18BP0UfNhSdOpPIlH1GahxjByl6Hbb+1EdRlpzPvT0UDWq63rBcqy+6qcJGUjvMZI6GdeoI5VYbYJQDdOcKSD0Ay+LEE1Ut7FMbhaSDP6FemWBY+V2+2eZlqJZe+kNJpVI9oeif0ilReGxe9H//2Q=="/>
          <p:cNvSpPr>
            <a:spLocks noChangeAspect="1" noChangeArrowheads="1"/>
          </p:cNvSpPr>
          <p:nvPr/>
        </p:nvSpPr>
        <p:spPr bwMode="auto">
          <a:xfrm>
            <a:off x="155575" y="-1371600"/>
            <a:ext cx="2314575"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cstate="print"/>
          <a:stretch>
            <a:fillRect/>
          </a:stretch>
        </p:blipFill>
        <p:spPr>
          <a:xfrm>
            <a:off x="-13527" y="3240046"/>
            <a:ext cx="2751878" cy="3627475"/>
          </a:xfrm>
          <a:prstGeom prst="rect">
            <a:avLst/>
          </a:prstGeom>
        </p:spPr>
      </p:pic>
      <p:sp>
        <p:nvSpPr>
          <p:cNvPr id="13" name="Rectangle 12"/>
          <p:cNvSpPr/>
          <p:nvPr/>
        </p:nvSpPr>
        <p:spPr>
          <a:xfrm>
            <a:off x="1568624" y="0"/>
            <a:ext cx="1169726" cy="3240046"/>
          </a:xfrm>
          <a:prstGeom prst="rect">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36E9A45F-2E34-4C26-8C37-2AB81F6C76F7}"/>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902553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3"/>
          <p:cNvSpPr>
            <a:spLocks noChangeArrowheads="1"/>
          </p:cNvSpPr>
          <p:nvPr/>
        </p:nvSpPr>
        <p:spPr bwMode="auto">
          <a:xfrm>
            <a:off x="454438" y="2193945"/>
            <a:ext cx="2231152" cy="690801"/>
          </a:xfrm>
          <a:prstGeom prst="star16">
            <a:avLst>
              <a:gd name="adj" fmla="val 37519"/>
            </a:avLst>
          </a:prstGeom>
          <a:solidFill>
            <a:srgbClr val="FFFFCC"/>
          </a:solidFill>
          <a:ln w="9525">
            <a:solidFill>
              <a:schemeClr val="tx1"/>
            </a:solidFill>
            <a:miter lim="800000"/>
            <a:headEnd/>
            <a:tailEnd/>
          </a:ln>
        </p:spPr>
        <p:txBody>
          <a:bodyPr>
            <a:spAutoFit/>
          </a:bodyPr>
          <a:lstStyle/>
          <a:p>
            <a:pPr algn="ctr" eaLnBrk="0" hangingPunct="0"/>
            <a:r>
              <a:rPr lang="en-US">
                <a:latin typeface="Times New Roman" pitchFamily="18" charset="0"/>
              </a:rPr>
              <a:t>Interview</a:t>
            </a:r>
            <a:endParaRPr lang="en-GB">
              <a:latin typeface="Times New Roman" pitchFamily="18" charset="0"/>
            </a:endParaRPr>
          </a:p>
        </p:txBody>
      </p:sp>
      <p:sp>
        <p:nvSpPr>
          <p:cNvPr id="82947" name="AutoShape 4"/>
          <p:cNvSpPr>
            <a:spLocks noChangeAspect="1" noChangeArrowheads="1"/>
          </p:cNvSpPr>
          <p:nvPr/>
        </p:nvSpPr>
        <p:spPr bwMode="auto">
          <a:xfrm>
            <a:off x="3260449" y="1112858"/>
            <a:ext cx="2753608" cy="787063"/>
          </a:xfrm>
          <a:prstGeom prst="star16">
            <a:avLst>
              <a:gd name="adj" fmla="val 35657"/>
            </a:avLst>
          </a:prstGeom>
          <a:solidFill>
            <a:srgbClr val="FFFFCC"/>
          </a:solidFill>
          <a:ln w="9525">
            <a:solidFill>
              <a:schemeClr val="tx1"/>
            </a:solidFill>
            <a:miter lim="800000"/>
            <a:headEnd/>
            <a:tailEnd/>
          </a:ln>
        </p:spPr>
        <p:txBody>
          <a:bodyPr>
            <a:spAutoFit/>
          </a:bodyPr>
          <a:lstStyle/>
          <a:p>
            <a:pPr algn="ctr" eaLnBrk="0" hangingPunct="0"/>
            <a:r>
              <a:rPr lang="en-US" sz="2000" dirty="0" err="1">
                <a:latin typeface="Times New Roman" pitchFamily="18" charset="0"/>
              </a:rPr>
              <a:t>Observasi</a:t>
            </a:r>
            <a:endParaRPr lang="en-GB" sz="2000" dirty="0">
              <a:latin typeface="Times New Roman" pitchFamily="18" charset="0"/>
            </a:endParaRPr>
          </a:p>
        </p:txBody>
      </p:sp>
      <p:sp>
        <p:nvSpPr>
          <p:cNvPr id="82948" name="AutoShape 5"/>
          <p:cNvSpPr>
            <a:spLocks noChangeAspect="1" noChangeArrowheads="1"/>
          </p:cNvSpPr>
          <p:nvPr/>
        </p:nvSpPr>
        <p:spPr bwMode="auto">
          <a:xfrm>
            <a:off x="6503163" y="1612924"/>
            <a:ext cx="2415362" cy="1379538"/>
          </a:xfrm>
          <a:prstGeom prst="star16">
            <a:avLst>
              <a:gd name="adj" fmla="val 36097"/>
            </a:avLst>
          </a:prstGeom>
          <a:solidFill>
            <a:srgbClr val="FFFFCC"/>
          </a:solidFill>
          <a:ln w="9525">
            <a:solidFill>
              <a:schemeClr val="tx1"/>
            </a:solidFill>
            <a:miter lim="800000"/>
            <a:headEnd/>
            <a:tailEnd/>
          </a:ln>
        </p:spPr>
        <p:txBody>
          <a:bodyPr>
            <a:spAutoFit/>
          </a:bodyPr>
          <a:lstStyle/>
          <a:p>
            <a:pPr algn="ctr" eaLnBrk="0" hangingPunct="0"/>
            <a:r>
              <a:rPr lang="en-US" sz="2000">
                <a:latin typeface="Times New Roman" pitchFamily="18" charset="0"/>
              </a:rPr>
              <a:t>Cek dokumen</a:t>
            </a:r>
          </a:p>
        </p:txBody>
      </p:sp>
      <p:sp>
        <p:nvSpPr>
          <p:cNvPr id="82949" name="AutoShape 6"/>
          <p:cNvSpPr>
            <a:spLocks noChangeAspect="1" noChangeArrowheads="1"/>
          </p:cNvSpPr>
          <p:nvPr/>
        </p:nvSpPr>
        <p:spPr bwMode="auto">
          <a:xfrm>
            <a:off x="3069888" y="2046307"/>
            <a:ext cx="1484789" cy="939800"/>
          </a:xfrm>
          <a:prstGeom prst="curvedRightArrow">
            <a:avLst>
              <a:gd name="adj1" fmla="val 20000"/>
              <a:gd name="adj2" fmla="val 40000"/>
              <a:gd name="adj3" fmla="val 52646"/>
            </a:avLst>
          </a:prstGeom>
          <a:solidFill>
            <a:srgbClr val="FF00FF"/>
          </a:solidFill>
          <a:ln w="9525">
            <a:solidFill>
              <a:schemeClr val="tx1"/>
            </a:solidFill>
            <a:miter lim="800000"/>
            <a:headEnd/>
            <a:tailEnd/>
          </a:ln>
        </p:spPr>
        <p:txBody>
          <a:bodyPr wrap="none" anchor="ctr"/>
          <a:lstStyle/>
          <a:p>
            <a:endParaRPr lang="id-ID"/>
          </a:p>
        </p:txBody>
      </p:sp>
      <p:sp>
        <p:nvSpPr>
          <p:cNvPr id="82950" name="AutoShape 7"/>
          <p:cNvSpPr>
            <a:spLocks noChangeAspect="1" noChangeArrowheads="1"/>
          </p:cNvSpPr>
          <p:nvPr/>
        </p:nvSpPr>
        <p:spPr bwMode="auto">
          <a:xfrm flipV="1">
            <a:off x="4697598" y="1978044"/>
            <a:ext cx="1635649" cy="935038"/>
          </a:xfrm>
          <a:prstGeom prst="curvedLeftArrow">
            <a:avLst>
              <a:gd name="adj1" fmla="val 20000"/>
              <a:gd name="adj2" fmla="val 40000"/>
              <a:gd name="adj3" fmla="val 58291"/>
            </a:avLst>
          </a:prstGeom>
          <a:solidFill>
            <a:srgbClr val="FF00FF"/>
          </a:solidFill>
          <a:ln w="9525">
            <a:solidFill>
              <a:schemeClr val="tx1"/>
            </a:solidFill>
            <a:miter lim="800000"/>
            <a:headEnd/>
            <a:tailEnd/>
          </a:ln>
        </p:spPr>
        <p:txBody>
          <a:bodyPr wrap="none" anchor="ctr"/>
          <a:lstStyle/>
          <a:p>
            <a:endParaRPr lang="id-ID"/>
          </a:p>
        </p:txBody>
      </p:sp>
      <p:sp>
        <p:nvSpPr>
          <p:cNvPr id="141321" name="AutoShape 9"/>
          <p:cNvSpPr>
            <a:spLocks noChangeAspect="1" noChangeArrowheads="1"/>
          </p:cNvSpPr>
          <p:nvPr/>
        </p:nvSpPr>
        <p:spPr bwMode="auto">
          <a:xfrm>
            <a:off x="686286" y="3057544"/>
            <a:ext cx="2153340" cy="3086100"/>
          </a:xfrm>
          <a:prstGeom prst="homePlate">
            <a:avLst>
              <a:gd name="adj" fmla="val 25000"/>
            </a:avLst>
          </a:prstGeom>
          <a:solidFill>
            <a:schemeClr val="accent1">
              <a:lumMod val="40000"/>
              <a:lumOff val="60000"/>
            </a:schemeClr>
          </a:solidFill>
          <a:ln w="9525">
            <a:solidFill>
              <a:schemeClr val="tx2"/>
            </a:solidFill>
            <a:miter lim="800000"/>
            <a:headEnd/>
            <a:tailEnd/>
          </a:ln>
          <a:effectLst>
            <a:outerShdw dist="107763" dir="2700000" algn="ctr" rotWithShape="0">
              <a:schemeClr val="bg2">
                <a:alpha val="50000"/>
              </a:schemeClr>
            </a:outerShdw>
          </a:effectLst>
        </p:spPr>
        <p:txBody>
          <a:bodyPr anchor="ctr"/>
          <a:lstStyle/>
          <a:p>
            <a:pPr marL="177800" indent="-177800" algn="ctr" eaLnBrk="0" hangingPunct="0">
              <a:defRPr/>
            </a:pPr>
            <a:r>
              <a:rPr lang="en-US" sz="1600">
                <a:latin typeface="Verdana" pitchFamily="34" charset="0"/>
              </a:rPr>
              <a:t>Interview</a:t>
            </a:r>
            <a:r>
              <a:rPr lang="en-US" sz="1600" b="0">
                <a:latin typeface="Verdana" pitchFamily="34" charset="0"/>
              </a:rPr>
              <a:t>:</a:t>
            </a:r>
          </a:p>
          <a:p>
            <a:pPr marL="177800" indent="-177800" eaLnBrk="0" hangingPunct="0">
              <a:buFontTx/>
              <a:buChar char="•"/>
              <a:defRPr/>
            </a:pPr>
            <a:r>
              <a:rPr lang="en-US" sz="1600" b="0">
                <a:latin typeface="Verdana" pitchFamily="34" charset="0"/>
              </a:rPr>
              <a:t>Minta Auditee menjelaskan aktifitas ybs</a:t>
            </a:r>
          </a:p>
          <a:p>
            <a:pPr marL="177800" indent="-177800" eaLnBrk="0" hangingPunct="0">
              <a:buFontTx/>
              <a:buChar char="•"/>
              <a:defRPr/>
            </a:pPr>
            <a:r>
              <a:rPr lang="en-US" sz="1600" b="0">
                <a:latin typeface="Verdana" pitchFamily="34" charset="0"/>
              </a:rPr>
              <a:t>Hindari tekanan suara seperti “Polisi”</a:t>
            </a:r>
          </a:p>
          <a:p>
            <a:pPr marL="177800" indent="-177800" eaLnBrk="0" hangingPunct="0">
              <a:buFontTx/>
              <a:buChar char="•"/>
              <a:defRPr/>
            </a:pPr>
            <a:r>
              <a:rPr lang="en-US" sz="1600" b="0">
                <a:latin typeface="Verdana" pitchFamily="34" charset="0"/>
              </a:rPr>
              <a:t>Jadi pendengar yang baik</a:t>
            </a:r>
          </a:p>
          <a:p>
            <a:pPr marL="177800" indent="-177800" algn="ctr" eaLnBrk="0" hangingPunct="0">
              <a:defRPr/>
            </a:pPr>
            <a:endParaRPr lang="en-US" sz="1600" b="0">
              <a:latin typeface="Verdana" pitchFamily="34" charset="0"/>
            </a:endParaRPr>
          </a:p>
        </p:txBody>
      </p:sp>
      <p:sp>
        <p:nvSpPr>
          <p:cNvPr id="141323" name="AutoShape 11"/>
          <p:cNvSpPr>
            <a:spLocks noChangeAspect="1" noChangeArrowheads="1"/>
          </p:cNvSpPr>
          <p:nvPr/>
        </p:nvSpPr>
        <p:spPr bwMode="auto">
          <a:xfrm>
            <a:off x="6596856" y="3057544"/>
            <a:ext cx="2570986" cy="3086100"/>
          </a:xfrm>
          <a:prstGeom prst="homePlate">
            <a:avLst>
              <a:gd name="adj" fmla="val 25000"/>
            </a:avLst>
          </a:prstGeom>
          <a:solidFill>
            <a:schemeClr val="accent3">
              <a:lumMod val="60000"/>
              <a:lumOff val="40000"/>
            </a:schemeClr>
          </a:solidFill>
          <a:ln w="9525">
            <a:solidFill>
              <a:schemeClr val="tx1"/>
            </a:solidFill>
            <a:miter lim="800000"/>
            <a:headEnd/>
            <a:tailEnd/>
          </a:ln>
          <a:effectLst>
            <a:outerShdw dist="107763" dir="2700000" algn="ctr" rotWithShape="0">
              <a:schemeClr val="bg2">
                <a:alpha val="50000"/>
              </a:schemeClr>
            </a:outerShdw>
          </a:effectLst>
        </p:spPr>
        <p:txBody>
          <a:bodyPr anchor="ctr"/>
          <a:lstStyle/>
          <a:p>
            <a:pPr marL="177800" indent="-177800" algn="ctr" eaLnBrk="0" hangingPunct="0">
              <a:defRPr/>
            </a:pPr>
            <a:r>
              <a:rPr lang="en-US" sz="1600" dirty="0" err="1">
                <a:latin typeface="Verdana" pitchFamily="34" charset="0"/>
              </a:rPr>
              <a:t>Cek</a:t>
            </a:r>
            <a:r>
              <a:rPr lang="en-US" sz="1600" dirty="0">
                <a:latin typeface="Verdana" pitchFamily="34" charset="0"/>
              </a:rPr>
              <a:t> </a:t>
            </a:r>
            <a:r>
              <a:rPr lang="en-US" sz="1600" dirty="0" err="1">
                <a:latin typeface="Verdana" pitchFamily="34" charset="0"/>
              </a:rPr>
              <a:t>dokumen</a:t>
            </a:r>
            <a:r>
              <a:rPr lang="en-US" sz="1600" dirty="0">
                <a:latin typeface="Verdana" pitchFamily="34" charset="0"/>
              </a:rPr>
              <a:t>:</a:t>
            </a:r>
          </a:p>
          <a:p>
            <a:pPr marL="177800" indent="-177800" eaLnBrk="0" hangingPunct="0">
              <a:buFontTx/>
              <a:buChar char="•"/>
              <a:defRPr/>
            </a:pPr>
            <a:r>
              <a:rPr lang="en-US" sz="1600" b="0" dirty="0" err="1">
                <a:latin typeface="Verdana" pitchFamily="34" charset="0"/>
              </a:rPr>
              <a:t>Cocokan</a:t>
            </a:r>
            <a:r>
              <a:rPr lang="en-US" sz="1600" b="0" dirty="0">
                <a:latin typeface="Verdana" pitchFamily="34" charset="0"/>
              </a:rPr>
              <a:t> </a:t>
            </a:r>
            <a:r>
              <a:rPr lang="en-US" sz="1600" b="0" dirty="0" err="1">
                <a:latin typeface="Verdana" pitchFamily="34" charset="0"/>
              </a:rPr>
              <a:t>aktifitas</a:t>
            </a:r>
            <a:r>
              <a:rPr lang="en-US" sz="1600" b="0" dirty="0">
                <a:latin typeface="Verdana" pitchFamily="34" charset="0"/>
              </a:rPr>
              <a:t> </a:t>
            </a:r>
            <a:r>
              <a:rPr lang="en-US" sz="1600" b="0" dirty="0" err="1">
                <a:latin typeface="Verdana" pitchFamily="34" charset="0"/>
              </a:rPr>
              <a:t>dengan</a:t>
            </a:r>
            <a:r>
              <a:rPr lang="en-US" sz="1600" b="0" dirty="0">
                <a:latin typeface="Verdana" pitchFamily="34" charset="0"/>
              </a:rPr>
              <a:t> </a:t>
            </a:r>
            <a:r>
              <a:rPr lang="en-US" sz="1600" b="0" dirty="0" err="1">
                <a:latin typeface="Verdana" pitchFamily="34" charset="0"/>
              </a:rPr>
              <a:t>dokumen</a:t>
            </a:r>
            <a:r>
              <a:rPr lang="en-US" sz="1600" b="0" dirty="0">
                <a:latin typeface="Verdana" pitchFamily="34" charset="0"/>
              </a:rPr>
              <a:t> </a:t>
            </a:r>
            <a:r>
              <a:rPr lang="en-US" sz="1600" b="0" dirty="0" err="1">
                <a:latin typeface="Verdana" pitchFamily="34" charset="0"/>
              </a:rPr>
              <a:t>kerja</a:t>
            </a:r>
            <a:r>
              <a:rPr lang="en-US" sz="1600" b="0" dirty="0">
                <a:latin typeface="Verdana" pitchFamily="34" charset="0"/>
              </a:rPr>
              <a:t>, </a:t>
            </a:r>
            <a:r>
              <a:rPr lang="en-US" sz="1600" b="0" dirty="0" err="1">
                <a:latin typeface="Verdana" pitchFamily="34" charset="0"/>
              </a:rPr>
              <a:t>spesifikasi</a:t>
            </a:r>
            <a:r>
              <a:rPr lang="en-US" sz="1600" b="0" dirty="0">
                <a:latin typeface="Verdana" pitchFamily="34" charset="0"/>
              </a:rPr>
              <a:t> </a:t>
            </a:r>
            <a:r>
              <a:rPr lang="en-US" sz="1600" b="0" dirty="0" err="1">
                <a:latin typeface="Verdana" pitchFamily="34" charset="0"/>
              </a:rPr>
              <a:t>dll</a:t>
            </a:r>
            <a:endParaRPr lang="en-US" sz="1600" b="0" dirty="0">
              <a:latin typeface="Verdana" pitchFamily="34" charset="0"/>
            </a:endParaRPr>
          </a:p>
          <a:p>
            <a:pPr marL="177800" indent="-177800" eaLnBrk="0" hangingPunct="0">
              <a:buFontTx/>
              <a:buChar char="•"/>
              <a:defRPr/>
            </a:pPr>
            <a:r>
              <a:rPr lang="en-US" sz="1600" b="0" dirty="0" err="1">
                <a:latin typeface="Verdana" pitchFamily="34" charset="0"/>
              </a:rPr>
              <a:t>Hindari</a:t>
            </a:r>
            <a:r>
              <a:rPr lang="en-US" sz="1600" b="0" dirty="0">
                <a:latin typeface="Verdana" pitchFamily="34" charset="0"/>
              </a:rPr>
              <a:t> “Nit Picking” (</a:t>
            </a:r>
            <a:r>
              <a:rPr lang="en-US" sz="1600" b="0" dirty="0" err="1">
                <a:latin typeface="Verdana" pitchFamily="34" charset="0"/>
              </a:rPr>
              <a:t>mencari</a:t>
            </a:r>
            <a:r>
              <a:rPr lang="en-US" sz="1600" b="0" dirty="0">
                <a:latin typeface="Verdana" pitchFamily="34" charset="0"/>
              </a:rPr>
              <a:t> yang </a:t>
            </a:r>
            <a:r>
              <a:rPr lang="en-US" sz="1600" b="0" dirty="0" err="1">
                <a:latin typeface="Verdana" pitchFamily="34" charset="0"/>
              </a:rPr>
              <a:t>kecil-kecil</a:t>
            </a:r>
            <a:r>
              <a:rPr lang="en-US" sz="1600" b="0" dirty="0">
                <a:latin typeface="Verdana" pitchFamily="34" charset="0"/>
              </a:rPr>
              <a:t>)</a:t>
            </a:r>
          </a:p>
          <a:p>
            <a:pPr marL="177800" indent="-177800" eaLnBrk="0" hangingPunct="0">
              <a:buFontTx/>
              <a:buChar char="•"/>
              <a:defRPr/>
            </a:pPr>
            <a:r>
              <a:rPr lang="en-US" sz="1600" b="0" dirty="0" err="1">
                <a:latin typeface="Verdana" pitchFamily="34" charset="0"/>
              </a:rPr>
              <a:t>Jadi</a:t>
            </a:r>
            <a:r>
              <a:rPr lang="en-US" sz="1600" b="0" dirty="0">
                <a:latin typeface="Verdana" pitchFamily="34" charset="0"/>
              </a:rPr>
              <a:t> </a:t>
            </a:r>
            <a:r>
              <a:rPr lang="en-US" sz="1600" b="0" dirty="0" err="1">
                <a:latin typeface="Verdana" pitchFamily="34" charset="0"/>
              </a:rPr>
              <a:t>Peneliti</a:t>
            </a:r>
            <a:r>
              <a:rPr lang="en-US" sz="1600" b="0" dirty="0">
                <a:latin typeface="Verdana" pitchFamily="34" charset="0"/>
              </a:rPr>
              <a:t> yang </a:t>
            </a:r>
            <a:r>
              <a:rPr lang="en-US" sz="1600" b="0" dirty="0" err="1">
                <a:latin typeface="Verdana" pitchFamily="34" charset="0"/>
              </a:rPr>
              <a:t>baik</a:t>
            </a:r>
            <a:endParaRPr lang="en-GB" sz="1600" b="0" dirty="0">
              <a:latin typeface="Verdana" pitchFamily="34" charset="0"/>
            </a:endParaRPr>
          </a:p>
          <a:p>
            <a:pPr marL="177800" indent="-177800" eaLnBrk="0" hangingPunct="0">
              <a:defRPr/>
            </a:pPr>
            <a:endParaRPr lang="en-US" sz="1600" b="0" dirty="0">
              <a:latin typeface="Verdana" pitchFamily="34" charset="0"/>
            </a:endParaRPr>
          </a:p>
        </p:txBody>
      </p:sp>
      <p:sp>
        <p:nvSpPr>
          <p:cNvPr id="141325" name="AutoShape 13"/>
          <p:cNvSpPr>
            <a:spLocks noChangeAspect="1" noChangeArrowheads="1"/>
          </p:cNvSpPr>
          <p:nvPr/>
        </p:nvSpPr>
        <p:spPr bwMode="auto">
          <a:xfrm>
            <a:off x="3566935" y="3057544"/>
            <a:ext cx="2359781" cy="3086100"/>
          </a:xfrm>
          <a:prstGeom prst="homePlate">
            <a:avLst>
              <a:gd name="adj" fmla="val 25000"/>
            </a:avLst>
          </a:prstGeom>
          <a:solidFill>
            <a:schemeClr val="accent2">
              <a:lumMod val="40000"/>
              <a:lumOff val="60000"/>
            </a:schemeClr>
          </a:solidFill>
          <a:ln w="9525">
            <a:solidFill>
              <a:schemeClr val="accent2"/>
            </a:solidFill>
            <a:miter lim="800000"/>
            <a:headEnd/>
            <a:tailEnd/>
          </a:ln>
          <a:effectLst>
            <a:outerShdw dist="107763" dir="2700000" algn="ctr" rotWithShape="0">
              <a:schemeClr val="bg2">
                <a:alpha val="50000"/>
              </a:schemeClr>
            </a:outerShdw>
          </a:effectLst>
        </p:spPr>
        <p:txBody>
          <a:bodyPr anchor="ctr"/>
          <a:lstStyle/>
          <a:p>
            <a:pPr marL="177800" indent="-177800" algn="ctr" eaLnBrk="0" hangingPunct="0">
              <a:defRPr/>
            </a:pPr>
            <a:r>
              <a:rPr lang="en-US" sz="1600" dirty="0" err="1">
                <a:latin typeface="Verdana" pitchFamily="34" charset="0"/>
              </a:rPr>
              <a:t>Observasi</a:t>
            </a:r>
            <a:r>
              <a:rPr lang="en-US" sz="1600" dirty="0">
                <a:latin typeface="Verdana" pitchFamily="34" charset="0"/>
              </a:rPr>
              <a:t>:</a:t>
            </a:r>
          </a:p>
          <a:p>
            <a:pPr marL="177800" indent="-177800" eaLnBrk="0" hangingPunct="0">
              <a:buFontTx/>
              <a:buChar char="•"/>
              <a:defRPr/>
            </a:pPr>
            <a:r>
              <a:rPr lang="en-US" sz="1600" b="0" dirty="0" err="1">
                <a:latin typeface="Verdana" pitchFamily="34" charset="0"/>
              </a:rPr>
              <a:t>Pengamatan</a:t>
            </a:r>
            <a:r>
              <a:rPr lang="en-US" sz="1600" b="0" dirty="0">
                <a:latin typeface="Verdana" pitchFamily="34" charset="0"/>
              </a:rPr>
              <a:t> </a:t>
            </a:r>
            <a:r>
              <a:rPr lang="en-US" sz="1600" b="0" dirty="0" err="1">
                <a:latin typeface="Verdana" pitchFamily="34" charset="0"/>
              </a:rPr>
              <a:t>aktual</a:t>
            </a:r>
            <a:r>
              <a:rPr lang="en-US" sz="1600" b="0" dirty="0">
                <a:latin typeface="Verdana" pitchFamily="34" charset="0"/>
              </a:rPr>
              <a:t> </a:t>
            </a:r>
            <a:r>
              <a:rPr lang="en-US" sz="1600" b="0" dirty="0" err="1">
                <a:latin typeface="Verdana" pitchFamily="34" charset="0"/>
              </a:rPr>
              <a:t>dilapangan</a:t>
            </a:r>
            <a:r>
              <a:rPr lang="en-US" sz="1600" b="0" dirty="0">
                <a:latin typeface="Verdana" pitchFamily="34" charset="0"/>
              </a:rPr>
              <a:t>.</a:t>
            </a:r>
          </a:p>
          <a:p>
            <a:pPr marL="177800" indent="-177800" eaLnBrk="0" hangingPunct="0">
              <a:buFontTx/>
              <a:buChar char="•"/>
              <a:defRPr/>
            </a:pPr>
            <a:r>
              <a:rPr lang="en-US" sz="1600" b="0" dirty="0" err="1">
                <a:latin typeface="Verdana" pitchFamily="34" charset="0"/>
              </a:rPr>
              <a:t>Usahakan</a:t>
            </a:r>
            <a:r>
              <a:rPr lang="en-US" sz="1600" b="0" dirty="0">
                <a:latin typeface="Verdana" pitchFamily="34" charset="0"/>
              </a:rPr>
              <a:t> </a:t>
            </a:r>
            <a:r>
              <a:rPr lang="en-US" sz="1600" b="0" dirty="0" err="1">
                <a:latin typeface="Verdana" pitchFamily="34" charset="0"/>
              </a:rPr>
              <a:t>tidak</a:t>
            </a:r>
            <a:r>
              <a:rPr lang="en-US" sz="1600" b="0" dirty="0">
                <a:latin typeface="Verdana" pitchFamily="34" charset="0"/>
              </a:rPr>
              <a:t> </a:t>
            </a:r>
            <a:r>
              <a:rPr lang="en-US" sz="1600" b="0" dirty="0" err="1">
                <a:latin typeface="Verdana" pitchFamily="34" charset="0"/>
              </a:rPr>
              <a:t>meng-interupsi</a:t>
            </a:r>
            <a:r>
              <a:rPr lang="en-US" sz="1600" b="0" dirty="0">
                <a:latin typeface="Verdana" pitchFamily="34" charset="0"/>
              </a:rPr>
              <a:t> </a:t>
            </a:r>
            <a:r>
              <a:rPr lang="en-US" sz="1600" b="0" dirty="0" err="1">
                <a:latin typeface="Verdana" pitchFamily="34" charset="0"/>
              </a:rPr>
              <a:t>aktifitas</a:t>
            </a:r>
            <a:r>
              <a:rPr lang="en-US" sz="1600" b="0" dirty="0">
                <a:latin typeface="Verdana" pitchFamily="34" charset="0"/>
              </a:rPr>
              <a:t> </a:t>
            </a:r>
            <a:r>
              <a:rPr lang="en-US" sz="1600" b="0" dirty="0" err="1">
                <a:latin typeface="Verdana" pitchFamily="34" charset="0"/>
              </a:rPr>
              <a:t>yg</a:t>
            </a:r>
            <a:r>
              <a:rPr lang="en-US" sz="1600" b="0" dirty="0">
                <a:latin typeface="Verdana" pitchFamily="34" charset="0"/>
              </a:rPr>
              <a:t> </a:t>
            </a:r>
            <a:r>
              <a:rPr lang="en-US" sz="1600" b="0" dirty="0" err="1">
                <a:latin typeface="Verdana" pitchFamily="34" charset="0"/>
              </a:rPr>
              <a:t>sdg</a:t>
            </a:r>
            <a:r>
              <a:rPr lang="en-US" sz="1600" b="0" dirty="0">
                <a:latin typeface="Verdana" pitchFamily="34" charset="0"/>
              </a:rPr>
              <a:t> </a:t>
            </a:r>
            <a:r>
              <a:rPr lang="en-US" sz="1600" b="0" dirty="0" err="1">
                <a:latin typeface="Verdana" pitchFamily="34" charset="0"/>
              </a:rPr>
              <a:t>berjalan</a:t>
            </a:r>
            <a:endParaRPr lang="en-US" sz="1600" b="0" dirty="0">
              <a:latin typeface="Verdana" pitchFamily="34" charset="0"/>
            </a:endParaRPr>
          </a:p>
          <a:p>
            <a:pPr marL="177800" indent="-177800" eaLnBrk="0" hangingPunct="0">
              <a:buFontTx/>
              <a:buChar char="•"/>
              <a:defRPr/>
            </a:pPr>
            <a:r>
              <a:rPr lang="en-US" sz="1600" b="0" dirty="0" err="1">
                <a:latin typeface="Verdana" pitchFamily="34" charset="0"/>
              </a:rPr>
              <a:t>Jadi</a:t>
            </a:r>
            <a:r>
              <a:rPr lang="en-US" sz="1600" b="0" dirty="0">
                <a:latin typeface="Verdana" pitchFamily="34" charset="0"/>
              </a:rPr>
              <a:t> </a:t>
            </a:r>
            <a:r>
              <a:rPr lang="en-US" sz="1600" b="0" dirty="0" err="1">
                <a:latin typeface="Verdana" pitchFamily="34" charset="0"/>
              </a:rPr>
              <a:t>Pengamat</a:t>
            </a:r>
            <a:r>
              <a:rPr lang="en-US" sz="1600" b="0" dirty="0">
                <a:latin typeface="Verdana" pitchFamily="34" charset="0"/>
              </a:rPr>
              <a:t> yang </a:t>
            </a:r>
            <a:r>
              <a:rPr lang="en-US" sz="1600" b="0" dirty="0" err="1">
                <a:latin typeface="Verdana" pitchFamily="34" charset="0"/>
              </a:rPr>
              <a:t>baik</a:t>
            </a:r>
            <a:endParaRPr lang="en-GB" sz="1600" b="0" dirty="0">
              <a:latin typeface="Verdana" pitchFamily="34" charset="0"/>
            </a:endParaRPr>
          </a:p>
          <a:p>
            <a:pPr marL="177800" indent="-177800" eaLnBrk="0" hangingPunct="0">
              <a:buFontTx/>
              <a:buChar char="•"/>
              <a:defRPr/>
            </a:pPr>
            <a:endParaRPr lang="en-US" sz="1600" b="0" dirty="0">
              <a:latin typeface="Verdana" pitchFamily="34" charset="0"/>
            </a:endParaRPr>
          </a:p>
        </p:txBody>
      </p:sp>
      <p:sp>
        <p:nvSpPr>
          <p:cNvPr id="82954" name="Rectangle 14"/>
          <p:cNvSpPr>
            <a:spLocks noGrp="1" noChangeArrowheads="1"/>
          </p:cNvSpPr>
          <p:nvPr>
            <p:ph type="title"/>
          </p:nvPr>
        </p:nvSpPr>
        <p:spPr>
          <a:xfrm>
            <a:off x="238092" y="-24"/>
            <a:ext cx="4714908" cy="684213"/>
          </a:xfrm>
          <a:noFill/>
        </p:spPr>
        <p:txBody>
          <a:bodyPr anchor="b"/>
          <a:lstStyle/>
          <a:p>
            <a:pPr algn="ctr" eaLnBrk="1" hangingPunct="1"/>
            <a:r>
              <a:rPr lang="en-US" sz="3200" b="0" i="1" u="sng" dirty="0" err="1"/>
              <a:t>Metode</a:t>
            </a:r>
            <a:r>
              <a:rPr lang="en-US" sz="3200" b="0" i="1" u="sng" dirty="0"/>
              <a:t> </a:t>
            </a:r>
            <a:r>
              <a:rPr lang="en-US" sz="3200" b="0" i="1" u="sng" dirty="0" err="1"/>
              <a:t>Pelaksanaan</a:t>
            </a:r>
            <a:r>
              <a:rPr lang="en-US" sz="3200" b="0" i="1" u="sng" dirty="0"/>
              <a:t> Audit</a:t>
            </a:r>
          </a:p>
        </p:txBody>
      </p:sp>
      <p:sp>
        <p:nvSpPr>
          <p:cNvPr id="12" name="Rectangle 11"/>
          <p:cNvSpPr/>
          <p:nvPr/>
        </p:nvSpPr>
        <p:spPr>
          <a:xfrm>
            <a:off x="9239280" y="0"/>
            <a:ext cx="666720" cy="1571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p:cNvSpPr>
            <a:spLocks noGrp="1"/>
          </p:cNvSpPr>
          <p:nvPr>
            <p:ph type="sldNum" sz="quarter" idx="12"/>
          </p:nvPr>
        </p:nvSpPr>
        <p:spPr/>
        <p:txBody>
          <a:bodyPr/>
          <a:lstStyle/>
          <a:p>
            <a:pPr>
              <a:defRPr/>
            </a:pPr>
            <a:fld id="{6479658B-7F9C-4333-9499-869B8642C574}" type="slidenum">
              <a:rPr lang="en-US" smtClean="0"/>
              <a:pPr>
                <a:defRPr/>
              </a:pPr>
              <a:t>75</a:t>
            </a:fld>
            <a:endParaRPr lang="en-US"/>
          </a:p>
        </p:txBody>
      </p:sp>
      <p:sp>
        <p:nvSpPr>
          <p:cNvPr id="2" name="Footer Placeholder 1">
            <a:extLst>
              <a:ext uri="{FF2B5EF4-FFF2-40B4-BE49-F238E27FC236}">
                <a16:creationId xmlns:a16="http://schemas.microsoft.com/office/drawing/2014/main" id="{CA08164D-76DA-4AD6-96FF-A20023027C5F}"/>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299812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PELAKSANAAN AUDIT </a:t>
            </a:r>
          </a:p>
        </p:txBody>
      </p:sp>
      <p:sp>
        <p:nvSpPr>
          <p:cNvPr id="3" name="Content Placeholder 2"/>
          <p:cNvSpPr>
            <a:spLocks noGrp="1"/>
          </p:cNvSpPr>
          <p:nvPr>
            <p:ph idx="1"/>
          </p:nvPr>
        </p:nvSpPr>
        <p:spPr>
          <a:xfrm>
            <a:off x="523844" y="1500175"/>
            <a:ext cx="8915400" cy="3429024"/>
          </a:xfrm>
        </p:spPr>
        <p:txBody>
          <a:bodyPr/>
          <a:lstStyle/>
          <a:p>
            <a:r>
              <a:rPr lang="en-US" sz="2800" dirty="0"/>
              <a:t>Auditor </a:t>
            </a:r>
            <a:r>
              <a:rPr lang="en-US" sz="2800" dirty="0" err="1"/>
              <a:t>harus</a:t>
            </a:r>
            <a:r>
              <a:rPr lang="en-US" sz="2800" dirty="0"/>
              <a:t> </a:t>
            </a:r>
            <a:r>
              <a:rPr lang="en-US" sz="2800" dirty="0" err="1"/>
              <a:t>mampu</a:t>
            </a:r>
            <a:r>
              <a:rPr lang="en-US" sz="2800" dirty="0"/>
              <a:t> </a:t>
            </a:r>
            <a:r>
              <a:rPr lang="en-US" sz="2800" dirty="0" err="1"/>
              <a:t>membuat</a:t>
            </a:r>
            <a:r>
              <a:rPr lang="en-US" sz="2800" dirty="0"/>
              <a:t> </a:t>
            </a:r>
            <a:r>
              <a:rPr lang="en-US" sz="2800" dirty="0" err="1"/>
              <a:t>suasana</a:t>
            </a:r>
            <a:r>
              <a:rPr lang="en-US" sz="2800" dirty="0"/>
              <a:t> audit </a:t>
            </a:r>
            <a:r>
              <a:rPr lang="en-US" sz="2800" dirty="0" err="1"/>
              <a:t>nyaman</a:t>
            </a:r>
            <a:endParaRPr lang="en-US" sz="2800" dirty="0"/>
          </a:p>
          <a:p>
            <a:r>
              <a:rPr lang="en-US" sz="2800" dirty="0" err="1"/>
              <a:t>Kondisi</a:t>
            </a:r>
            <a:r>
              <a:rPr lang="en-US" sz="2800" dirty="0"/>
              <a:t> </a:t>
            </a:r>
            <a:r>
              <a:rPr lang="en-US" sz="2800" dirty="0" err="1"/>
              <a:t>nyaman</a:t>
            </a:r>
            <a:r>
              <a:rPr lang="en-US" sz="2800" dirty="0"/>
              <a:t> </a:t>
            </a:r>
            <a:r>
              <a:rPr lang="en-US" sz="2800" dirty="0" err="1"/>
              <a:t>akan</a:t>
            </a:r>
            <a:r>
              <a:rPr lang="en-US" sz="2800" dirty="0"/>
              <a:t> </a:t>
            </a:r>
            <a:r>
              <a:rPr lang="en-US" sz="2800" dirty="0" err="1"/>
              <a:t>membuat</a:t>
            </a:r>
            <a:r>
              <a:rPr lang="en-US" sz="2800" dirty="0"/>
              <a:t> </a:t>
            </a:r>
            <a:r>
              <a:rPr lang="en-US" sz="2800" dirty="0" err="1"/>
              <a:t>auditee</a:t>
            </a:r>
            <a:r>
              <a:rPr lang="en-US" sz="2800" dirty="0"/>
              <a:t> </a:t>
            </a:r>
            <a:r>
              <a:rPr lang="en-US" sz="2800" dirty="0" err="1"/>
              <a:t>terbuka</a:t>
            </a:r>
            <a:r>
              <a:rPr lang="en-US" sz="2800" dirty="0"/>
              <a:t>, </a:t>
            </a:r>
            <a:r>
              <a:rPr lang="en-US" sz="2800" dirty="0" err="1"/>
              <a:t>memberi</a:t>
            </a:r>
            <a:r>
              <a:rPr lang="en-US" sz="2800" dirty="0"/>
              <a:t> </a:t>
            </a:r>
            <a:r>
              <a:rPr lang="en-US" sz="2800" dirty="0" err="1"/>
              <a:t>akses</a:t>
            </a:r>
            <a:r>
              <a:rPr lang="en-US" sz="2800" dirty="0"/>
              <a:t> </a:t>
            </a:r>
            <a:r>
              <a:rPr lang="en-US" sz="2800" dirty="0" err="1"/>
              <a:t>dan</a:t>
            </a:r>
            <a:r>
              <a:rPr lang="en-US" sz="2800" dirty="0"/>
              <a:t> </a:t>
            </a:r>
            <a:r>
              <a:rPr lang="en-US" sz="2800" dirty="0" err="1"/>
              <a:t>informasi</a:t>
            </a:r>
            <a:r>
              <a:rPr lang="en-US" sz="2800" dirty="0"/>
              <a:t> </a:t>
            </a:r>
            <a:r>
              <a:rPr lang="en-US" sz="2800" dirty="0" err="1"/>
              <a:t>apa</a:t>
            </a:r>
            <a:r>
              <a:rPr lang="en-US" sz="2800" dirty="0"/>
              <a:t> </a:t>
            </a:r>
            <a:r>
              <a:rPr lang="en-US" sz="2800" dirty="0" err="1"/>
              <a:t>adanya</a:t>
            </a:r>
            <a:endParaRPr lang="en-US" sz="2800" dirty="0"/>
          </a:p>
          <a:p>
            <a:r>
              <a:rPr lang="en-US" sz="2800" dirty="0" err="1"/>
              <a:t>Keberhasilan</a:t>
            </a:r>
            <a:r>
              <a:rPr lang="en-US" sz="2800" dirty="0"/>
              <a:t> Auditor </a:t>
            </a:r>
            <a:r>
              <a:rPr lang="en-US" sz="2800" dirty="0" err="1"/>
              <a:t>adalah</a:t>
            </a:r>
            <a:r>
              <a:rPr lang="en-US" sz="2800" dirty="0"/>
              <a:t> </a:t>
            </a:r>
            <a:r>
              <a:rPr lang="en-US" sz="2800" b="1" dirty="0" err="1">
                <a:solidFill>
                  <a:schemeClr val="accent1"/>
                </a:solidFill>
              </a:rPr>
              <a:t>Mampu</a:t>
            </a:r>
            <a:r>
              <a:rPr lang="en-US" sz="2800" dirty="0"/>
              <a:t> </a:t>
            </a:r>
            <a:r>
              <a:rPr lang="en-US" sz="2800" dirty="0" err="1"/>
              <a:t>mengindentifikasi</a:t>
            </a:r>
            <a:r>
              <a:rPr lang="en-US" sz="2800" dirty="0"/>
              <a:t> </a:t>
            </a:r>
            <a:r>
              <a:rPr lang="en-US" sz="2800" dirty="0" err="1"/>
              <a:t>kelemahan</a:t>
            </a:r>
            <a:r>
              <a:rPr lang="en-US" sz="2800" dirty="0"/>
              <a:t> </a:t>
            </a:r>
            <a:r>
              <a:rPr lang="en-US" sz="2800" dirty="0" err="1"/>
              <a:t>sistem</a:t>
            </a:r>
            <a:r>
              <a:rPr lang="en-US" sz="2800" dirty="0"/>
              <a:t>, </a:t>
            </a:r>
            <a:r>
              <a:rPr lang="en-US" sz="2800" b="1" dirty="0" err="1">
                <a:solidFill>
                  <a:schemeClr val="accent1"/>
                </a:solidFill>
              </a:rPr>
              <a:t>Memberi</a:t>
            </a:r>
            <a:r>
              <a:rPr lang="en-US" sz="2800" b="1" dirty="0">
                <a:solidFill>
                  <a:schemeClr val="accent1"/>
                </a:solidFill>
              </a:rPr>
              <a:t> </a:t>
            </a:r>
            <a:r>
              <a:rPr lang="en-US" sz="2800" b="1" dirty="0" err="1">
                <a:solidFill>
                  <a:schemeClr val="accent1"/>
                </a:solidFill>
              </a:rPr>
              <a:t>masukan</a:t>
            </a:r>
            <a:r>
              <a:rPr lang="en-US" sz="2800" dirty="0"/>
              <a:t> </a:t>
            </a:r>
            <a:r>
              <a:rPr lang="en-US" sz="2800" dirty="0" err="1"/>
              <a:t>untuk</a:t>
            </a:r>
            <a:r>
              <a:rPr lang="en-US" sz="2800" dirty="0"/>
              <a:t> </a:t>
            </a:r>
            <a:r>
              <a:rPr lang="en-US" sz="2800" dirty="0" err="1"/>
              <a:t>peningkatan</a:t>
            </a:r>
            <a:r>
              <a:rPr lang="en-US" sz="2800" dirty="0"/>
              <a:t> </a:t>
            </a:r>
            <a:r>
              <a:rPr lang="en-US" sz="2800" dirty="0" err="1"/>
              <a:t>kinerja</a:t>
            </a:r>
            <a:r>
              <a:rPr lang="en-US" sz="2800" dirty="0"/>
              <a:t> </a:t>
            </a:r>
            <a:r>
              <a:rPr lang="en-US" sz="2800" dirty="0" err="1"/>
              <a:t>dan</a:t>
            </a:r>
            <a:r>
              <a:rPr lang="en-US" sz="2800" dirty="0"/>
              <a:t> </a:t>
            </a:r>
            <a:r>
              <a:rPr lang="en-US" sz="2800" b="1" dirty="0" err="1">
                <a:solidFill>
                  <a:schemeClr val="accent1"/>
                </a:solidFill>
              </a:rPr>
              <a:t>Auditee</a:t>
            </a:r>
            <a:r>
              <a:rPr lang="en-US" sz="2800" b="1" dirty="0">
                <a:solidFill>
                  <a:schemeClr val="accent1"/>
                </a:solidFill>
              </a:rPr>
              <a:t> </a:t>
            </a:r>
            <a:r>
              <a:rPr lang="en-US" sz="2800" b="1" dirty="0" err="1">
                <a:solidFill>
                  <a:schemeClr val="accent1"/>
                </a:solidFill>
              </a:rPr>
              <a:t>menerima</a:t>
            </a:r>
            <a:r>
              <a:rPr lang="en-US" sz="2800" dirty="0"/>
              <a:t> </a:t>
            </a:r>
            <a:r>
              <a:rPr lang="en-US" sz="2800" dirty="0" err="1"/>
              <a:t>temuan</a:t>
            </a:r>
            <a:r>
              <a:rPr lang="en-US" sz="2800" dirty="0"/>
              <a:t> </a:t>
            </a:r>
            <a:r>
              <a:rPr lang="en-US" sz="2800" dirty="0" err="1"/>
              <a:t>dengan</a:t>
            </a:r>
            <a:r>
              <a:rPr lang="en-US" sz="2800" dirty="0"/>
              <a:t> </a:t>
            </a:r>
            <a:r>
              <a:rPr lang="en-US" sz="2800" dirty="0" err="1"/>
              <a:t>terbuka</a:t>
            </a:r>
            <a:r>
              <a:rPr lang="en-US" sz="2800" dirty="0"/>
              <a:t> </a:t>
            </a:r>
            <a:r>
              <a:rPr lang="en-US" sz="2800" dirty="0" err="1"/>
              <a:t>dan</a:t>
            </a:r>
            <a:r>
              <a:rPr lang="en-US" sz="2800" dirty="0"/>
              <a:t> </a:t>
            </a:r>
            <a:r>
              <a:rPr lang="en-US" sz="2800" b="1" dirty="0" err="1">
                <a:solidFill>
                  <a:schemeClr val="accent1"/>
                </a:solidFill>
              </a:rPr>
              <a:t>berterimakasih</a:t>
            </a:r>
            <a:r>
              <a:rPr lang="en-US" sz="2800" b="1" dirty="0">
                <a:solidFill>
                  <a:schemeClr val="accent1"/>
                </a:solidFill>
              </a:rPr>
              <a:t> </a:t>
            </a:r>
            <a:r>
              <a:rPr lang="en-US" sz="2800" dirty="0" err="1"/>
              <a:t>kepada</a:t>
            </a:r>
            <a:r>
              <a:rPr lang="en-US" sz="2800" dirty="0"/>
              <a:t> auditor </a:t>
            </a:r>
          </a:p>
        </p:txBody>
      </p:sp>
      <p:sp>
        <p:nvSpPr>
          <p:cNvPr id="4" name="Slide Number Placeholder 3"/>
          <p:cNvSpPr>
            <a:spLocks noGrp="1"/>
          </p:cNvSpPr>
          <p:nvPr>
            <p:ph type="sldNum" sz="quarter" idx="12"/>
          </p:nvPr>
        </p:nvSpPr>
        <p:spPr/>
        <p:txBody>
          <a:bodyPr/>
          <a:lstStyle/>
          <a:p>
            <a:pPr>
              <a:defRPr/>
            </a:pPr>
            <a:fld id="{6479658B-7F9C-4333-9499-869B8642C574}" type="slidenum">
              <a:rPr lang="en-US" smtClean="0"/>
              <a:pPr>
                <a:defRPr/>
              </a:pPr>
              <a:t>76</a:t>
            </a:fld>
            <a:endParaRPr lang="en-US"/>
          </a:p>
        </p:txBody>
      </p:sp>
      <p:sp>
        <p:nvSpPr>
          <p:cNvPr id="5" name="TextBox 4"/>
          <p:cNvSpPr txBox="1"/>
          <p:nvPr/>
        </p:nvSpPr>
        <p:spPr>
          <a:xfrm>
            <a:off x="380968" y="5214950"/>
            <a:ext cx="9286940" cy="954107"/>
          </a:xfrm>
          <a:prstGeom prst="rect">
            <a:avLst/>
          </a:prstGeom>
          <a:noFill/>
          <a:ln>
            <a:solidFill>
              <a:schemeClr val="tx1"/>
            </a:solidFill>
          </a:ln>
        </p:spPr>
        <p:txBody>
          <a:bodyPr wrap="square" rtlCol="0">
            <a:spAutoFit/>
          </a:bodyPr>
          <a:lstStyle/>
          <a:p>
            <a:pPr algn="ctr"/>
            <a:r>
              <a:rPr lang="en-US" sz="2800" dirty="0" err="1"/>
              <a:t>Selain</a:t>
            </a:r>
            <a:r>
              <a:rPr lang="en-US" sz="2800" dirty="0"/>
              <a:t> </a:t>
            </a:r>
            <a:r>
              <a:rPr lang="en-US" sz="2800" dirty="0" err="1"/>
              <a:t>memperhatikan</a:t>
            </a:r>
            <a:r>
              <a:rPr lang="en-US" sz="2800" dirty="0"/>
              <a:t> </a:t>
            </a:r>
            <a:r>
              <a:rPr lang="en-US" sz="2800" dirty="0" err="1"/>
              <a:t>faktor</a:t>
            </a:r>
            <a:r>
              <a:rPr lang="en-US" sz="2800" dirty="0"/>
              <a:t> </a:t>
            </a:r>
            <a:r>
              <a:rPr lang="en-US" sz="2800" dirty="0" err="1"/>
              <a:t>teknis</a:t>
            </a:r>
            <a:r>
              <a:rPr lang="en-US" sz="2800" dirty="0"/>
              <a:t>, Auditor </a:t>
            </a:r>
            <a:r>
              <a:rPr lang="en-US" sz="2800" dirty="0" err="1"/>
              <a:t>juga</a:t>
            </a:r>
            <a:r>
              <a:rPr lang="en-US" sz="2800" dirty="0"/>
              <a:t> </a:t>
            </a:r>
            <a:r>
              <a:rPr lang="en-US" sz="2800" dirty="0" err="1"/>
              <a:t>harus</a:t>
            </a:r>
            <a:r>
              <a:rPr lang="en-US" sz="2800" dirty="0"/>
              <a:t> </a:t>
            </a:r>
            <a:r>
              <a:rPr lang="en-US" sz="2800" dirty="0" err="1"/>
              <a:t>memperhatikan</a:t>
            </a:r>
            <a:r>
              <a:rPr lang="en-US" sz="2800" dirty="0"/>
              <a:t> </a:t>
            </a:r>
            <a:r>
              <a:rPr lang="en-US" sz="2800" dirty="0" err="1"/>
              <a:t>faktor</a:t>
            </a:r>
            <a:r>
              <a:rPr lang="en-US" sz="2800" dirty="0"/>
              <a:t> non </a:t>
            </a:r>
            <a:r>
              <a:rPr lang="en-US" sz="2800" dirty="0" err="1"/>
              <a:t>teknis</a:t>
            </a:r>
            <a:r>
              <a:rPr lang="en-US" sz="2800" dirty="0"/>
              <a:t>, </a:t>
            </a:r>
            <a:r>
              <a:rPr lang="en-US" sz="2800" dirty="0" err="1"/>
              <a:t>seperti</a:t>
            </a:r>
            <a:r>
              <a:rPr lang="en-US" sz="2800" dirty="0"/>
              <a:t> Human Factor </a:t>
            </a:r>
          </a:p>
        </p:txBody>
      </p:sp>
      <p:sp>
        <p:nvSpPr>
          <p:cNvPr id="6" name="Footer Placeholder 5">
            <a:extLst>
              <a:ext uri="{FF2B5EF4-FFF2-40B4-BE49-F238E27FC236}">
                <a16:creationId xmlns:a16="http://schemas.microsoft.com/office/drawing/2014/main" id="{E1DB1530-D8DF-42D6-9F9C-793CBE246AFF}"/>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FA48-28AD-4902-BFB8-9E1339A4AD47}"/>
              </a:ext>
            </a:extLst>
          </p:cNvPr>
          <p:cNvSpPr>
            <a:spLocks noGrp="1"/>
          </p:cNvSpPr>
          <p:nvPr>
            <p:ph type="title"/>
          </p:nvPr>
        </p:nvSpPr>
        <p:spPr>
          <a:xfrm>
            <a:off x="495300" y="125760"/>
            <a:ext cx="8915400" cy="1143000"/>
          </a:xfrm>
        </p:spPr>
        <p:txBody>
          <a:bodyPr/>
          <a:lstStyle/>
          <a:p>
            <a:r>
              <a:rPr lang="en-US" dirty="0">
                <a:solidFill>
                  <a:srgbClr val="FF0000"/>
                </a:solidFill>
              </a:rPr>
              <a:t>METODE PELAKSANAAN AUDIT</a:t>
            </a:r>
            <a:br>
              <a:rPr lang="en-US" dirty="0">
                <a:solidFill>
                  <a:srgbClr val="FF0000"/>
                </a:solidFill>
              </a:rPr>
            </a:br>
            <a:r>
              <a:rPr lang="en-US" dirty="0">
                <a:solidFill>
                  <a:srgbClr val="FF0000"/>
                </a:solidFill>
              </a:rPr>
              <a:t>ANNEX A.1 ISO 19011:2018</a:t>
            </a:r>
            <a:endParaRPr lang="en-ID" dirty="0">
              <a:solidFill>
                <a:srgbClr val="FF0000"/>
              </a:solidFill>
            </a:endParaRPr>
          </a:p>
        </p:txBody>
      </p:sp>
      <p:graphicFrame>
        <p:nvGraphicFramePr>
          <p:cNvPr id="5" name="Content Placeholder 4">
            <a:extLst>
              <a:ext uri="{FF2B5EF4-FFF2-40B4-BE49-F238E27FC236}">
                <a16:creationId xmlns:a16="http://schemas.microsoft.com/office/drawing/2014/main" id="{BDF86059-0F9D-4B7D-ADF2-558902325B65}"/>
              </a:ext>
            </a:extLst>
          </p:cNvPr>
          <p:cNvGraphicFramePr>
            <a:graphicFrameLocks noGrp="1"/>
          </p:cNvGraphicFramePr>
          <p:nvPr>
            <p:ph idx="1"/>
            <p:extLst>
              <p:ext uri="{D42A27DB-BD31-4B8C-83A1-F6EECF244321}">
                <p14:modId xmlns:p14="http://schemas.microsoft.com/office/powerpoint/2010/main" val="1541530980"/>
              </p:ext>
            </p:extLst>
          </p:nvPr>
        </p:nvGraphicFramePr>
        <p:xfrm>
          <a:off x="495300" y="1355680"/>
          <a:ext cx="8915400" cy="531368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181968108"/>
                    </a:ext>
                  </a:extLst>
                </a:gridCol>
                <a:gridCol w="2971800">
                  <a:extLst>
                    <a:ext uri="{9D8B030D-6E8A-4147-A177-3AD203B41FA5}">
                      <a16:colId xmlns:a16="http://schemas.microsoft.com/office/drawing/2014/main" val="2447490326"/>
                    </a:ext>
                  </a:extLst>
                </a:gridCol>
                <a:gridCol w="2971800">
                  <a:extLst>
                    <a:ext uri="{9D8B030D-6E8A-4147-A177-3AD203B41FA5}">
                      <a16:colId xmlns:a16="http://schemas.microsoft.com/office/drawing/2014/main" val="810062336"/>
                    </a:ext>
                  </a:extLst>
                </a:gridCol>
              </a:tblGrid>
              <a:tr h="370840">
                <a:tc rowSpan="2">
                  <a:txBody>
                    <a:bodyPr/>
                    <a:lstStyle/>
                    <a:p>
                      <a:r>
                        <a:rPr lang="en-ID" sz="1800" b="1" i="0" u="none" strike="noStrike" kern="1200" baseline="0" dirty="0" err="1">
                          <a:solidFill>
                            <a:schemeClr val="lt1"/>
                          </a:solidFill>
                          <a:latin typeface="+mn-lt"/>
                          <a:ea typeface="+mn-ea"/>
                          <a:cs typeface="+mn-cs"/>
                        </a:rPr>
                        <a:t>Jenis</a:t>
                      </a:r>
                      <a:r>
                        <a:rPr lang="en-ID" sz="1800" b="1" i="0" u="none" strike="noStrike" kern="1200" baseline="0" dirty="0">
                          <a:solidFill>
                            <a:schemeClr val="lt1"/>
                          </a:solidFill>
                          <a:latin typeface="+mn-lt"/>
                          <a:ea typeface="+mn-ea"/>
                          <a:cs typeface="+mn-cs"/>
                        </a:rPr>
                        <a:t> </a:t>
                      </a:r>
                      <a:r>
                        <a:rPr lang="en-ID" sz="1800" b="1" i="0" u="none" strike="noStrike" kern="1200" baseline="0" dirty="0" err="1">
                          <a:solidFill>
                            <a:schemeClr val="lt1"/>
                          </a:solidFill>
                          <a:latin typeface="+mn-lt"/>
                          <a:ea typeface="+mn-ea"/>
                          <a:cs typeface="+mn-cs"/>
                        </a:rPr>
                        <a:t>interaksi</a:t>
                      </a:r>
                      <a:endParaRPr lang="en-ID" sz="1800" b="1" i="0" u="none" strike="noStrike" kern="1200" baseline="0" dirty="0">
                        <a:solidFill>
                          <a:schemeClr val="lt1"/>
                        </a:solidFill>
                        <a:latin typeface="+mn-lt"/>
                        <a:ea typeface="+mn-ea"/>
                        <a:cs typeface="+mn-cs"/>
                      </a:endParaRPr>
                    </a:p>
                    <a:p>
                      <a:r>
                        <a:rPr lang="en-ID" sz="1800" b="1" i="0" u="none" strike="noStrike" kern="1200" baseline="0" dirty="0" err="1">
                          <a:solidFill>
                            <a:schemeClr val="lt1"/>
                          </a:solidFill>
                          <a:latin typeface="+mn-lt"/>
                          <a:ea typeface="+mn-ea"/>
                          <a:cs typeface="+mn-cs"/>
                        </a:rPr>
                        <a:t>antara</a:t>
                      </a:r>
                      <a:r>
                        <a:rPr lang="en-ID" sz="1800" b="1" i="0" u="none" strike="noStrike" kern="1200" baseline="0" dirty="0">
                          <a:solidFill>
                            <a:schemeClr val="lt1"/>
                          </a:solidFill>
                          <a:latin typeface="+mn-lt"/>
                          <a:ea typeface="+mn-ea"/>
                          <a:cs typeface="+mn-cs"/>
                        </a:rPr>
                        <a:t> auditor dan auditee</a:t>
                      </a:r>
                      <a:endParaRPr lang="en-ID" dirty="0"/>
                    </a:p>
                  </a:txBody>
                  <a:tcPr/>
                </a:tc>
                <a:tc gridSpan="2">
                  <a:txBody>
                    <a:bodyPr/>
                    <a:lstStyle/>
                    <a:p>
                      <a:pPr algn="ctr"/>
                      <a:r>
                        <a:rPr lang="en-ID" sz="1800" b="1" i="0" u="none" strike="noStrike" kern="1200" baseline="0" dirty="0" err="1">
                          <a:solidFill>
                            <a:schemeClr val="lt1"/>
                          </a:solidFill>
                          <a:latin typeface="+mn-lt"/>
                          <a:ea typeface="+mn-ea"/>
                          <a:cs typeface="+mn-cs"/>
                        </a:rPr>
                        <a:t>Lokasi</a:t>
                      </a:r>
                      <a:r>
                        <a:rPr lang="en-ID" sz="1800" b="1" i="0" u="none" strike="noStrike" kern="1200" baseline="0" dirty="0">
                          <a:solidFill>
                            <a:schemeClr val="lt1"/>
                          </a:solidFill>
                          <a:latin typeface="+mn-lt"/>
                          <a:ea typeface="+mn-ea"/>
                          <a:cs typeface="+mn-cs"/>
                        </a:rPr>
                        <a:t> auditor</a:t>
                      </a:r>
                      <a:endParaRPr lang="en-ID" dirty="0"/>
                    </a:p>
                  </a:txBody>
                  <a:tcPr anchor="ctr"/>
                </a:tc>
                <a:tc hMerge="1">
                  <a:txBody>
                    <a:bodyPr/>
                    <a:lstStyle/>
                    <a:p>
                      <a:endParaRPr lang="en-ID" dirty="0"/>
                    </a:p>
                  </a:txBody>
                  <a:tcPr/>
                </a:tc>
                <a:extLst>
                  <a:ext uri="{0D108BD9-81ED-4DB2-BD59-A6C34878D82A}">
                    <a16:rowId xmlns:a16="http://schemas.microsoft.com/office/drawing/2014/main" val="1656397315"/>
                  </a:ext>
                </a:extLst>
              </a:tr>
              <a:tr h="370840">
                <a:tc vMerge="1">
                  <a:txBody>
                    <a:bodyPr/>
                    <a:lstStyle/>
                    <a:p>
                      <a:endParaRPr lang="en-ID" dirty="0"/>
                    </a:p>
                  </a:txBody>
                  <a:tcPr/>
                </a:tc>
                <a:tc>
                  <a:txBody>
                    <a:bodyPr/>
                    <a:lstStyle/>
                    <a:p>
                      <a:pPr marL="0" algn="ctr" defTabSz="914400" rtl="0" eaLnBrk="1" latinLnBrk="0" hangingPunct="1"/>
                      <a:r>
                        <a:rPr lang="en-US" sz="1800" b="1" i="0" u="none" strike="noStrike" kern="1200" baseline="0" dirty="0">
                          <a:solidFill>
                            <a:schemeClr val="lt1"/>
                          </a:solidFill>
                          <a:latin typeface="+mn-lt"/>
                          <a:ea typeface="+mn-ea"/>
                          <a:cs typeface="+mn-cs"/>
                        </a:rPr>
                        <a:t>On Site</a:t>
                      </a:r>
                      <a:endParaRPr lang="en-ID" sz="1800" b="1" i="0" u="none" strike="noStrike" kern="1200" baseline="0" dirty="0">
                        <a:solidFill>
                          <a:schemeClr val="lt1"/>
                        </a:solidFill>
                        <a:latin typeface="+mn-lt"/>
                        <a:ea typeface="+mn-ea"/>
                        <a:cs typeface="+mn-cs"/>
                      </a:endParaRPr>
                    </a:p>
                  </a:txBody>
                  <a:tcPr>
                    <a:solidFill>
                      <a:schemeClr val="accent1"/>
                    </a:solidFill>
                  </a:tcPr>
                </a:tc>
                <a:tc>
                  <a:txBody>
                    <a:bodyPr/>
                    <a:lstStyle/>
                    <a:p>
                      <a:pPr marL="0" algn="ctr" defTabSz="914400" rtl="0" eaLnBrk="1" latinLnBrk="0" hangingPunct="1"/>
                      <a:r>
                        <a:rPr lang="en-US" sz="1800" b="1" i="0" u="none" strike="noStrike" kern="1200" baseline="0" dirty="0">
                          <a:solidFill>
                            <a:schemeClr val="lt1"/>
                          </a:solidFill>
                          <a:latin typeface="+mn-lt"/>
                          <a:ea typeface="+mn-ea"/>
                          <a:cs typeface="+mn-cs"/>
                        </a:rPr>
                        <a:t>Remote</a:t>
                      </a:r>
                      <a:endParaRPr lang="en-ID" sz="1800" b="1" i="0" u="none" strike="noStrike" kern="1200" baseline="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val="1453220495"/>
                  </a:ext>
                </a:extLst>
              </a:tr>
              <a:tr h="370840">
                <a:tc>
                  <a:txBody>
                    <a:bodyPr/>
                    <a:lstStyle/>
                    <a:p>
                      <a:r>
                        <a:rPr lang="en-US" dirty="0" err="1"/>
                        <a:t>Interaksi</a:t>
                      </a:r>
                      <a:r>
                        <a:rPr lang="en-US" dirty="0"/>
                        <a:t> </a:t>
                      </a:r>
                      <a:r>
                        <a:rPr lang="en-US" dirty="0" err="1"/>
                        <a:t>langsung</a:t>
                      </a:r>
                      <a:endParaRPr lang="en-ID" dirty="0"/>
                    </a:p>
                  </a:txBody>
                  <a:tcPr/>
                </a:tc>
                <a:tc>
                  <a:txBody>
                    <a:bodyPr/>
                    <a:lstStyle/>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Melakukan</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wawancara</a:t>
                      </a:r>
                      <a:endParaRPr lang="en-ID" sz="1800" b="0" i="0" u="none" strike="noStrike" kern="1200" baseline="0" dirty="0">
                        <a:solidFill>
                          <a:schemeClr val="dk1"/>
                        </a:solidFill>
                        <a:latin typeface="+mn-lt"/>
                        <a:ea typeface="+mn-ea"/>
                        <a:cs typeface="+mn-cs"/>
                      </a:endParaRP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Melengkapi</a:t>
                      </a:r>
                      <a:r>
                        <a:rPr lang="en-ID" sz="1800" b="0" i="0" u="none" strike="noStrike" kern="1200" baseline="0" dirty="0">
                          <a:solidFill>
                            <a:schemeClr val="dk1"/>
                          </a:solidFill>
                          <a:latin typeface="+mn-lt"/>
                          <a:ea typeface="+mn-ea"/>
                          <a:cs typeface="+mn-cs"/>
                        </a:rPr>
                        <a:t> checklist</a:t>
                      </a: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Meninjau</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dokumen</a:t>
                      </a:r>
                      <a:endParaRPr lang="en-ID" sz="1800" b="0" i="0" u="none" strike="noStrike" kern="1200" baseline="0" dirty="0">
                        <a:solidFill>
                          <a:schemeClr val="dk1"/>
                        </a:solidFill>
                        <a:latin typeface="+mn-lt"/>
                        <a:ea typeface="+mn-ea"/>
                        <a:cs typeface="+mn-cs"/>
                      </a:endParaRPr>
                    </a:p>
                    <a:p>
                      <a:r>
                        <a:rPr lang="en-ID" sz="1800" b="0" i="0" u="none" strike="noStrike" kern="1200" baseline="0" dirty="0">
                          <a:solidFill>
                            <a:schemeClr val="dk1"/>
                          </a:solidFill>
                          <a:latin typeface="+mn-lt"/>
                          <a:ea typeface="+mn-ea"/>
                          <a:cs typeface="+mn-cs"/>
                        </a:rPr>
                        <a:t>• Sampling</a:t>
                      </a:r>
                      <a:endParaRPr lang="en-ID" dirty="0"/>
                    </a:p>
                  </a:txBody>
                  <a:tcPr/>
                </a:tc>
                <a:tc>
                  <a:txBody>
                    <a:bodyPr/>
                    <a:lstStyle/>
                    <a:p>
                      <a:r>
                        <a:rPr lang="en-ID" sz="1800" b="0" i="0" u="none" strike="noStrike" kern="1200" baseline="0" dirty="0" err="1">
                          <a:solidFill>
                            <a:schemeClr val="dk1"/>
                          </a:solidFill>
                          <a:latin typeface="+mn-lt"/>
                          <a:ea typeface="+mn-ea"/>
                          <a:cs typeface="+mn-cs"/>
                        </a:rPr>
                        <a:t>Menggunakan</a:t>
                      </a:r>
                      <a:r>
                        <a:rPr lang="en-ID" sz="1800" b="0" i="0" u="none" strike="noStrike" kern="1200" baseline="0" dirty="0">
                          <a:solidFill>
                            <a:schemeClr val="dk1"/>
                          </a:solidFill>
                          <a:latin typeface="+mn-lt"/>
                          <a:ea typeface="+mn-ea"/>
                          <a:cs typeface="+mn-cs"/>
                        </a:rPr>
                        <a:t> media </a:t>
                      </a:r>
                      <a:r>
                        <a:rPr lang="en-ID" sz="1800" b="0" i="0" u="none" strike="noStrike" kern="1200" baseline="0" dirty="0" err="1">
                          <a:solidFill>
                            <a:schemeClr val="dk1"/>
                          </a:solidFill>
                          <a:latin typeface="+mn-lt"/>
                          <a:ea typeface="+mn-ea"/>
                          <a:cs typeface="+mn-cs"/>
                        </a:rPr>
                        <a:t>komunikasi</a:t>
                      </a:r>
                      <a:endParaRPr lang="en-ID" sz="1800" b="0" i="0" u="none" strike="noStrike" kern="1200" baseline="0" dirty="0">
                        <a:solidFill>
                          <a:schemeClr val="dk1"/>
                        </a:solidFill>
                        <a:latin typeface="+mn-lt"/>
                        <a:ea typeface="+mn-ea"/>
                        <a:cs typeface="+mn-cs"/>
                      </a:endParaRPr>
                    </a:p>
                    <a:p>
                      <a:r>
                        <a:rPr lang="en-ID" sz="1800" b="0" i="0" u="none" strike="noStrike" kern="1200" baseline="0" dirty="0" err="1">
                          <a:solidFill>
                            <a:schemeClr val="dk1"/>
                          </a:solidFill>
                          <a:latin typeface="+mn-lt"/>
                          <a:ea typeface="+mn-ea"/>
                          <a:cs typeface="+mn-cs"/>
                        </a:rPr>
                        <a:t>interaktif</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dengan</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hal-hal</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ini</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bisa</a:t>
                      </a:r>
                      <a:endParaRPr lang="en-ID" sz="1800" b="0" i="0" u="none" strike="noStrike" kern="1200" baseline="0" dirty="0">
                        <a:solidFill>
                          <a:schemeClr val="dk1"/>
                        </a:solidFill>
                        <a:latin typeface="+mn-lt"/>
                        <a:ea typeface="+mn-ea"/>
                        <a:cs typeface="+mn-cs"/>
                      </a:endParaRPr>
                    </a:p>
                    <a:p>
                      <a:r>
                        <a:rPr lang="en-ID" sz="1800" b="0" i="0" u="none" strike="noStrike" kern="1200" baseline="0" dirty="0" err="1">
                          <a:solidFill>
                            <a:schemeClr val="dk1"/>
                          </a:solidFill>
                          <a:latin typeface="+mn-lt"/>
                          <a:ea typeface="+mn-ea"/>
                          <a:cs typeface="+mn-cs"/>
                        </a:rPr>
                        <a:t>dilakukan</a:t>
                      </a:r>
                      <a:r>
                        <a:rPr lang="en-ID" sz="1800" b="0" i="0" u="none" strike="noStrike" kern="1200" baseline="0" dirty="0">
                          <a:solidFill>
                            <a:schemeClr val="dk1"/>
                          </a:solidFill>
                          <a:latin typeface="+mn-lt"/>
                          <a:ea typeface="+mn-ea"/>
                          <a:cs typeface="+mn-cs"/>
                        </a:rPr>
                        <a:t>:</a:t>
                      </a: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Melakukan</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wawancara</a:t>
                      </a:r>
                      <a:endParaRPr lang="en-ID" sz="1800" b="0" i="0" u="none" strike="noStrike" kern="1200" baseline="0" dirty="0">
                        <a:solidFill>
                          <a:schemeClr val="dk1"/>
                        </a:solidFill>
                        <a:latin typeface="+mn-lt"/>
                        <a:ea typeface="+mn-ea"/>
                        <a:cs typeface="+mn-cs"/>
                      </a:endParaRP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Observasi</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pekerjaan</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secara</a:t>
                      </a:r>
                      <a:r>
                        <a:rPr lang="en-ID" sz="1800" b="0" i="0" u="none" strike="noStrike" kern="1200" baseline="0" dirty="0">
                          <a:solidFill>
                            <a:schemeClr val="dk1"/>
                          </a:solidFill>
                          <a:latin typeface="+mn-lt"/>
                          <a:ea typeface="+mn-ea"/>
                          <a:cs typeface="+mn-cs"/>
                        </a:rPr>
                        <a:t> </a:t>
                      </a:r>
                    </a:p>
                    <a:p>
                      <a:r>
                        <a:rPr lang="en-ID" sz="1800" b="0" i="0" u="none" strike="noStrike" kern="1200" baseline="0" dirty="0">
                          <a:solidFill>
                            <a:schemeClr val="dk1"/>
                          </a:solidFill>
                          <a:latin typeface="+mn-lt"/>
                          <a:ea typeface="+mn-ea"/>
                          <a:cs typeface="+mn-cs"/>
                        </a:rPr>
                        <a:t>   remote</a:t>
                      </a: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Melengkapi</a:t>
                      </a:r>
                      <a:r>
                        <a:rPr lang="en-ID" sz="1800" b="0" i="0" u="none" strike="noStrike" kern="1200" baseline="0" dirty="0">
                          <a:solidFill>
                            <a:schemeClr val="dk1"/>
                          </a:solidFill>
                          <a:latin typeface="+mn-lt"/>
                          <a:ea typeface="+mn-ea"/>
                          <a:cs typeface="+mn-cs"/>
                        </a:rPr>
                        <a:t> checklist</a:t>
                      </a: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Meninjau</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dokumen</a:t>
                      </a:r>
                      <a:endParaRPr lang="en-ID" dirty="0"/>
                    </a:p>
                  </a:txBody>
                  <a:tcPr/>
                </a:tc>
                <a:extLst>
                  <a:ext uri="{0D108BD9-81ED-4DB2-BD59-A6C34878D82A}">
                    <a16:rowId xmlns:a16="http://schemas.microsoft.com/office/drawing/2014/main" val="3420548639"/>
                  </a:ext>
                </a:extLst>
              </a:tr>
              <a:tr h="370840">
                <a:tc>
                  <a:txBody>
                    <a:bodyPr/>
                    <a:lstStyle/>
                    <a:p>
                      <a:r>
                        <a:rPr lang="en-US" dirty="0" err="1"/>
                        <a:t>Interaksi</a:t>
                      </a:r>
                      <a:r>
                        <a:rPr lang="en-US" dirty="0"/>
                        <a:t> </a:t>
                      </a:r>
                      <a:r>
                        <a:rPr lang="en-US" dirty="0" err="1"/>
                        <a:t>tidak</a:t>
                      </a:r>
                      <a:r>
                        <a:rPr lang="en-US" dirty="0"/>
                        <a:t> </a:t>
                      </a:r>
                      <a:r>
                        <a:rPr lang="en-US" dirty="0" err="1"/>
                        <a:t>langsung</a:t>
                      </a:r>
                      <a:endParaRPr lang="en-ID" dirty="0"/>
                    </a:p>
                  </a:txBody>
                  <a:tcPr/>
                </a:tc>
                <a:tc>
                  <a:txBody>
                    <a:bodyPr/>
                    <a:lstStyle/>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Meninjau</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dokumen</a:t>
                      </a:r>
                      <a:endParaRPr lang="en-ID" sz="1800" b="0" i="0" u="none" strike="noStrike" kern="1200" baseline="0" dirty="0">
                        <a:solidFill>
                          <a:schemeClr val="dk1"/>
                        </a:solidFill>
                        <a:latin typeface="+mn-lt"/>
                        <a:ea typeface="+mn-ea"/>
                        <a:cs typeface="+mn-cs"/>
                      </a:endParaRP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Observasi</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pekerjaan</a:t>
                      </a:r>
                      <a:endParaRPr lang="en-ID" sz="1800" b="0" i="0" u="none" strike="noStrike" kern="1200" baseline="0" dirty="0">
                        <a:solidFill>
                          <a:schemeClr val="dk1"/>
                        </a:solidFill>
                        <a:latin typeface="+mn-lt"/>
                        <a:ea typeface="+mn-ea"/>
                        <a:cs typeface="+mn-cs"/>
                      </a:endParaRP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Melakukan</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kunjungan</a:t>
                      </a:r>
                      <a:r>
                        <a:rPr lang="en-ID" sz="1800" b="0" i="0" u="none" strike="noStrike" kern="1200" baseline="0" dirty="0">
                          <a:solidFill>
                            <a:schemeClr val="dk1"/>
                          </a:solidFill>
                          <a:latin typeface="+mn-lt"/>
                          <a:ea typeface="+mn-ea"/>
                          <a:cs typeface="+mn-cs"/>
                        </a:rPr>
                        <a:t> </a:t>
                      </a:r>
                    </a:p>
                    <a:p>
                      <a:r>
                        <a:rPr lang="en-ID" sz="1800" b="0" i="0" u="none" strike="noStrike" kern="1200" baseline="0" dirty="0">
                          <a:solidFill>
                            <a:schemeClr val="dk1"/>
                          </a:solidFill>
                          <a:latin typeface="+mn-lt"/>
                          <a:ea typeface="+mn-ea"/>
                          <a:cs typeface="+mn-cs"/>
                        </a:rPr>
                        <a:t>   on-site</a:t>
                      </a: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Melengkapi</a:t>
                      </a:r>
                      <a:r>
                        <a:rPr lang="en-ID" sz="1800" b="0" i="0" u="none" strike="noStrike" kern="1200" baseline="0" dirty="0">
                          <a:solidFill>
                            <a:schemeClr val="dk1"/>
                          </a:solidFill>
                          <a:latin typeface="+mn-lt"/>
                          <a:ea typeface="+mn-ea"/>
                          <a:cs typeface="+mn-cs"/>
                        </a:rPr>
                        <a:t> checklist</a:t>
                      </a:r>
                    </a:p>
                    <a:p>
                      <a:r>
                        <a:rPr lang="en-ID" sz="1800" b="0" i="0" u="none" strike="noStrike" kern="1200" baseline="0" dirty="0">
                          <a:solidFill>
                            <a:schemeClr val="dk1"/>
                          </a:solidFill>
                          <a:latin typeface="+mn-lt"/>
                          <a:ea typeface="+mn-ea"/>
                          <a:cs typeface="+mn-cs"/>
                        </a:rPr>
                        <a:t>• Sampling (mis. </a:t>
                      </a:r>
                      <a:r>
                        <a:rPr lang="en-ID" sz="1800" b="0" i="0" u="none" strike="noStrike" kern="1200" baseline="0" dirty="0" err="1">
                          <a:solidFill>
                            <a:schemeClr val="dk1"/>
                          </a:solidFill>
                          <a:latin typeface="+mn-lt"/>
                          <a:ea typeface="+mn-ea"/>
                          <a:cs typeface="+mn-cs"/>
                        </a:rPr>
                        <a:t>Produk</a:t>
                      </a:r>
                      <a:r>
                        <a:rPr lang="en-ID" sz="1800" b="0" i="0" u="none" strike="noStrike" kern="1200" baseline="0" dirty="0">
                          <a:solidFill>
                            <a:schemeClr val="dk1"/>
                          </a:solidFill>
                          <a:latin typeface="+mn-lt"/>
                          <a:ea typeface="+mn-ea"/>
                          <a:cs typeface="+mn-cs"/>
                        </a:rPr>
                        <a:t>)</a:t>
                      </a:r>
                      <a:endParaRPr lang="en-ID" dirty="0"/>
                    </a:p>
                  </a:txBody>
                  <a:tcPr/>
                </a:tc>
                <a:tc>
                  <a:txBody>
                    <a:bodyPr/>
                    <a:lstStyle/>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Meninjau</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dokumen</a:t>
                      </a:r>
                      <a:endParaRPr lang="en-ID" sz="1800" b="0" i="0" u="none" strike="noStrike" kern="1200" baseline="0" dirty="0">
                        <a:solidFill>
                          <a:schemeClr val="dk1"/>
                        </a:solidFill>
                        <a:latin typeface="+mn-lt"/>
                        <a:ea typeface="+mn-ea"/>
                        <a:cs typeface="+mn-cs"/>
                      </a:endParaRP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Observasi</a:t>
                      </a:r>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pekerjaan</a:t>
                      </a:r>
                      <a:endParaRPr lang="en-ID" sz="1800" b="0" i="0" u="none" strike="noStrike" kern="1200" baseline="0" dirty="0">
                        <a:solidFill>
                          <a:schemeClr val="dk1"/>
                        </a:solidFill>
                        <a:latin typeface="+mn-lt"/>
                        <a:ea typeface="+mn-ea"/>
                        <a:cs typeface="+mn-cs"/>
                      </a:endParaRPr>
                    </a:p>
                    <a:p>
                      <a:r>
                        <a:rPr lang="en-ID" sz="1800" b="0" i="0" u="none" strike="noStrike" kern="1200" baseline="0" dirty="0">
                          <a:solidFill>
                            <a:schemeClr val="dk1"/>
                          </a:solidFill>
                          <a:latin typeface="+mn-lt"/>
                          <a:ea typeface="+mn-ea"/>
                          <a:cs typeface="+mn-cs"/>
                        </a:rPr>
                        <a:t>• </a:t>
                      </a:r>
                      <a:r>
                        <a:rPr lang="en-ID" sz="1800" b="0" i="0" u="none" strike="noStrike" kern="1200" baseline="0" dirty="0" err="1">
                          <a:solidFill>
                            <a:schemeClr val="dk1"/>
                          </a:solidFill>
                          <a:latin typeface="+mn-lt"/>
                          <a:ea typeface="+mn-ea"/>
                          <a:cs typeface="+mn-cs"/>
                        </a:rPr>
                        <a:t>Analisis</a:t>
                      </a:r>
                      <a:r>
                        <a:rPr lang="en-ID" sz="1800" b="0" i="0" u="none" strike="noStrike" kern="1200" baseline="0" dirty="0">
                          <a:solidFill>
                            <a:schemeClr val="dk1"/>
                          </a:solidFill>
                          <a:latin typeface="+mn-lt"/>
                          <a:ea typeface="+mn-ea"/>
                          <a:cs typeface="+mn-cs"/>
                        </a:rPr>
                        <a:t> data</a:t>
                      </a:r>
                      <a:endParaRPr lang="en-ID" dirty="0"/>
                    </a:p>
                  </a:txBody>
                  <a:tcPr/>
                </a:tc>
                <a:extLst>
                  <a:ext uri="{0D108BD9-81ED-4DB2-BD59-A6C34878D82A}">
                    <a16:rowId xmlns:a16="http://schemas.microsoft.com/office/drawing/2014/main" val="2972703976"/>
                  </a:ext>
                </a:extLst>
              </a:tr>
            </a:tbl>
          </a:graphicData>
        </a:graphic>
      </p:graphicFrame>
      <p:sp>
        <p:nvSpPr>
          <p:cNvPr id="4" name="Slide Number Placeholder 3">
            <a:extLst>
              <a:ext uri="{FF2B5EF4-FFF2-40B4-BE49-F238E27FC236}">
                <a16:creationId xmlns:a16="http://schemas.microsoft.com/office/drawing/2014/main" id="{122197CC-7493-4423-BCD7-80E978A9FB86}"/>
              </a:ext>
            </a:extLst>
          </p:cNvPr>
          <p:cNvSpPr>
            <a:spLocks noGrp="1"/>
          </p:cNvSpPr>
          <p:nvPr>
            <p:ph type="sldNum" sz="quarter" idx="12"/>
          </p:nvPr>
        </p:nvSpPr>
        <p:spPr/>
        <p:txBody>
          <a:bodyPr/>
          <a:lstStyle/>
          <a:p>
            <a:pPr>
              <a:defRPr/>
            </a:pPr>
            <a:fld id="{6479658B-7F9C-4333-9499-869B8642C574}" type="slidenum">
              <a:rPr lang="en-US" smtClean="0"/>
              <a:pPr>
                <a:defRPr/>
              </a:pPr>
              <a:t>77</a:t>
            </a:fld>
            <a:endParaRPr lang="en-US"/>
          </a:p>
        </p:txBody>
      </p:sp>
      <p:sp>
        <p:nvSpPr>
          <p:cNvPr id="3" name="Footer Placeholder 2">
            <a:extLst>
              <a:ext uri="{FF2B5EF4-FFF2-40B4-BE49-F238E27FC236}">
                <a16:creationId xmlns:a16="http://schemas.microsoft.com/office/drawing/2014/main" id="{4B848BFA-6270-465C-A89C-F3E7A49B0476}"/>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12300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0" y="0"/>
            <a:ext cx="2352675" cy="6858000"/>
            <a:chOff x="0" y="0"/>
            <a:chExt cx="2171700" cy="6858000"/>
          </a:xfrm>
        </p:grpSpPr>
        <p:pic>
          <p:nvPicPr>
            <p:cNvPr id="6" name="Picture 5" descr="audit lingkungan 2.jpg"/>
            <p:cNvPicPr>
              <a:picLocks noChangeAspect="1"/>
            </p:cNvPicPr>
            <p:nvPr/>
          </p:nvPicPr>
          <p:blipFill>
            <a:blip r:embed="rId2"/>
            <a:stretch>
              <a:fillRect/>
            </a:stretch>
          </p:blipFill>
          <p:spPr>
            <a:xfrm>
              <a:off x="0" y="0"/>
              <a:ext cx="2171700" cy="1628775"/>
            </a:xfrm>
            <a:prstGeom prst="rect">
              <a:avLst/>
            </a:prstGeom>
          </p:spPr>
        </p:pic>
        <p:pic>
          <p:nvPicPr>
            <p:cNvPr id="7" name="Picture 6" descr="audit lingkungan 2.jpg"/>
            <p:cNvPicPr>
              <a:picLocks noChangeAspect="1"/>
            </p:cNvPicPr>
            <p:nvPr/>
          </p:nvPicPr>
          <p:blipFill>
            <a:blip r:embed="rId3" cstate="print"/>
            <a:stretch>
              <a:fillRect/>
            </a:stretch>
          </p:blipFill>
          <p:spPr>
            <a:xfrm>
              <a:off x="0" y="1727801"/>
              <a:ext cx="2171700" cy="1621222"/>
            </a:xfrm>
            <a:prstGeom prst="rect">
              <a:avLst/>
            </a:prstGeom>
          </p:spPr>
        </p:pic>
        <p:pic>
          <p:nvPicPr>
            <p:cNvPr id="8" name="Picture 7" descr="audit lingkungan 2.jpg"/>
            <p:cNvPicPr>
              <a:picLocks noChangeAspect="1"/>
            </p:cNvPicPr>
            <p:nvPr/>
          </p:nvPicPr>
          <p:blipFill>
            <a:blip r:embed="rId4" cstate="print"/>
            <a:stretch>
              <a:fillRect/>
            </a:stretch>
          </p:blipFill>
          <p:spPr>
            <a:xfrm>
              <a:off x="0" y="3476625"/>
              <a:ext cx="2171700" cy="1628775"/>
            </a:xfrm>
            <a:prstGeom prst="rect">
              <a:avLst/>
            </a:prstGeom>
          </p:spPr>
        </p:pic>
        <p:pic>
          <p:nvPicPr>
            <p:cNvPr id="9" name="Picture 8" descr="audit lingkungan 2.jpg"/>
            <p:cNvPicPr>
              <a:picLocks noChangeAspect="1"/>
            </p:cNvPicPr>
            <p:nvPr/>
          </p:nvPicPr>
          <p:blipFill>
            <a:blip r:embed="rId5"/>
            <a:stretch>
              <a:fillRect/>
            </a:stretch>
          </p:blipFill>
          <p:spPr>
            <a:xfrm>
              <a:off x="0" y="5229225"/>
              <a:ext cx="2171700" cy="1628775"/>
            </a:xfrm>
            <a:prstGeom prst="rect">
              <a:avLst/>
            </a:prstGeom>
          </p:spPr>
        </p:pic>
      </p:grpSp>
      <p:sp>
        <p:nvSpPr>
          <p:cNvPr id="11" name="TextBox 10"/>
          <p:cNvSpPr txBox="1"/>
          <p:nvPr/>
        </p:nvSpPr>
        <p:spPr>
          <a:xfrm>
            <a:off x="2827198" y="1"/>
            <a:ext cx="4248279" cy="584775"/>
          </a:xfrm>
          <a:prstGeom prst="rect">
            <a:avLst/>
          </a:prstGeom>
          <a:noFill/>
        </p:spPr>
        <p:txBody>
          <a:bodyPr wrap="none" rtlCol="0">
            <a:spAutoFit/>
          </a:bodyPr>
          <a:lstStyle/>
          <a:p>
            <a:r>
              <a:rPr lang="en-US" sz="3200" dirty="0">
                <a:latin typeface="Brush Script MT" pitchFamily="66" charset="0"/>
              </a:rPr>
              <a:t>Hal-</a:t>
            </a:r>
            <a:r>
              <a:rPr lang="en-US" sz="3200" dirty="0" err="1">
                <a:latin typeface="Brush Script MT" pitchFamily="66" charset="0"/>
              </a:rPr>
              <a:t>hal</a:t>
            </a:r>
            <a:r>
              <a:rPr lang="en-US" sz="3200" dirty="0">
                <a:latin typeface="Brush Script MT" pitchFamily="66" charset="0"/>
              </a:rPr>
              <a:t> yang </a:t>
            </a:r>
            <a:r>
              <a:rPr lang="en-US" sz="3200" dirty="0" err="1">
                <a:latin typeface="Brush Script MT" pitchFamily="66" charset="0"/>
              </a:rPr>
              <a:t>harus</a:t>
            </a:r>
            <a:r>
              <a:rPr lang="en-US" sz="3200" dirty="0">
                <a:latin typeface="Brush Script MT" pitchFamily="66" charset="0"/>
              </a:rPr>
              <a:t> </a:t>
            </a:r>
            <a:r>
              <a:rPr lang="en-US" sz="3200" dirty="0" err="1">
                <a:latin typeface="Brush Script MT" pitchFamily="66" charset="0"/>
              </a:rPr>
              <a:t>dihindari</a:t>
            </a:r>
            <a:endParaRPr lang="en-US" sz="3200" dirty="0">
              <a:latin typeface="Brush Script MT" pitchFamily="66" charset="0"/>
            </a:endParaRPr>
          </a:p>
        </p:txBody>
      </p:sp>
      <p:sp>
        <p:nvSpPr>
          <p:cNvPr id="12" name="TextBox 11"/>
          <p:cNvSpPr txBox="1"/>
          <p:nvPr/>
        </p:nvSpPr>
        <p:spPr>
          <a:xfrm>
            <a:off x="4044951" y="405826"/>
            <a:ext cx="3047053" cy="584775"/>
          </a:xfrm>
          <a:prstGeom prst="rect">
            <a:avLst/>
          </a:prstGeom>
          <a:noFill/>
        </p:spPr>
        <p:txBody>
          <a:bodyPr wrap="none" rtlCol="0">
            <a:spAutoFit/>
          </a:bodyPr>
          <a:lstStyle/>
          <a:p>
            <a:r>
              <a:rPr lang="en-US" sz="3200" dirty="0" err="1">
                <a:latin typeface="Brush Script MT" pitchFamily="66" charset="0"/>
              </a:rPr>
              <a:t>Selama</a:t>
            </a:r>
            <a:r>
              <a:rPr lang="en-US" sz="3200" dirty="0">
                <a:latin typeface="Brush Script MT" pitchFamily="66" charset="0"/>
              </a:rPr>
              <a:t> </a:t>
            </a:r>
            <a:r>
              <a:rPr lang="en-US" sz="3200" dirty="0" err="1">
                <a:latin typeface="Brush Script MT" pitchFamily="66" charset="0"/>
              </a:rPr>
              <a:t>Pelaksanaan</a:t>
            </a:r>
            <a:endParaRPr lang="en-US" sz="3200" dirty="0">
              <a:latin typeface="Brush Script MT" pitchFamily="66" charset="0"/>
            </a:endParaRPr>
          </a:p>
        </p:txBody>
      </p:sp>
      <p:sp>
        <p:nvSpPr>
          <p:cNvPr id="13" name="Rectangle 12"/>
          <p:cNvSpPr/>
          <p:nvPr/>
        </p:nvSpPr>
        <p:spPr>
          <a:xfrm>
            <a:off x="7346951" y="-76200"/>
            <a:ext cx="2180404" cy="1107996"/>
          </a:xfrm>
          <a:prstGeom prst="rect">
            <a:avLst/>
          </a:prstGeom>
          <a:noFill/>
        </p:spPr>
        <p:txBody>
          <a:bodyPr wrap="none" lIns="91440" tIns="45720" rIns="91440" bIns="45720">
            <a:spAutoFit/>
          </a:bodyPr>
          <a:lstStyle/>
          <a:p>
            <a:pPr algn="ctr"/>
            <a:r>
              <a:rPr lang="en-US" sz="6600" b="1" cap="all" spc="0" dirty="0">
                <a:ln w="9000" cmpd="sng">
                  <a:solidFill>
                    <a:schemeClr val="accent4">
                      <a:shade val="50000"/>
                      <a:satMod val="120000"/>
                    </a:schemeClr>
                  </a:solidFill>
                  <a:prstDash val="solid"/>
                </a:ln>
                <a:solidFill>
                  <a:srgbClr val="FF0066"/>
                </a:solidFill>
                <a:effectLst>
                  <a:reflection blurRad="12700" stA="28000" endPos="45000" dist="1000" dir="5400000" sy="-100000" algn="bl" rotWithShape="0"/>
                </a:effectLst>
                <a:latin typeface="Impact" pitchFamily="34" charset="0"/>
              </a:rPr>
              <a:t>audit</a:t>
            </a:r>
          </a:p>
        </p:txBody>
      </p:sp>
      <p:sp>
        <p:nvSpPr>
          <p:cNvPr id="14" name="Rectangle 3"/>
          <p:cNvSpPr>
            <a:spLocks noGrp="1" noChangeArrowheads="1"/>
          </p:cNvSpPr>
          <p:nvPr>
            <p:ph type="body" sz="half" idx="1"/>
          </p:nvPr>
        </p:nvSpPr>
        <p:spPr>
          <a:xfrm>
            <a:off x="2476500" y="1143000"/>
            <a:ext cx="7181850" cy="5486400"/>
          </a:xfrm>
        </p:spPr>
        <p:txBody>
          <a:bodyPr>
            <a:noAutofit/>
          </a:bodyPr>
          <a:lstStyle/>
          <a:p>
            <a:pPr eaLnBrk="1" hangingPunct="1">
              <a:lnSpc>
                <a:spcPct val="90000"/>
              </a:lnSpc>
            </a:pPr>
            <a:r>
              <a:rPr lang="en-US" sz="2200" dirty="0" err="1">
                <a:latin typeface="Arial" pitchFamily="34" charset="0"/>
                <a:cs typeface="Arial" pitchFamily="34" charset="0"/>
              </a:rPr>
              <a:t>Memberi</a:t>
            </a:r>
            <a:r>
              <a:rPr lang="en-US" sz="2200" dirty="0">
                <a:latin typeface="Arial" pitchFamily="34" charset="0"/>
                <a:cs typeface="Arial" pitchFamily="34" charset="0"/>
              </a:rPr>
              <a:t> </a:t>
            </a:r>
            <a:r>
              <a:rPr lang="en-US" sz="2200" dirty="0" err="1">
                <a:latin typeface="Arial" pitchFamily="34" charset="0"/>
                <a:cs typeface="Arial" pitchFamily="34" charset="0"/>
              </a:rPr>
              <a:t>pertanyaan</a:t>
            </a:r>
            <a:r>
              <a:rPr lang="en-US" sz="2200" dirty="0">
                <a:latin typeface="Arial" pitchFamily="34" charset="0"/>
                <a:cs typeface="Arial" pitchFamily="34" charset="0"/>
              </a:rPr>
              <a:t> yang </a:t>
            </a:r>
            <a:r>
              <a:rPr lang="en-US" sz="2200" dirty="0" err="1">
                <a:latin typeface="Arial" pitchFamily="34" charset="0"/>
                <a:cs typeface="Arial" pitchFamily="34" charset="0"/>
              </a:rPr>
              <a:t>mengandung</a:t>
            </a:r>
            <a:r>
              <a:rPr lang="en-US" sz="2200" dirty="0">
                <a:latin typeface="Arial" pitchFamily="34" charset="0"/>
                <a:cs typeface="Arial" pitchFamily="34" charset="0"/>
              </a:rPr>
              <a:t> </a:t>
            </a:r>
            <a:r>
              <a:rPr lang="en-US" sz="2200" dirty="0" err="1">
                <a:latin typeface="Arial" pitchFamily="34" charset="0"/>
                <a:cs typeface="Arial" pitchFamily="34" charset="0"/>
              </a:rPr>
              <a:t>beban</a:t>
            </a:r>
            <a:r>
              <a:rPr lang="en-US" sz="2200" dirty="0">
                <a:latin typeface="Arial" pitchFamily="34" charset="0"/>
                <a:cs typeface="Arial" pitchFamily="34" charset="0"/>
              </a:rPr>
              <a:t> </a:t>
            </a:r>
            <a:r>
              <a:rPr lang="en-US" sz="2200" dirty="0" err="1">
                <a:latin typeface="Arial" pitchFamily="34" charset="0"/>
                <a:cs typeface="Arial" pitchFamily="34" charset="0"/>
              </a:rPr>
              <a:t>dan</a:t>
            </a:r>
            <a:r>
              <a:rPr lang="en-US" sz="2200" dirty="0">
                <a:latin typeface="Arial" pitchFamily="34" charset="0"/>
                <a:cs typeface="Arial" pitchFamily="34" charset="0"/>
              </a:rPr>
              <a:t> </a:t>
            </a:r>
            <a:r>
              <a:rPr lang="en-US" sz="2200" dirty="0" err="1">
                <a:latin typeface="Arial" pitchFamily="34" charset="0"/>
                <a:cs typeface="Arial" pitchFamily="34" charset="0"/>
              </a:rPr>
              <a:t>memojokan</a:t>
            </a:r>
            <a:r>
              <a:rPr lang="en-US" sz="2200" dirty="0">
                <a:latin typeface="Arial" pitchFamily="34" charset="0"/>
                <a:cs typeface="Arial" pitchFamily="34" charset="0"/>
              </a:rPr>
              <a:t> (</a:t>
            </a:r>
            <a:r>
              <a:rPr lang="en-US" sz="2200" i="1" dirty="0">
                <a:latin typeface="Arial" pitchFamily="34" charset="0"/>
                <a:cs typeface="Arial" pitchFamily="34" charset="0"/>
              </a:rPr>
              <a:t>loaded and leading question</a:t>
            </a:r>
            <a:r>
              <a:rPr lang="en-US" sz="2200" dirty="0">
                <a:latin typeface="Arial" pitchFamily="34" charset="0"/>
                <a:cs typeface="Arial" pitchFamily="34" charset="0"/>
              </a:rPr>
              <a:t>). </a:t>
            </a:r>
            <a:r>
              <a:rPr lang="en-US" sz="2200" dirty="0" err="1">
                <a:latin typeface="Arial" pitchFamily="34" charset="0"/>
                <a:cs typeface="Arial" pitchFamily="34" charset="0"/>
              </a:rPr>
              <a:t>Contohnya</a:t>
            </a:r>
            <a:r>
              <a:rPr lang="en-US" sz="2200" dirty="0">
                <a:latin typeface="Arial" pitchFamily="34" charset="0"/>
                <a:cs typeface="Arial" pitchFamily="34" charset="0"/>
              </a:rPr>
              <a:t>: </a:t>
            </a:r>
            <a:r>
              <a:rPr lang="en-US" sz="2200" dirty="0" err="1">
                <a:latin typeface="Arial" pitchFamily="34" charset="0"/>
                <a:cs typeface="Arial" pitchFamily="34" charset="0"/>
              </a:rPr>
              <a:t>Jika</a:t>
            </a:r>
            <a:r>
              <a:rPr lang="en-US" sz="2200" dirty="0">
                <a:latin typeface="Arial" pitchFamily="34" charset="0"/>
                <a:cs typeface="Arial" pitchFamily="34" charset="0"/>
              </a:rPr>
              <a:t> </a:t>
            </a:r>
            <a:r>
              <a:rPr lang="en-US" sz="2200" dirty="0" err="1">
                <a:latin typeface="Arial" pitchFamily="34" charset="0"/>
                <a:cs typeface="Arial" pitchFamily="34" charset="0"/>
              </a:rPr>
              <a:t>menurut</a:t>
            </a:r>
            <a:r>
              <a:rPr lang="en-US" sz="2200" dirty="0">
                <a:latin typeface="Arial" pitchFamily="34" charset="0"/>
                <a:cs typeface="Arial" pitchFamily="34" charset="0"/>
              </a:rPr>
              <a:t> </a:t>
            </a:r>
            <a:r>
              <a:rPr lang="en-US" sz="2200" dirty="0" err="1">
                <a:latin typeface="Arial" pitchFamily="34" charset="0"/>
                <a:cs typeface="Arial" pitchFamily="34" charset="0"/>
              </a:rPr>
              <a:t>Anda</a:t>
            </a:r>
            <a:r>
              <a:rPr lang="en-US" sz="2200" dirty="0">
                <a:latin typeface="Arial" pitchFamily="34" charset="0"/>
                <a:cs typeface="Arial" pitchFamily="34" charset="0"/>
              </a:rPr>
              <a:t> </a:t>
            </a:r>
            <a:r>
              <a:rPr lang="en-US" sz="2200" dirty="0" err="1">
                <a:latin typeface="Arial" pitchFamily="34" charset="0"/>
                <a:cs typeface="Arial" pitchFamily="34" charset="0"/>
              </a:rPr>
              <a:t>ini</a:t>
            </a:r>
            <a:r>
              <a:rPr lang="en-US" sz="2200" dirty="0">
                <a:latin typeface="Arial" pitchFamily="34" charset="0"/>
                <a:cs typeface="Arial" pitchFamily="34" charset="0"/>
              </a:rPr>
              <a:t> </a:t>
            </a:r>
            <a:r>
              <a:rPr lang="en-US" sz="2200" dirty="0" err="1">
                <a:latin typeface="Arial" pitchFamily="34" charset="0"/>
                <a:cs typeface="Arial" pitchFamily="34" charset="0"/>
              </a:rPr>
              <a:t>tidak</a:t>
            </a:r>
            <a:r>
              <a:rPr lang="en-US" sz="2200" dirty="0">
                <a:latin typeface="Arial" pitchFamily="34" charset="0"/>
                <a:cs typeface="Arial" pitchFamily="34" charset="0"/>
              </a:rPr>
              <a:t> </a:t>
            </a:r>
            <a:r>
              <a:rPr lang="en-US" sz="2200" dirty="0" err="1">
                <a:latin typeface="Arial" pitchFamily="34" charset="0"/>
                <a:cs typeface="Arial" pitchFamily="34" charset="0"/>
              </a:rPr>
              <a:t>efektif</a:t>
            </a:r>
            <a:r>
              <a:rPr lang="en-US" sz="2200" dirty="0">
                <a:latin typeface="Arial" pitchFamily="34" charset="0"/>
                <a:cs typeface="Arial" pitchFamily="34" charset="0"/>
              </a:rPr>
              <a:t>, </a:t>
            </a:r>
            <a:r>
              <a:rPr lang="en-US" sz="2200" dirty="0" err="1">
                <a:latin typeface="Arial" pitchFamily="34" charset="0"/>
                <a:cs typeface="Arial" pitchFamily="34" charset="0"/>
              </a:rPr>
              <a:t>kenapa</a:t>
            </a:r>
            <a:r>
              <a:rPr lang="en-US" sz="2200" dirty="0">
                <a:latin typeface="Arial" pitchFamily="34" charset="0"/>
                <a:cs typeface="Arial" pitchFamily="34" charset="0"/>
              </a:rPr>
              <a:t> </a:t>
            </a:r>
            <a:r>
              <a:rPr lang="en-US" sz="2200" dirty="0" err="1">
                <a:latin typeface="Arial" pitchFamily="34" charset="0"/>
                <a:cs typeface="Arial" pitchFamily="34" charset="0"/>
              </a:rPr>
              <a:t>masih</a:t>
            </a:r>
            <a:r>
              <a:rPr lang="en-US" sz="2200" dirty="0">
                <a:latin typeface="Arial" pitchFamily="34" charset="0"/>
                <a:cs typeface="Arial" pitchFamily="34" charset="0"/>
              </a:rPr>
              <a:t> </a:t>
            </a:r>
            <a:r>
              <a:rPr lang="en-US" sz="2200" dirty="0" err="1">
                <a:latin typeface="Arial" pitchFamily="34" charset="0"/>
                <a:cs typeface="Arial" pitchFamily="34" charset="0"/>
              </a:rPr>
              <a:t>dijalankan</a:t>
            </a:r>
            <a:r>
              <a:rPr lang="en-US" sz="2200" dirty="0">
                <a:latin typeface="Arial" pitchFamily="34" charset="0"/>
                <a:cs typeface="Arial" pitchFamily="34" charset="0"/>
              </a:rPr>
              <a:t> ? </a:t>
            </a:r>
            <a:r>
              <a:rPr lang="en-US" sz="2200" dirty="0" err="1">
                <a:latin typeface="Arial" pitchFamily="34" charset="0"/>
                <a:cs typeface="Arial" pitchFamily="34" charset="0"/>
              </a:rPr>
              <a:t>Apakah</a:t>
            </a:r>
            <a:r>
              <a:rPr lang="en-US" sz="2200" dirty="0">
                <a:latin typeface="Arial" pitchFamily="34" charset="0"/>
                <a:cs typeface="Arial" pitchFamily="34" charset="0"/>
              </a:rPr>
              <a:t> </a:t>
            </a:r>
            <a:r>
              <a:rPr lang="en-US" sz="2200" dirty="0" err="1">
                <a:latin typeface="Arial" pitchFamily="34" charset="0"/>
                <a:cs typeface="Arial" pitchFamily="34" charset="0"/>
              </a:rPr>
              <a:t>Anda</a:t>
            </a:r>
            <a:r>
              <a:rPr lang="en-US" sz="2200" dirty="0">
                <a:latin typeface="Arial" pitchFamily="34" charset="0"/>
                <a:cs typeface="Arial" pitchFamily="34" charset="0"/>
              </a:rPr>
              <a:t> </a:t>
            </a:r>
            <a:r>
              <a:rPr lang="en-US" sz="2200" dirty="0" err="1">
                <a:latin typeface="Arial" pitchFamily="34" charset="0"/>
                <a:cs typeface="Arial" pitchFamily="34" charset="0"/>
              </a:rPr>
              <a:t>sengaja</a:t>
            </a:r>
            <a:r>
              <a:rPr lang="en-US" sz="2200" dirty="0">
                <a:latin typeface="Arial" pitchFamily="34" charset="0"/>
                <a:cs typeface="Arial" pitchFamily="34" charset="0"/>
              </a:rPr>
              <a:t> </a:t>
            </a:r>
            <a:r>
              <a:rPr lang="en-US" sz="2200" dirty="0" err="1">
                <a:latin typeface="Arial" pitchFamily="34" charset="0"/>
                <a:cs typeface="Arial" pitchFamily="34" charset="0"/>
              </a:rPr>
              <a:t>tidak</a:t>
            </a:r>
            <a:r>
              <a:rPr lang="en-US" sz="2200" dirty="0">
                <a:latin typeface="Arial" pitchFamily="34" charset="0"/>
                <a:cs typeface="Arial" pitchFamily="34" charset="0"/>
              </a:rPr>
              <a:t> </a:t>
            </a:r>
            <a:r>
              <a:rPr lang="en-US" sz="2200" dirty="0" err="1">
                <a:latin typeface="Arial" pitchFamily="34" charset="0"/>
                <a:cs typeface="Arial" pitchFamily="34" charset="0"/>
              </a:rPr>
              <a:t>mencatat</a:t>
            </a:r>
            <a:r>
              <a:rPr lang="en-US" sz="2200" dirty="0">
                <a:latin typeface="Arial" pitchFamily="34" charset="0"/>
                <a:cs typeface="Arial" pitchFamily="34" charset="0"/>
              </a:rPr>
              <a:t> </a:t>
            </a:r>
            <a:r>
              <a:rPr lang="en-US" sz="2200" dirty="0" err="1">
                <a:latin typeface="Arial" pitchFamily="34" charset="0"/>
                <a:cs typeface="Arial" pitchFamily="34" charset="0"/>
              </a:rPr>
              <a:t>kecelakaan</a:t>
            </a:r>
            <a:r>
              <a:rPr lang="en-US" sz="2200" dirty="0">
                <a:latin typeface="Arial" pitchFamily="34" charset="0"/>
                <a:cs typeface="Arial" pitchFamily="34" charset="0"/>
              </a:rPr>
              <a:t> </a:t>
            </a:r>
            <a:r>
              <a:rPr lang="en-US" sz="2200" dirty="0" err="1">
                <a:latin typeface="Arial" pitchFamily="34" charset="0"/>
                <a:cs typeface="Arial" pitchFamily="34" charset="0"/>
              </a:rPr>
              <a:t>sehingga</a:t>
            </a:r>
            <a:r>
              <a:rPr lang="en-US" sz="2200" dirty="0">
                <a:latin typeface="Arial" pitchFamily="34" charset="0"/>
                <a:cs typeface="Arial" pitchFamily="34" charset="0"/>
              </a:rPr>
              <a:t> </a:t>
            </a:r>
            <a:r>
              <a:rPr lang="en-US" sz="2200" dirty="0" err="1">
                <a:latin typeface="Arial" pitchFamily="34" charset="0"/>
                <a:cs typeface="Arial" pitchFamily="34" charset="0"/>
              </a:rPr>
              <a:t>performa</a:t>
            </a:r>
            <a:r>
              <a:rPr lang="en-US" sz="2200" dirty="0">
                <a:latin typeface="Arial" pitchFamily="34" charset="0"/>
                <a:cs typeface="Arial" pitchFamily="34" charset="0"/>
              </a:rPr>
              <a:t> Perusahaan </a:t>
            </a:r>
            <a:r>
              <a:rPr lang="en-US" sz="2200" dirty="0" err="1">
                <a:latin typeface="Arial" pitchFamily="34" charset="0"/>
                <a:cs typeface="Arial" pitchFamily="34" charset="0"/>
              </a:rPr>
              <a:t>terlihat</a:t>
            </a:r>
            <a:r>
              <a:rPr lang="en-US" sz="2200" dirty="0">
                <a:latin typeface="Arial" pitchFamily="34" charset="0"/>
                <a:cs typeface="Arial" pitchFamily="34" charset="0"/>
              </a:rPr>
              <a:t> </a:t>
            </a:r>
            <a:r>
              <a:rPr lang="en-US" sz="2200" dirty="0" err="1">
                <a:latin typeface="Arial" pitchFamily="34" charset="0"/>
                <a:cs typeface="Arial" pitchFamily="34" charset="0"/>
              </a:rPr>
              <a:t>bagus</a:t>
            </a:r>
            <a:r>
              <a:rPr lang="en-US" sz="2200" dirty="0">
                <a:latin typeface="Arial" pitchFamily="34" charset="0"/>
                <a:cs typeface="Arial" pitchFamily="34" charset="0"/>
              </a:rPr>
              <a:t> ?  </a:t>
            </a:r>
          </a:p>
          <a:p>
            <a:pPr eaLnBrk="1" hangingPunct="1">
              <a:lnSpc>
                <a:spcPct val="90000"/>
              </a:lnSpc>
              <a:buFont typeface="Wingdings" pitchFamily="2" charset="2"/>
              <a:buNone/>
            </a:pPr>
            <a:endParaRPr lang="en-US" sz="2200" dirty="0">
              <a:latin typeface="Arial" pitchFamily="34" charset="0"/>
              <a:cs typeface="Arial" pitchFamily="34" charset="0"/>
            </a:endParaRPr>
          </a:p>
          <a:p>
            <a:pPr eaLnBrk="1" hangingPunct="1">
              <a:lnSpc>
                <a:spcPct val="90000"/>
              </a:lnSpc>
            </a:pPr>
            <a:r>
              <a:rPr lang="en-US" sz="2200" dirty="0" err="1">
                <a:latin typeface="Arial" pitchFamily="34" charset="0"/>
                <a:cs typeface="Arial" pitchFamily="34" charset="0"/>
              </a:rPr>
              <a:t>Berdebat</a:t>
            </a:r>
            <a:r>
              <a:rPr lang="en-US" sz="2200" dirty="0">
                <a:latin typeface="Arial" pitchFamily="34" charset="0"/>
                <a:cs typeface="Arial" pitchFamily="34" charset="0"/>
              </a:rPr>
              <a:t> </a:t>
            </a:r>
            <a:r>
              <a:rPr lang="en-US" sz="2200" dirty="0" err="1">
                <a:latin typeface="Arial" pitchFamily="34" charset="0"/>
                <a:cs typeface="Arial" pitchFamily="34" charset="0"/>
              </a:rPr>
              <a:t>dengan</a:t>
            </a:r>
            <a:r>
              <a:rPr lang="en-US" sz="2200" dirty="0">
                <a:latin typeface="Arial" pitchFamily="34" charset="0"/>
                <a:cs typeface="Arial" pitchFamily="34" charset="0"/>
              </a:rPr>
              <a:t> </a:t>
            </a:r>
            <a:r>
              <a:rPr lang="en-US" sz="2200" dirty="0" err="1">
                <a:latin typeface="Arial" pitchFamily="34" charset="0"/>
                <a:cs typeface="Arial" pitchFamily="34" charset="0"/>
              </a:rPr>
              <a:t>auditee</a:t>
            </a:r>
            <a:r>
              <a:rPr lang="en-US" sz="2200" dirty="0">
                <a:latin typeface="Arial" pitchFamily="34" charset="0"/>
                <a:cs typeface="Arial" pitchFamily="34" charset="0"/>
              </a:rPr>
              <a:t> </a:t>
            </a:r>
            <a:r>
              <a:rPr lang="en-US" sz="2200" dirty="0" err="1">
                <a:latin typeface="Arial" pitchFamily="34" charset="0"/>
                <a:cs typeface="Arial" pitchFamily="34" charset="0"/>
              </a:rPr>
              <a:t>tentang</a:t>
            </a:r>
            <a:r>
              <a:rPr lang="en-US" sz="2200" dirty="0">
                <a:latin typeface="Arial" pitchFamily="34" charset="0"/>
                <a:cs typeface="Arial" pitchFamily="34" charset="0"/>
              </a:rPr>
              <a:t> </a:t>
            </a:r>
            <a:r>
              <a:rPr lang="en-US" sz="2200" dirty="0" err="1">
                <a:latin typeface="Arial" pitchFamily="34" charset="0"/>
                <a:cs typeface="Arial" pitchFamily="34" charset="0"/>
              </a:rPr>
              <a:t>suatu</a:t>
            </a:r>
            <a:r>
              <a:rPr lang="en-US" sz="2200" dirty="0">
                <a:latin typeface="Arial" pitchFamily="34" charset="0"/>
                <a:cs typeface="Arial" pitchFamily="34" charset="0"/>
              </a:rPr>
              <a:t> </a:t>
            </a:r>
            <a:r>
              <a:rPr lang="id-ID" sz="2200" dirty="0">
                <a:latin typeface="Arial" pitchFamily="34" charset="0"/>
                <a:cs typeface="Arial" pitchFamily="34" charset="0"/>
              </a:rPr>
              <a:t>ketidaksesuaian</a:t>
            </a:r>
            <a:r>
              <a:rPr lang="en-US" sz="2200" dirty="0">
                <a:latin typeface="Arial" pitchFamily="34" charset="0"/>
                <a:cs typeface="Arial" pitchFamily="34" charset="0"/>
              </a:rPr>
              <a:t> </a:t>
            </a:r>
            <a:r>
              <a:rPr lang="en-US" sz="2200" dirty="0" err="1">
                <a:latin typeface="Arial" pitchFamily="34" charset="0"/>
                <a:cs typeface="Arial" pitchFamily="34" charset="0"/>
              </a:rPr>
              <a:t>dengan</a:t>
            </a:r>
            <a:r>
              <a:rPr lang="en-US" sz="2200" dirty="0">
                <a:latin typeface="Arial" pitchFamily="34" charset="0"/>
                <a:cs typeface="Arial" pitchFamily="34" charset="0"/>
              </a:rPr>
              <a:t> </a:t>
            </a:r>
            <a:r>
              <a:rPr lang="en-US" sz="2200" dirty="0" err="1">
                <a:latin typeface="Arial" pitchFamily="34" charset="0"/>
                <a:cs typeface="Arial" pitchFamily="34" charset="0"/>
              </a:rPr>
              <a:t>menggunakan</a:t>
            </a:r>
            <a:r>
              <a:rPr lang="en-US" sz="2200" dirty="0">
                <a:latin typeface="Arial" pitchFamily="34" charset="0"/>
                <a:cs typeface="Arial" pitchFamily="34" charset="0"/>
              </a:rPr>
              <a:t> </a:t>
            </a:r>
            <a:r>
              <a:rPr lang="en-US" sz="2200" dirty="0" err="1">
                <a:latin typeface="Arial" pitchFamily="34" charset="0"/>
                <a:cs typeface="Arial" pitchFamily="34" charset="0"/>
              </a:rPr>
              <a:t>landasan</a:t>
            </a:r>
            <a:r>
              <a:rPr lang="en-US" sz="2200" dirty="0">
                <a:latin typeface="Arial" pitchFamily="34" charset="0"/>
                <a:cs typeface="Arial" pitchFamily="34" charset="0"/>
              </a:rPr>
              <a:t> </a:t>
            </a:r>
            <a:r>
              <a:rPr lang="en-US" sz="2200" dirty="0" err="1">
                <a:latin typeface="Arial" pitchFamily="34" charset="0"/>
                <a:cs typeface="Arial" pitchFamily="34" charset="0"/>
              </a:rPr>
              <a:t>pendapat</a:t>
            </a:r>
            <a:r>
              <a:rPr lang="en-US" sz="2200" dirty="0">
                <a:latin typeface="Arial" pitchFamily="34" charset="0"/>
                <a:cs typeface="Arial" pitchFamily="34" charset="0"/>
              </a:rPr>
              <a:t>, </a:t>
            </a:r>
            <a:r>
              <a:rPr lang="en-US" sz="2200" dirty="0" err="1">
                <a:latin typeface="Arial" pitchFamily="34" charset="0"/>
                <a:cs typeface="Arial" pitchFamily="34" charset="0"/>
              </a:rPr>
              <a:t>untuk</a:t>
            </a:r>
            <a:r>
              <a:rPr lang="en-US" sz="2200" dirty="0">
                <a:latin typeface="Arial" pitchFamily="34" charset="0"/>
                <a:cs typeface="Arial" pitchFamily="34" charset="0"/>
              </a:rPr>
              <a:t> </a:t>
            </a:r>
            <a:r>
              <a:rPr lang="en-US" sz="2200" dirty="0" err="1">
                <a:latin typeface="Arial" pitchFamily="34" charset="0"/>
                <a:cs typeface="Arial" pitchFamily="34" charset="0"/>
              </a:rPr>
              <a:t>menghindarinya</a:t>
            </a:r>
            <a:r>
              <a:rPr lang="en-US" sz="2200" dirty="0">
                <a:latin typeface="Arial" pitchFamily="34" charset="0"/>
                <a:cs typeface="Arial" pitchFamily="34" charset="0"/>
              </a:rPr>
              <a:t> </a:t>
            </a:r>
            <a:r>
              <a:rPr lang="en-US" sz="2200" dirty="0" err="1">
                <a:latin typeface="Arial" pitchFamily="34" charset="0"/>
                <a:cs typeface="Arial" pitchFamily="34" charset="0"/>
              </a:rPr>
              <a:t>arahkan</a:t>
            </a:r>
            <a:r>
              <a:rPr lang="en-US" sz="2200" dirty="0">
                <a:latin typeface="Arial" pitchFamily="34" charset="0"/>
                <a:cs typeface="Arial" pitchFamily="34" charset="0"/>
              </a:rPr>
              <a:t> </a:t>
            </a:r>
            <a:r>
              <a:rPr lang="en-US" sz="2200" dirty="0" err="1">
                <a:latin typeface="Arial" pitchFamily="34" charset="0"/>
                <a:cs typeface="Arial" pitchFamily="34" charset="0"/>
              </a:rPr>
              <a:t>argumen</a:t>
            </a:r>
            <a:r>
              <a:rPr lang="en-US" sz="2200" dirty="0">
                <a:latin typeface="Arial" pitchFamily="34" charset="0"/>
                <a:cs typeface="Arial" pitchFamily="34" charset="0"/>
              </a:rPr>
              <a:t> </a:t>
            </a:r>
            <a:r>
              <a:rPr lang="en-US" sz="2200" dirty="0" err="1">
                <a:latin typeface="Arial" pitchFamily="34" charset="0"/>
                <a:cs typeface="Arial" pitchFamily="34" charset="0"/>
              </a:rPr>
              <a:t>pada</a:t>
            </a:r>
            <a:r>
              <a:rPr lang="en-US" sz="2200" dirty="0">
                <a:latin typeface="Arial" pitchFamily="34" charset="0"/>
                <a:cs typeface="Arial" pitchFamily="34" charset="0"/>
              </a:rPr>
              <a:t> </a:t>
            </a:r>
            <a:r>
              <a:rPr lang="en-US" sz="2200" dirty="0" err="1">
                <a:latin typeface="Arial" pitchFamily="34" charset="0"/>
                <a:cs typeface="Arial" pitchFamily="34" charset="0"/>
              </a:rPr>
              <a:t>fakta</a:t>
            </a:r>
            <a:r>
              <a:rPr lang="en-US" sz="2200" dirty="0">
                <a:latin typeface="Arial" pitchFamily="34" charset="0"/>
                <a:cs typeface="Arial" pitchFamily="34" charset="0"/>
              </a:rPr>
              <a:t> </a:t>
            </a:r>
            <a:r>
              <a:rPr lang="en-US" sz="2200" dirty="0" err="1">
                <a:latin typeface="Arial" pitchFamily="34" charset="0"/>
                <a:cs typeface="Arial" pitchFamily="34" charset="0"/>
              </a:rPr>
              <a:t>dan</a:t>
            </a:r>
            <a:r>
              <a:rPr lang="en-US" sz="2200" dirty="0">
                <a:latin typeface="Arial" pitchFamily="34" charset="0"/>
                <a:cs typeface="Arial" pitchFamily="34" charset="0"/>
              </a:rPr>
              <a:t> standard. </a:t>
            </a:r>
          </a:p>
          <a:p>
            <a:pPr eaLnBrk="1" hangingPunct="1">
              <a:lnSpc>
                <a:spcPct val="90000"/>
              </a:lnSpc>
            </a:pPr>
            <a:endParaRPr lang="en-US" sz="2200" dirty="0">
              <a:latin typeface="Arial" pitchFamily="34" charset="0"/>
              <a:cs typeface="Arial" pitchFamily="34" charset="0"/>
            </a:endParaRPr>
          </a:p>
          <a:p>
            <a:pPr eaLnBrk="1" hangingPunct="1">
              <a:lnSpc>
                <a:spcPct val="90000"/>
              </a:lnSpc>
            </a:pPr>
            <a:r>
              <a:rPr lang="en-US" sz="2200" dirty="0" err="1">
                <a:latin typeface="Arial" pitchFamily="34" charset="0"/>
                <a:cs typeface="Arial" pitchFamily="34" charset="0"/>
              </a:rPr>
              <a:t>Merasa</a:t>
            </a:r>
            <a:r>
              <a:rPr lang="en-US" sz="2200" dirty="0">
                <a:latin typeface="Arial" pitchFamily="34" charset="0"/>
                <a:cs typeface="Arial" pitchFamily="34" charset="0"/>
              </a:rPr>
              <a:t> </a:t>
            </a:r>
            <a:r>
              <a:rPr lang="en-US" sz="2200" dirty="0" err="1">
                <a:latin typeface="Arial" pitchFamily="34" charset="0"/>
                <a:cs typeface="Arial" pitchFamily="34" charset="0"/>
              </a:rPr>
              <a:t>lebih</a:t>
            </a:r>
            <a:r>
              <a:rPr lang="en-US" sz="2200" dirty="0">
                <a:latin typeface="Arial" pitchFamily="34" charset="0"/>
                <a:cs typeface="Arial" pitchFamily="34" charset="0"/>
              </a:rPr>
              <a:t> </a:t>
            </a:r>
            <a:r>
              <a:rPr lang="en-US" sz="2200" dirty="0" err="1">
                <a:latin typeface="Arial" pitchFamily="34" charset="0"/>
                <a:cs typeface="Arial" pitchFamily="34" charset="0"/>
              </a:rPr>
              <a:t>tahu</a:t>
            </a:r>
            <a:r>
              <a:rPr lang="en-US" sz="2200" dirty="0">
                <a:latin typeface="Arial" pitchFamily="34" charset="0"/>
                <a:cs typeface="Arial" pitchFamily="34" charset="0"/>
              </a:rPr>
              <a:t> </a:t>
            </a:r>
            <a:r>
              <a:rPr lang="en-US" sz="2200" dirty="0" err="1">
                <a:latin typeface="Arial" pitchFamily="34" charset="0"/>
                <a:cs typeface="Arial" pitchFamily="34" charset="0"/>
              </a:rPr>
              <a:t>dibandingkan</a:t>
            </a:r>
            <a:r>
              <a:rPr lang="en-US" sz="2200" dirty="0">
                <a:latin typeface="Arial" pitchFamily="34" charset="0"/>
                <a:cs typeface="Arial" pitchFamily="34" charset="0"/>
              </a:rPr>
              <a:t> </a:t>
            </a:r>
            <a:r>
              <a:rPr lang="en-US" sz="2200" dirty="0" err="1">
                <a:latin typeface="Arial" pitchFamily="34" charset="0"/>
                <a:cs typeface="Arial" pitchFamily="34" charset="0"/>
              </a:rPr>
              <a:t>dengan</a:t>
            </a:r>
            <a:r>
              <a:rPr lang="en-US" sz="2200" dirty="0">
                <a:latin typeface="Arial" pitchFamily="34" charset="0"/>
                <a:cs typeface="Arial" pitchFamily="34" charset="0"/>
              </a:rPr>
              <a:t> </a:t>
            </a:r>
            <a:r>
              <a:rPr lang="en-US" sz="2200" dirty="0" err="1">
                <a:latin typeface="Arial" pitchFamily="34" charset="0"/>
                <a:cs typeface="Arial" pitchFamily="34" charset="0"/>
              </a:rPr>
              <a:t>auditee</a:t>
            </a:r>
            <a:r>
              <a:rPr lang="en-US" sz="2200" dirty="0">
                <a:latin typeface="Arial" pitchFamily="34" charset="0"/>
                <a:cs typeface="Arial" pitchFamily="34" charset="0"/>
              </a:rPr>
              <a:t> </a:t>
            </a:r>
            <a:r>
              <a:rPr lang="en-US" sz="2200" dirty="0" err="1">
                <a:latin typeface="Arial" pitchFamily="34" charset="0"/>
                <a:cs typeface="Arial" pitchFamily="34" charset="0"/>
              </a:rPr>
              <a:t>mengenai</a:t>
            </a:r>
            <a:r>
              <a:rPr lang="en-US" sz="2200" dirty="0">
                <a:latin typeface="Arial" pitchFamily="34" charset="0"/>
                <a:cs typeface="Arial" pitchFamily="34" charset="0"/>
              </a:rPr>
              <a:t> </a:t>
            </a:r>
            <a:r>
              <a:rPr lang="en-US" sz="2200" dirty="0" err="1">
                <a:latin typeface="Arial" pitchFamily="34" charset="0"/>
                <a:cs typeface="Arial" pitchFamily="34" charset="0"/>
              </a:rPr>
              <a:t>hal</a:t>
            </a:r>
            <a:r>
              <a:rPr lang="en-US" sz="2200" dirty="0">
                <a:latin typeface="Arial" pitchFamily="34" charset="0"/>
                <a:cs typeface="Arial" pitchFamily="34" charset="0"/>
              </a:rPr>
              <a:t> yang </a:t>
            </a:r>
            <a:r>
              <a:rPr lang="en-US" sz="2200" dirty="0" err="1">
                <a:latin typeface="Arial" pitchFamily="34" charset="0"/>
                <a:cs typeface="Arial" pitchFamily="34" charset="0"/>
              </a:rPr>
              <a:t>diaudit</a:t>
            </a:r>
            <a:r>
              <a:rPr lang="en-US" sz="2200" dirty="0">
                <a:latin typeface="Arial" pitchFamily="34" charset="0"/>
                <a:cs typeface="Arial" pitchFamily="34" charset="0"/>
              </a:rPr>
              <a:t>, </a:t>
            </a:r>
            <a:r>
              <a:rPr lang="en-US" sz="2200" dirty="0" err="1">
                <a:latin typeface="Arial" pitchFamily="34" charset="0"/>
                <a:cs typeface="Arial" pitchFamily="34" charset="0"/>
              </a:rPr>
              <a:t>disarankan</a:t>
            </a:r>
            <a:r>
              <a:rPr lang="en-US" sz="2200" dirty="0">
                <a:latin typeface="Arial" pitchFamily="34" charset="0"/>
                <a:cs typeface="Arial" pitchFamily="34" charset="0"/>
              </a:rPr>
              <a:t> </a:t>
            </a:r>
            <a:r>
              <a:rPr lang="en-US" sz="2200" dirty="0" err="1">
                <a:latin typeface="Arial" pitchFamily="34" charset="0"/>
                <a:cs typeface="Arial" pitchFamily="34" charset="0"/>
              </a:rPr>
              <a:t>lebih</a:t>
            </a:r>
            <a:r>
              <a:rPr lang="en-US" sz="2200" dirty="0">
                <a:latin typeface="Arial" pitchFamily="34" charset="0"/>
                <a:cs typeface="Arial" pitchFamily="34" charset="0"/>
              </a:rPr>
              <a:t> </a:t>
            </a:r>
            <a:r>
              <a:rPr lang="en-US" sz="2200" dirty="0" err="1">
                <a:latin typeface="Arial" pitchFamily="34" charset="0"/>
                <a:cs typeface="Arial" pitchFamily="34" charset="0"/>
              </a:rPr>
              <a:t>banyak</a:t>
            </a:r>
            <a:r>
              <a:rPr lang="en-US" sz="2200" dirty="0">
                <a:latin typeface="Arial" pitchFamily="34" charset="0"/>
                <a:cs typeface="Arial" pitchFamily="34" charset="0"/>
              </a:rPr>
              <a:t> </a:t>
            </a:r>
            <a:r>
              <a:rPr lang="en-US" sz="2200" dirty="0" err="1">
                <a:latin typeface="Arial" pitchFamily="34" charset="0"/>
                <a:cs typeface="Arial" pitchFamily="34" charset="0"/>
              </a:rPr>
              <a:t>menjadi</a:t>
            </a:r>
            <a:r>
              <a:rPr lang="en-US" sz="2200" dirty="0">
                <a:latin typeface="Arial" pitchFamily="34" charset="0"/>
                <a:cs typeface="Arial" pitchFamily="34" charset="0"/>
              </a:rPr>
              <a:t> </a:t>
            </a:r>
            <a:r>
              <a:rPr lang="en-US" sz="2200" dirty="0" err="1">
                <a:latin typeface="Arial" pitchFamily="34" charset="0"/>
                <a:cs typeface="Arial" pitchFamily="34" charset="0"/>
              </a:rPr>
              <a:t>pendengar</a:t>
            </a:r>
            <a:r>
              <a:rPr lang="en-US" sz="2200" dirty="0">
                <a:latin typeface="Arial" pitchFamily="34" charset="0"/>
                <a:cs typeface="Arial" pitchFamily="34" charset="0"/>
              </a:rPr>
              <a:t> </a:t>
            </a:r>
            <a:r>
              <a:rPr lang="en-US" sz="2200" dirty="0" err="1">
                <a:latin typeface="Arial" pitchFamily="34" charset="0"/>
                <a:cs typeface="Arial" pitchFamily="34" charset="0"/>
              </a:rPr>
              <a:t>daripada</a:t>
            </a:r>
            <a:r>
              <a:rPr lang="en-US" sz="2200" dirty="0">
                <a:latin typeface="Arial" pitchFamily="34" charset="0"/>
                <a:cs typeface="Arial" pitchFamily="34" charset="0"/>
              </a:rPr>
              <a:t> </a:t>
            </a:r>
            <a:r>
              <a:rPr lang="en-US" sz="2200" dirty="0" err="1">
                <a:latin typeface="Arial" pitchFamily="34" charset="0"/>
                <a:cs typeface="Arial" pitchFamily="34" charset="0"/>
              </a:rPr>
              <a:t>pembicara</a:t>
            </a:r>
            <a:r>
              <a:rPr lang="en-US" sz="2200" dirty="0">
                <a:latin typeface="Arial" pitchFamily="34" charset="0"/>
                <a:cs typeface="Arial" pitchFamily="34" charset="0"/>
              </a:rPr>
              <a:t>. </a:t>
            </a:r>
            <a:r>
              <a:rPr lang="en-US" sz="2200" dirty="0" err="1">
                <a:latin typeface="Arial" pitchFamily="34" charset="0"/>
                <a:cs typeface="Arial" pitchFamily="34" charset="0"/>
              </a:rPr>
              <a:t>Misalnya</a:t>
            </a:r>
            <a:r>
              <a:rPr lang="en-US" sz="2200" dirty="0">
                <a:latin typeface="Arial" pitchFamily="34" charset="0"/>
                <a:cs typeface="Arial" pitchFamily="34" charset="0"/>
              </a:rPr>
              <a:t>, </a:t>
            </a:r>
            <a:r>
              <a:rPr lang="en-US" sz="2200" dirty="0" err="1">
                <a:latin typeface="Arial" pitchFamily="34" charset="0"/>
                <a:cs typeface="Arial" pitchFamily="34" charset="0"/>
              </a:rPr>
              <a:t>saya</a:t>
            </a:r>
            <a:r>
              <a:rPr lang="en-US" sz="2200" dirty="0">
                <a:latin typeface="Arial" pitchFamily="34" charset="0"/>
                <a:cs typeface="Arial" pitchFamily="34" charset="0"/>
              </a:rPr>
              <a:t> </a:t>
            </a:r>
            <a:r>
              <a:rPr lang="en-US" sz="2200" dirty="0" err="1">
                <a:latin typeface="Arial" pitchFamily="34" charset="0"/>
                <a:cs typeface="Arial" pitchFamily="34" charset="0"/>
              </a:rPr>
              <a:t>sudah</a:t>
            </a:r>
            <a:r>
              <a:rPr lang="en-US" sz="2200" dirty="0">
                <a:latin typeface="Arial" pitchFamily="34" charset="0"/>
                <a:cs typeface="Arial" pitchFamily="34" charset="0"/>
              </a:rPr>
              <a:t> 10 </a:t>
            </a:r>
            <a:r>
              <a:rPr lang="en-US" sz="2200" dirty="0" err="1">
                <a:latin typeface="Arial" pitchFamily="34" charset="0"/>
                <a:cs typeface="Arial" pitchFamily="34" charset="0"/>
              </a:rPr>
              <a:t>tahun</a:t>
            </a:r>
            <a:r>
              <a:rPr lang="en-US" sz="2200" dirty="0">
                <a:latin typeface="Arial" pitchFamily="34" charset="0"/>
                <a:cs typeface="Arial" pitchFamily="34" charset="0"/>
              </a:rPr>
              <a:t> </a:t>
            </a:r>
            <a:r>
              <a:rPr lang="en-US" sz="2200" dirty="0" err="1">
                <a:latin typeface="Arial" pitchFamily="34" charset="0"/>
                <a:cs typeface="Arial" pitchFamily="34" charset="0"/>
              </a:rPr>
              <a:t>jadi</a:t>
            </a:r>
            <a:r>
              <a:rPr lang="en-US" sz="2200" dirty="0">
                <a:latin typeface="Arial" pitchFamily="34" charset="0"/>
                <a:cs typeface="Arial" pitchFamily="34" charset="0"/>
              </a:rPr>
              <a:t> auditor, </a:t>
            </a:r>
            <a:r>
              <a:rPr lang="en-US" sz="2200" dirty="0" err="1">
                <a:latin typeface="Arial" pitchFamily="34" charset="0"/>
                <a:cs typeface="Arial" pitchFamily="34" charset="0"/>
              </a:rPr>
              <a:t>ditempat</a:t>
            </a:r>
            <a:r>
              <a:rPr lang="en-US" sz="2200" dirty="0">
                <a:latin typeface="Arial" pitchFamily="34" charset="0"/>
                <a:cs typeface="Arial" pitchFamily="34" charset="0"/>
              </a:rPr>
              <a:t> lain </a:t>
            </a:r>
            <a:r>
              <a:rPr lang="en-US" sz="2200" dirty="0" err="1">
                <a:latin typeface="Arial" pitchFamily="34" charset="0"/>
                <a:cs typeface="Arial" pitchFamily="34" charset="0"/>
              </a:rPr>
              <a:t>tidak</a:t>
            </a:r>
            <a:r>
              <a:rPr lang="en-US" sz="2200" dirty="0">
                <a:latin typeface="Arial" pitchFamily="34" charset="0"/>
                <a:cs typeface="Arial" pitchFamily="34" charset="0"/>
              </a:rPr>
              <a:t> </a:t>
            </a:r>
            <a:r>
              <a:rPr lang="en-US" sz="2200" dirty="0" err="1">
                <a:latin typeface="Arial" pitchFamily="34" charset="0"/>
                <a:cs typeface="Arial" pitchFamily="34" charset="0"/>
              </a:rPr>
              <a:t>seperti</a:t>
            </a:r>
            <a:r>
              <a:rPr lang="en-US" sz="2200" dirty="0">
                <a:latin typeface="Arial" pitchFamily="34" charset="0"/>
                <a:cs typeface="Arial" pitchFamily="34" charset="0"/>
              </a:rPr>
              <a:t> </a:t>
            </a:r>
            <a:r>
              <a:rPr lang="en-US" sz="2200" dirty="0" err="1">
                <a:latin typeface="Arial" pitchFamily="34" charset="0"/>
                <a:cs typeface="Arial" pitchFamily="34" charset="0"/>
              </a:rPr>
              <a:t>ini</a:t>
            </a:r>
            <a:r>
              <a:rPr lang="en-US" sz="2200" dirty="0">
                <a:latin typeface="Arial" pitchFamily="34" charset="0"/>
                <a:cs typeface="Arial" pitchFamily="34" charset="0"/>
              </a:rPr>
              <a:t>.</a:t>
            </a:r>
          </a:p>
        </p:txBody>
      </p:sp>
      <p:sp>
        <p:nvSpPr>
          <p:cNvPr id="3" name="Slide Number Placeholder 2">
            <a:extLst>
              <a:ext uri="{FF2B5EF4-FFF2-40B4-BE49-F238E27FC236}">
                <a16:creationId xmlns:a16="http://schemas.microsoft.com/office/drawing/2014/main" id="{5C20DD92-6ABC-461B-B02B-C53F369E081B}"/>
              </a:ext>
            </a:extLst>
          </p:cNvPr>
          <p:cNvSpPr>
            <a:spLocks noGrp="1"/>
          </p:cNvSpPr>
          <p:nvPr>
            <p:ph type="sldNum" sz="quarter" idx="11"/>
          </p:nvPr>
        </p:nvSpPr>
        <p:spPr/>
        <p:txBody>
          <a:bodyPr/>
          <a:lstStyle/>
          <a:p>
            <a:pPr>
              <a:defRPr/>
            </a:pPr>
            <a:fld id="{05AFAB11-F620-41BB-9FD1-51BD9D46CF74}" type="slidenum">
              <a:rPr lang="id-ID" smtClean="0"/>
              <a:pPr>
                <a:defRPr/>
              </a:pPr>
              <a:t>78</a:t>
            </a:fld>
            <a:endParaRPr lang="id-ID"/>
          </a:p>
        </p:txBody>
      </p:sp>
      <p:sp>
        <p:nvSpPr>
          <p:cNvPr id="4" name="Footer Placeholder 3">
            <a:extLst>
              <a:ext uri="{FF2B5EF4-FFF2-40B4-BE49-F238E27FC236}">
                <a16:creationId xmlns:a16="http://schemas.microsoft.com/office/drawing/2014/main" id="{89746532-2AE1-428A-B137-E8D78F26988F}"/>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advClick="0">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body" sz="half" idx="2"/>
          </p:nvPr>
        </p:nvSpPr>
        <p:spPr>
          <a:xfrm>
            <a:off x="847997" y="333375"/>
            <a:ext cx="8354516" cy="647700"/>
          </a:xfrm>
        </p:spPr>
        <p:txBody>
          <a:bodyPr anchor="ctr" anchorCtr="1"/>
          <a:lstStyle/>
          <a:p>
            <a:pPr marL="0" indent="0" algn="ctr" eaLnBrk="1" hangingPunct="1">
              <a:lnSpc>
                <a:spcPct val="80000"/>
              </a:lnSpc>
              <a:spcBef>
                <a:spcPct val="0"/>
              </a:spcBef>
              <a:buClrTx/>
              <a:buFontTx/>
              <a:buNone/>
              <a:defRPr/>
            </a:pPr>
            <a:r>
              <a:rPr lang="en-US" sz="4400">
                <a:solidFill>
                  <a:schemeClr val="folHlink"/>
                </a:solidFill>
                <a:effectLst>
                  <a:outerShdw blurRad="38100" dist="38100" dir="2700000" algn="tl">
                    <a:srgbClr val="C0C0C0"/>
                  </a:outerShdw>
                </a:effectLst>
                <a:latin typeface="Berlin Sans FB" pitchFamily="34" charset="0"/>
              </a:rPr>
              <a:t>Sikap permusuhan dari auditee</a:t>
            </a:r>
          </a:p>
        </p:txBody>
      </p:sp>
      <p:sp>
        <p:nvSpPr>
          <p:cNvPr id="49155" name="Rectangle 7"/>
          <p:cNvSpPr>
            <a:spLocks noChangeArrowheads="1"/>
          </p:cNvSpPr>
          <p:nvPr/>
        </p:nvSpPr>
        <p:spPr bwMode="auto">
          <a:xfrm>
            <a:off x="3728645" y="1484314"/>
            <a:ext cx="5762885" cy="2708275"/>
          </a:xfrm>
          <a:prstGeom prst="rect">
            <a:avLst/>
          </a:prstGeom>
          <a:noFill/>
          <a:ln w="9525">
            <a:noFill/>
            <a:miter lim="800000"/>
            <a:headEnd/>
            <a:tailEnd/>
          </a:ln>
        </p:spPr>
        <p:txBody>
          <a:bodyPr/>
          <a:lstStyle/>
          <a:p>
            <a:pPr eaLnBrk="0" hangingPunct="0">
              <a:lnSpc>
                <a:spcPct val="90000"/>
              </a:lnSpc>
              <a:buFont typeface="Monotype Sorts" charset="2"/>
              <a:buBlip>
                <a:blip r:embed="rId2"/>
              </a:buBlip>
            </a:pPr>
            <a:r>
              <a:rPr lang="en-US" sz="2400" dirty="0">
                <a:latin typeface="Century Gothic" pitchFamily="34" charset="0"/>
              </a:rPr>
              <a:t>   Progressive Hostility</a:t>
            </a:r>
            <a:r>
              <a:rPr lang="en-US" sz="2400" b="0" dirty="0">
                <a:latin typeface="Century Gothic" pitchFamily="34" charset="0"/>
              </a:rPr>
              <a:t> </a:t>
            </a:r>
          </a:p>
          <a:p>
            <a:pPr lvl="1" eaLnBrk="0" hangingPunct="0">
              <a:lnSpc>
                <a:spcPct val="90000"/>
              </a:lnSpc>
            </a:pPr>
            <a:r>
              <a:rPr lang="en-US" b="0" dirty="0" err="1">
                <a:latin typeface="Century Gothic" pitchFamily="34" charset="0"/>
              </a:rPr>
              <a:t>yaitu</a:t>
            </a:r>
            <a:r>
              <a:rPr lang="en-US" b="0" dirty="0">
                <a:latin typeface="Century Gothic" pitchFamily="34" charset="0"/>
              </a:rPr>
              <a:t>: </a:t>
            </a:r>
            <a:r>
              <a:rPr lang="en-US" b="0" dirty="0" err="1">
                <a:latin typeface="Century Gothic" pitchFamily="34" charset="0"/>
              </a:rPr>
              <a:t>sikap</a:t>
            </a:r>
            <a:r>
              <a:rPr lang="en-US" b="0" dirty="0">
                <a:latin typeface="Century Gothic" pitchFamily="34" charset="0"/>
              </a:rPr>
              <a:t> </a:t>
            </a:r>
            <a:r>
              <a:rPr lang="en-US" b="0" dirty="0" err="1">
                <a:latin typeface="Century Gothic" pitchFamily="34" charset="0"/>
              </a:rPr>
              <a:t>permusuhan</a:t>
            </a:r>
            <a:r>
              <a:rPr lang="en-US" b="0" dirty="0">
                <a:latin typeface="Century Gothic" pitchFamily="34" charset="0"/>
              </a:rPr>
              <a:t> yang </a:t>
            </a:r>
            <a:r>
              <a:rPr lang="en-US" b="0" dirty="0" err="1">
                <a:latin typeface="Century Gothic" pitchFamily="34" charset="0"/>
              </a:rPr>
              <a:t>timbul</a:t>
            </a:r>
            <a:r>
              <a:rPr lang="en-US" b="0" dirty="0">
                <a:latin typeface="Century Gothic" pitchFamily="34" charset="0"/>
              </a:rPr>
              <a:t> </a:t>
            </a:r>
            <a:r>
              <a:rPr lang="en-US" b="0" dirty="0" err="1">
                <a:latin typeface="Century Gothic" pitchFamily="34" charset="0"/>
              </a:rPr>
              <a:t>secara</a:t>
            </a:r>
            <a:r>
              <a:rPr lang="en-US" b="0" dirty="0">
                <a:latin typeface="Century Gothic" pitchFamily="34" charset="0"/>
              </a:rPr>
              <a:t> </a:t>
            </a:r>
            <a:r>
              <a:rPr lang="en-US" b="0" dirty="0" err="1">
                <a:latin typeface="Century Gothic" pitchFamily="34" charset="0"/>
              </a:rPr>
              <a:t>bertahap</a:t>
            </a:r>
            <a:r>
              <a:rPr lang="en-US" b="0" dirty="0">
                <a:latin typeface="Century Gothic" pitchFamily="34" charset="0"/>
              </a:rPr>
              <a:t>. </a:t>
            </a:r>
          </a:p>
          <a:p>
            <a:pPr lvl="1" eaLnBrk="0" hangingPunct="0">
              <a:lnSpc>
                <a:spcPct val="90000"/>
              </a:lnSpc>
            </a:pPr>
            <a:r>
              <a:rPr lang="en-US" b="0" dirty="0" err="1">
                <a:latin typeface="Century Gothic" pitchFamily="34" charset="0"/>
              </a:rPr>
              <a:t>Misalnya</a:t>
            </a:r>
            <a:r>
              <a:rPr lang="en-US" b="0" dirty="0">
                <a:latin typeface="Century Gothic" pitchFamily="34" charset="0"/>
              </a:rPr>
              <a:t>  </a:t>
            </a:r>
            <a:r>
              <a:rPr lang="en-US" b="0" dirty="0" err="1">
                <a:latin typeface="Century Gothic" pitchFamily="34" charset="0"/>
              </a:rPr>
              <a:t>kebanyakan</a:t>
            </a:r>
            <a:r>
              <a:rPr lang="en-US" b="0" dirty="0">
                <a:latin typeface="Century Gothic" pitchFamily="34" charset="0"/>
              </a:rPr>
              <a:t> interview </a:t>
            </a:r>
            <a:r>
              <a:rPr lang="en-US" b="0" dirty="0" err="1">
                <a:latin typeface="Century Gothic" pitchFamily="34" charset="0"/>
              </a:rPr>
              <a:t>diawali</a:t>
            </a:r>
            <a:r>
              <a:rPr lang="en-US" b="0" dirty="0">
                <a:latin typeface="Century Gothic" pitchFamily="34" charset="0"/>
              </a:rPr>
              <a:t> </a:t>
            </a:r>
            <a:r>
              <a:rPr lang="en-US" b="0" dirty="0" err="1">
                <a:latin typeface="Century Gothic" pitchFamily="34" charset="0"/>
              </a:rPr>
              <a:t>dengan</a:t>
            </a:r>
            <a:r>
              <a:rPr lang="en-US" b="0" dirty="0">
                <a:latin typeface="Century Gothic" pitchFamily="34" charset="0"/>
              </a:rPr>
              <a:t> </a:t>
            </a:r>
            <a:r>
              <a:rPr lang="en-US" b="0" dirty="0" err="1">
                <a:latin typeface="Century Gothic" pitchFamily="34" charset="0"/>
              </a:rPr>
              <a:t>damai</a:t>
            </a:r>
            <a:r>
              <a:rPr lang="en-US" b="0" dirty="0">
                <a:latin typeface="Century Gothic" pitchFamily="34" charset="0"/>
              </a:rPr>
              <a:t> (</a:t>
            </a:r>
            <a:r>
              <a:rPr lang="en-US" b="0" i="1" dirty="0">
                <a:latin typeface="Century Gothic" pitchFamily="34" charset="0"/>
              </a:rPr>
              <a:t>peaceably</a:t>
            </a:r>
            <a:r>
              <a:rPr lang="en-US" b="0" dirty="0">
                <a:latin typeface="Century Gothic" pitchFamily="34" charset="0"/>
              </a:rPr>
              <a:t>), </a:t>
            </a:r>
            <a:r>
              <a:rPr lang="en-US" b="0" dirty="0" err="1">
                <a:latin typeface="Century Gothic" pitchFamily="34" charset="0"/>
              </a:rPr>
              <a:t>tetapi</a:t>
            </a:r>
            <a:r>
              <a:rPr lang="en-US" b="0" dirty="0">
                <a:latin typeface="Century Gothic" pitchFamily="34" charset="0"/>
              </a:rPr>
              <a:t> </a:t>
            </a:r>
            <a:r>
              <a:rPr lang="en-US" b="0" dirty="0" err="1">
                <a:latin typeface="Century Gothic" pitchFamily="34" charset="0"/>
              </a:rPr>
              <a:t>sifat</a:t>
            </a:r>
            <a:r>
              <a:rPr lang="en-US" b="0" dirty="0">
                <a:latin typeface="Century Gothic" pitchFamily="34" charset="0"/>
              </a:rPr>
              <a:t> </a:t>
            </a:r>
            <a:r>
              <a:rPr lang="en-US" b="0" dirty="0" err="1">
                <a:latin typeface="Century Gothic" pitchFamily="34" charset="0"/>
              </a:rPr>
              <a:t>tidak</a:t>
            </a:r>
            <a:r>
              <a:rPr lang="en-US" b="0" dirty="0">
                <a:latin typeface="Century Gothic" pitchFamily="34" charset="0"/>
              </a:rPr>
              <a:t> </a:t>
            </a:r>
            <a:r>
              <a:rPr lang="en-US" b="0" dirty="0" err="1">
                <a:latin typeface="Century Gothic" pitchFamily="34" charset="0"/>
              </a:rPr>
              <a:t>berteman</a:t>
            </a:r>
            <a:r>
              <a:rPr lang="en-US" b="0" dirty="0">
                <a:latin typeface="Century Gothic" pitchFamily="34" charset="0"/>
              </a:rPr>
              <a:t> </a:t>
            </a:r>
            <a:r>
              <a:rPr lang="en-US" b="0" dirty="0" err="1">
                <a:latin typeface="Century Gothic" pitchFamily="34" charset="0"/>
              </a:rPr>
              <a:t>timbul</a:t>
            </a:r>
            <a:r>
              <a:rPr lang="en-US" b="0" dirty="0">
                <a:latin typeface="Century Gothic" pitchFamily="34" charset="0"/>
              </a:rPr>
              <a:t> </a:t>
            </a:r>
            <a:r>
              <a:rPr lang="en-US" b="0" dirty="0" err="1">
                <a:latin typeface="Century Gothic" pitchFamily="34" charset="0"/>
              </a:rPr>
              <a:t>sesuai</a:t>
            </a:r>
            <a:r>
              <a:rPr lang="en-US" b="0" dirty="0">
                <a:latin typeface="Century Gothic" pitchFamily="34" charset="0"/>
              </a:rPr>
              <a:t> </a:t>
            </a:r>
            <a:r>
              <a:rPr lang="en-US" b="0" dirty="0" err="1">
                <a:latin typeface="Century Gothic" pitchFamily="34" charset="0"/>
              </a:rPr>
              <a:t>dengan</a:t>
            </a:r>
            <a:r>
              <a:rPr lang="en-US" b="0" dirty="0">
                <a:latin typeface="Century Gothic" pitchFamily="34" charset="0"/>
              </a:rPr>
              <a:t> </a:t>
            </a:r>
            <a:r>
              <a:rPr lang="en-US" b="0" dirty="0" err="1">
                <a:latin typeface="Century Gothic" pitchFamily="34" charset="0"/>
              </a:rPr>
              <a:t>pergerakan</a:t>
            </a:r>
            <a:r>
              <a:rPr lang="en-US" b="0" dirty="0">
                <a:latin typeface="Century Gothic" pitchFamily="34" charset="0"/>
              </a:rPr>
              <a:t> </a:t>
            </a:r>
            <a:r>
              <a:rPr lang="en-US" b="0" dirty="0" err="1">
                <a:latin typeface="Century Gothic" pitchFamily="34" charset="0"/>
              </a:rPr>
              <a:t>waktu</a:t>
            </a:r>
            <a:r>
              <a:rPr lang="en-US" b="0" dirty="0">
                <a:latin typeface="Century Gothic" pitchFamily="34" charset="0"/>
              </a:rPr>
              <a:t> </a:t>
            </a:r>
            <a:r>
              <a:rPr lang="en-US" b="0" dirty="0" err="1">
                <a:latin typeface="Century Gothic" pitchFamily="34" charset="0"/>
              </a:rPr>
              <a:t>seiring</a:t>
            </a:r>
            <a:r>
              <a:rPr lang="en-US" b="0" dirty="0">
                <a:latin typeface="Century Gothic" pitchFamily="34" charset="0"/>
              </a:rPr>
              <a:t> </a:t>
            </a:r>
            <a:r>
              <a:rPr lang="en-US" b="0" dirty="0" err="1">
                <a:latin typeface="Century Gothic" pitchFamily="34" charset="0"/>
              </a:rPr>
              <a:t>ditemukannya</a:t>
            </a:r>
            <a:r>
              <a:rPr lang="en-US" b="0" dirty="0">
                <a:latin typeface="Century Gothic" pitchFamily="34" charset="0"/>
              </a:rPr>
              <a:t> </a:t>
            </a:r>
            <a:r>
              <a:rPr lang="en-US" b="0" dirty="0" err="1">
                <a:latin typeface="Century Gothic" pitchFamily="34" charset="0"/>
              </a:rPr>
              <a:t>banyak</a:t>
            </a:r>
            <a:r>
              <a:rPr lang="en-US" b="0" dirty="0">
                <a:latin typeface="Century Gothic" pitchFamily="34" charset="0"/>
              </a:rPr>
              <a:t> </a:t>
            </a:r>
            <a:r>
              <a:rPr lang="en-US" b="0" dirty="0" err="1">
                <a:latin typeface="Century Gothic" pitchFamily="34" charset="0"/>
              </a:rPr>
              <a:t>ketidak</a:t>
            </a:r>
            <a:r>
              <a:rPr lang="en-US" b="0" dirty="0">
                <a:latin typeface="Century Gothic" pitchFamily="34" charset="0"/>
              </a:rPr>
              <a:t> </a:t>
            </a:r>
            <a:r>
              <a:rPr lang="en-US" b="0" dirty="0" err="1">
                <a:latin typeface="Century Gothic" pitchFamily="34" charset="0"/>
              </a:rPr>
              <a:t>sesuain</a:t>
            </a:r>
            <a:r>
              <a:rPr lang="en-US" b="0" dirty="0">
                <a:latin typeface="Century Gothic" pitchFamily="34" charset="0"/>
              </a:rPr>
              <a:t> </a:t>
            </a:r>
            <a:r>
              <a:rPr lang="en-US" b="0" dirty="0" err="1">
                <a:latin typeface="Century Gothic" pitchFamily="34" charset="0"/>
              </a:rPr>
              <a:t>atau</a:t>
            </a:r>
            <a:r>
              <a:rPr lang="en-US" b="0" dirty="0">
                <a:latin typeface="Century Gothic" pitchFamily="34" charset="0"/>
              </a:rPr>
              <a:t> </a:t>
            </a:r>
            <a:r>
              <a:rPr lang="en-US" b="0" dirty="0" err="1">
                <a:latin typeface="Century Gothic" pitchFamily="34" charset="0"/>
              </a:rPr>
              <a:t>sifat</a:t>
            </a:r>
            <a:r>
              <a:rPr lang="en-US" b="0" dirty="0">
                <a:latin typeface="Century Gothic" pitchFamily="34" charset="0"/>
              </a:rPr>
              <a:t> audit yang </a:t>
            </a:r>
            <a:r>
              <a:rPr lang="en-US" b="0" dirty="0" err="1">
                <a:latin typeface="Century Gothic" pitchFamily="34" charset="0"/>
              </a:rPr>
              <a:t>cenderung</a:t>
            </a:r>
            <a:r>
              <a:rPr lang="en-US" b="0" dirty="0">
                <a:latin typeface="Century Gothic" pitchFamily="34" charset="0"/>
              </a:rPr>
              <a:t> </a:t>
            </a:r>
            <a:r>
              <a:rPr lang="en-US" b="0" dirty="0" err="1">
                <a:latin typeface="Century Gothic" pitchFamily="34" charset="0"/>
              </a:rPr>
              <a:t>intimidasi</a:t>
            </a:r>
            <a:r>
              <a:rPr lang="en-US" b="0" dirty="0">
                <a:latin typeface="Century Gothic" pitchFamily="34" charset="0"/>
              </a:rPr>
              <a:t> </a:t>
            </a:r>
            <a:r>
              <a:rPr lang="en-US" b="0" dirty="0" err="1">
                <a:latin typeface="Century Gothic" pitchFamily="34" charset="0"/>
              </a:rPr>
              <a:t>atau</a:t>
            </a:r>
            <a:r>
              <a:rPr lang="en-US" b="0" dirty="0">
                <a:latin typeface="Century Gothic" pitchFamily="34" charset="0"/>
              </a:rPr>
              <a:t> </a:t>
            </a:r>
            <a:r>
              <a:rPr lang="en-US" b="0" dirty="0" err="1">
                <a:latin typeface="Century Gothic" pitchFamily="34" charset="0"/>
              </a:rPr>
              <a:t>mulai</a:t>
            </a:r>
            <a:r>
              <a:rPr lang="en-US" b="0" dirty="0">
                <a:latin typeface="Century Gothic" pitchFamily="34" charset="0"/>
              </a:rPr>
              <a:t> </a:t>
            </a:r>
            <a:r>
              <a:rPr lang="en-US" b="0" dirty="0" err="1">
                <a:latin typeface="Century Gothic" pitchFamily="34" charset="0"/>
              </a:rPr>
              <a:t>lelah</a:t>
            </a:r>
            <a:r>
              <a:rPr lang="en-US" b="0" dirty="0">
                <a:latin typeface="Century Gothic" pitchFamily="34" charset="0"/>
              </a:rPr>
              <a:t>.</a:t>
            </a:r>
          </a:p>
        </p:txBody>
      </p:sp>
      <p:sp>
        <p:nvSpPr>
          <p:cNvPr id="49156" name="Rectangle 20"/>
          <p:cNvSpPr>
            <a:spLocks noChangeArrowheads="1"/>
          </p:cNvSpPr>
          <p:nvPr/>
        </p:nvSpPr>
        <p:spPr bwMode="auto">
          <a:xfrm>
            <a:off x="3749290" y="4033838"/>
            <a:ext cx="5813700" cy="2132012"/>
          </a:xfrm>
          <a:prstGeom prst="rect">
            <a:avLst/>
          </a:prstGeom>
          <a:noFill/>
          <a:ln w="9525">
            <a:noFill/>
            <a:miter lim="800000"/>
            <a:headEnd/>
            <a:tailEnd/>
          </a:ln>
        </p:spPr>
        <p:txBody>
          <a:bodyPr/>
          <a:lstStyle/>
          <a:p>
            <a:pPr eaLnBrk="0" hangingPunct="0">
              <a:lnSpc>
                <a:spcPct val="90000"/>
              </a:lnSpc>
              <a:buFont typeface="Monotype Sorts" charset="2"/>
              <a:buChar char="J"/>
            </a:pPr>
            <a:r>
              <a:rPr lang="en-US" dirty="0">
                <a:latin typeface="Century Gothic" pitchFamily="34" charset="0"/>
              </a:rPr>
              <a:t>   Yang </a:t>
            </a:r>
            <a:r>
              <a:rPr lang="en-US" dirty="0" err="1">
                <a:latin typeface="Century Gothic" pitchFamily="34" charset="0"/>
              </a:rPr>
              <a:t>dapat</a:t>
            </a:r>
            <a:r>
              <a:rPr lang="en-US" dirty="0">
                <a:latin typeface="Century Gothic" pitchFamily="34" charset="0"/>
              </a:rPr>
              <a:t> </a:t>
            </a:r>
            <a:r>
              <a:rPr lang="en-US" dirty="0" err="1">
                <a:latin typeface="Century Gothic" pitchFamily="34" charset="0"/>
              </a:rPr>
              <a:t>dilakukan</a:t>
            </a:r>
            <a:r>
              <a:rPr lang="en-US" dirty="0">
                <a:latin typeface="Century Gothic" pitchFamily="34" charset="0"/>
              </a:rPr>
              <a:t> Auditor </a:t>
            </a:r>
            <a:r>
              <a:rPr lang="en-US" dirty="0" err="1">
                <a:latin typeface="Century Gothic" pitchFamily="34" charset="0"/>
              </a:rPr>
              <a:t>antara</a:t>
            </a:r>
            <a:r>
              <a:rPr lang="en-US" dirty="0">
                <a:latin typeface="Century Gothic" pitchFamily="34" charset="0"/>
              </a:rPr>
              <a:t> lain:	</a:t>
            </a:r>
          </a:p>
          <a:p>
            <a:pPr marL="855663" lvl="1" indent="-398463" eaLnBrk="0" hangingPunct="0">
              <a:lnSpc>
                <a:spcPct val="90000"/>
              </a:lnSpc>
              <a:buFont typeface="Wingdings" pitchFamily="2" charset="2"/>
              <a:buChar char="Ø"/>
            </a:pPr>
            <a:r>
              <a:rPr lang="en-US" b="0" dirty="0" err="1">
                <a:latin typeface="Century Gothic" pitchFamily="34" charset="0"/>
              </a:rPr>
              <a:t>Melunakkan</a:t>
            </a:r>
            <a:r>
              <a:rPr lang="en-US" b="0" dirty="0">
                <a:latin typeface="Century Gothic" pitchFamily="34" charset="0"/>
              </a:rPr>
              <a:t> </a:t>
            </a:r>
            <a:r>
              <a:rPr lang="en-US" b="0" dirty="0" err="1">
                <a:latin typeface="Century Gothic" pitchFamily="34" charset="0"/>
              </a:rPr>
              <a:t>dan</a:t>
            </a:r>
            <a:r>
              <a:rPr lang="en-US" b="0" dirty="0">
                <a:latin typeface="Century Gothic" pitchFamily="34" charset="0"/>
              </a:rPr>
              <a:t> </a:t>
            </a:r>
            <a:r>
              <a:rPr lang="en-US" b="0" dirty="0" err="1">
                <a:latin typeface="Century Gothic" pitchFamily="34" charset="0"/>
              </a:rPr>
              <a:t>menurunkan</a:t>
            </a:r>
            <a:r>
              <a:rPr lang="en-US" b="0" dirty="0">
                <a:latin typeface="Century Gothic" pitchFamily="34" charset="0"/>
              </a:rPr>
              <a:t> nada </a:t>
            </a:r>
            <a:r>
              <a:rPr lang="en-US" b="0" dirty="0" err="1">
                <a:latin typeface="Century Gothic" pitchFamily="34" charset="0"/>
              </a:rPr>
              <a:t>bicara</a:t>
            </a:r>
            <a:r>
              <a:rPr lang="en-US" b="0" dirty="0">
                <a:latin typeface="Century Gothic" pitchFamily="34" charset="0"/>
              </a:rPr>
              <a:t> </a:t>
            </a:r>
            <a:r>
              <a:rPr lang="en-US" b="0" dirty="0" err="1">
                <a:latin typeface="Century Gothic" pitchFamily="34" charset="0"/>
              </a:rPr>
              <a:t>sehingga</a:t>
            </a:r>
            <a:r>
              <a:rPr lang="en-US" b="0" dirty="0">
                <a:latin typeface="Century Gothic" pitchFamily="34" charset="0"/>
              </a:rPr>
              <a:t> </a:t>
            </a:r>
            <a:r>
              <a:rPr lang="en-US" b="0" dirty="0" err="1">
                <a:latin typeface="Century Gothic" pitchFamily="34" charset="0"/>
              </a:rPr>
              <a:t>tidak</a:t>
            </a:r>
            <a:r>
              <a:rPr lang="en-US" b="0" dirty="0">
                <a:latin typeface="Century Gothic" pitchFamily="34" charset="0"/>
              </a:rPr>
              <a:t> </a:t>
            </a:r>
            <a:r>
              <a:rPr lang="en-US" b="0" dirty="0" err="1">
                <a:latin typeface="Century Gothic" pitchFamily="34" charset="0"/>
              </a:rPr>
              <a:t>berkesan</a:t>
            </a:r>
            <a:r>
              <a:rPr lang="en-US" b="0" dirty="0">
                <a:latin typeface="Century Gothic" pitchFamily="34" charset="0"/>
              </a:rPr>
              <a:t> </a:t>
            </a:r>
            <a:r>
              <a:rPr lang="en-US" b="0" dirty="0" err="1">
                <a:latin typeface="Century Gothic" pitchFamily="34" charset="0"/>
              </a:rPr>
              <a:t>mencecar</a:t>
            </a:r>
            <a:r>
              <a:rPr lang="en-US" b="0" dirty="0">
                <a:latin typeface="Century Gothic" pitchFamily="34" charset="0"/>
              </a:rPr>
              <a:t> </a:t>
            </a:r>
            <a:r>
              <a:rPr lang="en-US" b="0" dirty="0" err="1">
                <a:latin typeface="Century Gothic" pitchFamily="34" charset="0"/>
              </a:rPr>
              <a:t>dan</a:t>
            </a:r>
            <a:r>
              <a:rPr lang="en-US" b="0" dirty="0">
                <a:latin typeface="Century Gothic" pitchFamily="34" charset="0"/>
              </a:rPr>
              <a:t> </a:t>
            </a:r>
            <a:r>
              <a:rPr lang="en-US" b="0" dirty="0" err="1">
                <a:latin typeface="Century Gothic" pitchFamily="34" charset="0"/>
              </a:rPr>
              <a:t>memojokan</a:t>
            </a:r>
            <a:r>
              <a:rPr lang="en-US" b="0" dirty="0">
                <a:latin typeface="Century Gothic" pitchFamily="34" charset="0"/>
              </a:rPr>
              <a:t> </a:t>
            </a:r>
            <a:r>
              <a:rPr lang="en-US" b="0" dirty="0" err="1">
                <a:latin typeface="Century Gothic" pitchFamily="34" charset="0"/>
              </a:rPr>
              <a:t>auditee</a:t>
            </a:r>
            <a:r>
              <a:rPr lang="en-US" b="0" dirty="0">
                <a:latin typeface="Century Gothic" pitchFamily="34" charset="0"/>
              </a:rPr>
              <a:t>.</a:t>
            </a:r>
          </a:p>
          <a:p>
            <a:pPr marL="855663" lvl="1" indent="-398463" eaLnBrk="0" hangingPunct="0">
              <a:lnSpc>
                <a:spcPct val="90000"/>
              </a:lnSpc>
              <a:buFont typeface="Wingdings" pitchFamily="2" charset="2"/>
              <a:buChar char="Ø"/>
            </a:pPr>
            <a:r>
              <a:rPr lang="en-US" b="0" dirty="0" err="1">
                <a:latin typeface="Century Gothic" pitchFamily="34" charset="0"/>
              </a:rPr>
              <a:t>Lebih</a:t>
            </a:r>
            <a:r>
              <a:rPr lang="en-US" b="0" dirty="0">
                <a:latin typeface="Century Gothic" pitchFamily="34" charset="0"/>
              </a:rPr>
              <a:t> </a:t>
            </a:r>
            <a:r>
              <a:rPr lang="en-US" b="0" dirty="0" err="1">
                <a:latin typeface="Century Gothic" pitchFamily="34" charset="0"/>
              </a:rPr>
              <a:t>terbuka</a:t>
            </a:r>
            <a:r>
              <a:rPr lang="en-US" b="0" dirty="0">
                <a:latin typeface="Century Gothic" pitchFamily="34" charset="0"/>
              </a:rPr>
              <a:t> </a:t>
            </a:r>
            <a:r>
              <a:rPr lang="en-US" b="0" dirty="0" err="1">
                <a:latin typeface="Century Gothic" pitchFamily="34" charset="0"/>
              </a:rPr>
              <a:t>untuk</a:t>
            </a:r>
            <a:r>
              <a:rPr lang="en-US" b="0" dirty="0">
                <a:latin typeface="Century Gothic" pitchFamily="34" charset="0"/>
              </a:rPr>
              <a:t> </a:t>
            </a:r>
            <a:r>
              <a:rPr lang="en-US" b="0" dirty="0" err="1">
                <a:latin typeface="Century Gothic" pitchFamily="34" charset="0"/>
              </a:rPr>
              <a:t>mendengarkan</a:t>
            </a:r>
            <a:r>
              <a:rPr lang="en-US" b="0" dirty="0">
                <a:latin typeface="Century Gothic" pitchFamily="34" charset="0"/>
              </a:rPr>
              <a:t> </a:t>
            </a:r>
            <a:r>
              <a:rPr lang="en-US" b="0" dirty="0" err="1">
                <a:latin typeface="Century Gothic" pitchFamily="34" charset="0"/>
              </a:rPr>
              <a:t>penjelasan</a:t>
            </a:r>
            <a:r>
              <a:rPr lang="en-US" b="0" dirty="0">
                <a:latin typeface="Century Gothic" pitchFamily="34" charset="0"/>
              </a:rPr>
              <a:t> </a:t>
            </a:r>
            <a:r>
              <a:rPr lang="en-US" b="0" dirty="0" err="1">
                <a:latin typeface="Century Gothic" pitchFamily="34" charset="0"/>
              </a:rPr>
              <a:t>auditee</a:t>
            </a:r>
            <a:r>
              <a:rPr lang="en-US" b="0" dirty="0">
                <a:latin typeface="Century Gothic" pitchFamily="34" charset="0"/>
              </a:rPr>
              <a:t>.</a:t>
            </a:r>
          </a:p>
          <a:p>
            <a:pPr marL="855663" lvl="1" indent="-398463" eaLnBrk="0" hangingPunct="0">
              <a:lnSpc>
                <a:spcPct val="90000"/>
              </a:lnSpc>
              <a:buFont typeface="Wingdings" pitchFamily="2" charset="2"/>
              <a:buChar char="Ø"/>
            </a:pPr>
            <a:r>
              <a:rPr lang="en-US" b="0" dirty="0" err="1">
                <a:latin typeface="Century Gothic" pitchFamily="34" charset="0"/>
              </a:rPr>
              <a:t>Menyelipkan</a:t>
            </a:r>
            <a:r>
              <a:rPr lang="en-US" b="0" dirty="0">
                <a:latin typeface="Century Gothic" pitchFamily="34" charset="0"/>
              </a:rPr>
              <a:t> humor </a:t>
            </a:r>
            <a:r>
              <a:rPr lang="en-US" b="0" dirty="0" err="1">
                <a:latin typeface="Century Gothic" pitchFamily="34" charset="0"/>
              </a:rPr>
              <a:t>segar</a:t>
            </a:r>
            <a:r>
              <a:rPr lang="en-US" b="0" dirty="0">
                <a:latin typeface="Century Gothic" pitchFamily="34" charset="0"/>
              </a:rPr>
              <a:t> </a:t>
            </a:r>
            <a:r>
              <a:rPr lang="en-US" b="0" dirty="0" err="1">
                <a:latin typeface="Century Gothic" pitchFamily="34" charset="0"/>
              </a:rPr>
              <a:t>untuk</a:t>
            </a:r>
            <a:r>
              <a:rPr lang="en-US" b="0" dirty="0">
                <a:latin typeface="Century Gothic" pitchFamily="34" charset="0"/>
              </a:rPr>
              <a:t> </a:t>
            </a:r>
            <a:r>
              <a:rPr lang="en-US" b="0" dirty="0" err="1">
                <a:latin typeface="Century Gothic" pitchFamily="34" charset="0"/>
              </a:rPr>
              <a:t>mencairkan</a:t>
            </a:r>
            <a:r>
              <a:rPr lang="en-US" b="0" dirty="0">
                <a:latin typeface="Century Gothic" pitchFamily="34" charset="0"/>
              </a:rPr>
              <a:t> </a:t>
            </a:r>
            <a:r>
              <a:rPr lang="en-US" b="0" dirty="0" err="1">
                <a:latin typeface="Century Gothic" pitchFamily="34" charset="0"/>
              </a:rPr>
              <a:t>suasana</a:t>
            </a:r>
            <a:r>
              <a:rPr lang="en-US" b="0" dirty="0">
                <a:latin typeface="Century Gothic" pitchFamily="34" charset="0"/>
              </a:rPr>
              <a:t>.`</a:t>
            </a:r>
          </a:p>
        </p:txBody>
      </p:sp>
      <p:pic>
        <p:nvPicPr>
          <p:cNvPr id="49157" name="Picture 25" descr="9130000121"/>
          <p:cNvPicPr>
            <a:picLocks noChangeAspect="1" noChangeArrowheads="1"/>
          </p:cNvPicPr>
          <p:nvPr/>
        </p:nvPicPr>
        <p:blipFill>
          <a:blip r:embed="rId3" cstate="print"/>
          <a:srcRect/>
          <a:stretch>
            <a:fillRect/>
          </a:stretch>
        </p:blipFill>
        <p:spPr bwMode="auto">
          <a:xfrm>
            <a:off x="847997" y="1557338"/>
            <a:ext cx="2833008" cy="4248150"/>
          </a:xfrm>
          <a:prstGeom prst="rect">
            <a:avLst/>
          </a:prstGeom>
          <a:noFill/>
          <a:ln w="9525">
            <a:noFill/>
            <a:miter lim="800000"/>
            <a:headEnd/>
            <a:tailEnd/>
          </a:ln>
        </p:spPr>
      </p:pic>
      <p:sp>
        <p:nvSpPr>
          <p:cNvPr id="8" name="Slide Number Placeholder 7"/>
          <p:cNvSpPr>
            <a:spLocks noGrp="1"/>
          </p:cNvSpPr>
          <p:nvPr>
            <p:ph type="sldNum" sz="quarter" idx="11"/>
          </p:nvPr>
        </p:nvSpPr>
        <p:spPr/>
        <p:txBody>
          <a:bodyPr/>
          <a:lstStyle/>
          <a:p>
            <a:pPr>
              <a:defRPr/>
            </a:pPr>
            <a:fld id="{786B7779-744F-477C-853F-516D663BF188}" type="slidenum">
              <a:rPr lang="id-ID" smtClean="0"/>
              <a:pPr>
                <a:defRPr/>
              </a:pPr>
              <a:t>79</a:t>
            </a:fld>
            <a:endParaRPr lang="id-ID"/>
          </a:p>
        </p:txBody>
      </p:sp>
      <p:sp>
        <p:nvSpPr>
          <p:cNvPr id="2" name="Footer Placeholder 1">
            <a:extLst>
              <a:ext uri="{FF2B5EF4-FFF2-40B4-BE49-F238E27FC236}">
                <a16:creationId xmlns:a16="http://schemas.microsoft.com/office/drawing/2014/main" id="{E2A4EB8C-E123-4237-BE68-4940EA4BBDA9}"/>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647935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0" y="0"/>
            <a:ext cx="9906000" cy="1082653"/>
          </a:xfrm>
          <a:noFill/>
        </p:spPr>
        <p:txBody>
          <a:bodyPr anchorCtr="1"/>
          <a:lstStyle/>
          <a:p>
            <a:pPr eaLnBrk="1" hangingPunct="1">
              <a:defRPr/>
            </a:pPr>
            <a:r>
              <a:rPr lang="en-US" sz="3600" dirty="0" err="1">
                <a:effectLst>
                  <a:outerShdw blurRad="38100" dist="38100" dir="2700000" algn="tl">
                    <a:srgbClr val="C0C0C0"/>
                  </a:outerShdw>
                </a:effectLst>
              </a:rPr>
              <a:t>Jenis-Jenis</a:t>
            </a:r>
            <a:r>
              <a:rPr lang="en-US" sz="3600" dirty="0">
                <a:effectLst>
                  <a:outerShdw blurRad="38100" dist="38100" dir="2700000" algn="tl">
                    <a:srgbClr val="C0C0C0"/>
                  </a:outerShdw>
                </a:effectLst>
              </a:rPr>
              <a:t> Audit </a:t>
            </a:r>
            <a:r>
              <a:rPr lang="en-US" sz="3600" dirty="0" err="1">
                <a:effectLst>
                  <a:outerShdw blurRad="38100" dist="38100" dir="2700000" algn="tl">
                    <a:srgbClr val="C0C0C0"/>
                  </a:outerShdw>
                </a:effectLst>
              </a:rPr>
              <a:t>berdasarkan</a:t>
            </a:r>
            <a:r>
              <a:rPr lang="en-US" sz="3600" dirty="0">
                <a:effectLst>
                  <a:outerShdw blurRad="38100" dist="38100" dir="2700000" algn="tl">
                    <a:srgbClr val="C0C0C0"/>
                  </a:outerShdw>
                </a:effectLst>
              </a:rPr>
              <a:t> </a:t>
            </a:r>
            <a:r>
              <a:rPr lang="en-US" sz="3600" dirty="0" err="1">
                <a:effectLst>
                  <a:outerShdw blurRad="38100" dist="38100" dir="2700000" algn="tl">
                    <a:srgbClr val="C0C0C0"/>
                  </a:outerShdw>
                </a:effectLst>
              </a:rPr>
              <a:t>auditornya</a:t>
            </a:r>
            <a:endParaRPr lang="en-US" sz="3600" dirty="0">
              <a:effectLst>
                <a:outerShdw blurRad="38100" dist="38100" dir="2700000" algn="tl">
                  <a:srgbClr val="C0C0C0"/>
                </a:outerShdw>
              </a:effectLst>
            </a:endParaRPr>
          </a:p>
        </p:txBody>
      </p:sp>
      <p:sp>
        <p:nvSpPr>
          <p:cNvPr id="11" name="Slide Number Placeholder 10">
            <a:extLst>
              <a:ext uri="{FF2B5EF4-FFF2-40B4-BE49-F238E27FC236}">
                <a16:creationId xmlns:a16="http://schemas.microsoft.com/office/drawing/2014/main" id="{4263057D-5B26-4A0A-91EE-15A2CD9D205F}"/>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6B7779-744F-477C-853F-516D663BF188}" type="slidenum">
              <a:rPr kumimoji="0" lang="id-ID"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id-ID"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2" name="Rectangle 1"/>
          <p:cNvSpPr/>
          <p:nvPr/>
        </p:nvSpPr>
        <p:spPr>
          <a:xfrm>
            <a:off x="1" y="0"/>
            <a:ext cx="639976" cy="6858000"/>
          </a:xfrm>
          <a:custGeom>
            <a:avLst/>
            <a:gdLst>
              <a:gd name="connsiteX0" fmla="*/ 0 w 1784648"/>
              <a:gd name="connsiteY0" fmla="*/ 0 h 6858000"/>
              <a:gd name="connsiteX1" fmla="*/ 1784648 w 1784648"/>
              <a:gd name="connsiteY1" fmla="*/ 0 h 6858000"/>
              <a:gd name="connsiteX2" fmla="*/ 1784648 w 1784648"/>
              <a:gd name="connsiteY2" fmla="*/ 6858000 h 6858000"/>
              <a:gd name="connsiteX3" fmla="*/ 0 w 1784648"/>
              <a:gd name="connsiteY3" fmla="*/ 6858000 h 6858000"/>
              <a:gd name="connsiteX4" fmla="*/ 0 w 1784648"/>
              <a:gd name="connsiteY4" fmla="*/ 0 h 6858000"/>
              <a:gd name="connsiteX0" fmla="*/ 0 w 1784648"/>
              <a:gd name="connsiteY0" fmla="*/ 0 h 6858000"/>
              <a:gd name="connsiteX1" fmla="*/ 1784648 w 1784648"/>
              <a:gd name="connsiteY1" fmla="*/ 6858000 h 6858000"/>
              <a:gd name="connsiteX2" fmla="*/ 0 w 1784648"/>
              <a:gd name="connsiteY2" fmla="*/ 6858000 h 6858000"/>
              <a:gd name="connsiteX3" fmla="*/ 0 w 1784648"/>
              <a:gd name="connsiteY3" fmla="*/ 0 h 6858000"/>
            </a:gdLst>
            <a:ahLst/>
            <a:cxnLst>
              <a:cxn ang="0">
                <a:pos x="connsiteX0" y="connsiteY0"/>
              </a:cxn>
              <a:cxn ang="0">
                <a:pos x="connsiteX1" y="connsiteY1"/>
              </a:cxn>
              <a:cxn ang="0">
                <a:pos x="connsiteX2" y="connsiteY2"/>
              </a:cxn>
              <a:cxn ang="0">
                <a:pos x="connsiteX3" y="connsiteY3"/>
              </a:cxn>
            </a:cxnLst>
            <a:rect l="l" t="t" r="r" b="b"/>
            <a:pathLst>
              <a:path w="1784648" h="6858000">
                <a:moveTo>
                  <a:pt x="0" y="0"/>
                </a:moveTo>
                <a:lnTo>
                  <a:pt x="1784648"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1A6323CA-E97D-47CE-9057-8604DDF87A77}"/>
              </a:ext>
            </a:extLst>
          </p:cNvPr>
          <p:cNvSpPr/>
          <p:nvPr/>
        </p:nvSpPr>
        <p:spPr>
          <a:xfrm>
            <a:off x="3450571" y="1559884"/>
            <a:ext cx="2590800" cy="533400"/>
          </a:xfrm>
          <a:prstGeom prst="rect">
            <a:avLst/>
          </a:prstGeom>
          <a:solidFill>
            <a:schemeClr val="accent5">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Badan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Akreditasi</a:t>
            </a:r>
            <a:endParaRPr kumimoji="0" lang="en-ID" sz="20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1" name="Straight Arrow Connector 30">
            <a:extLst>
              <a:ext uri="{FF2B5EF4-FFF2-40B4-BE49-F238E27FC236}">
                <a16:creationId xmlns:a16="http://schemas.microsoft.com/office/drawing/2014/main" id="{3AC1926B-82F7-403B-8C42-AEFA01B1F702}"/>
              </a:ext>
            </a:extLst>
          </p:cNvPr>
          <p:cNvCxnSpPr>
            <a:cxnSpLocks/>
          </p:cNvCxnSpPr>
          <p:nvPr/>
        </p:nvCxnSpPr>
        <p:spPr>
          <a:xfrm>
            <a:off x="4740654" y="2189536"/>
            <a:ext cx="0" cy="457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1A5BE2B-D256-4F52-A47F-05D797104808}"/>
              </a:ext>
            </a:extLst>
          </p:cNvPr>
          <p:cNvSpPr/>
          <p:nvPr/>
        </p:nvSpPr>
        <p:spPr>
          <a:xfrm>
            <a:off x="3462014" y="3887441"/>
            <a:ext cx="2590800" cy="594536"/>
          </a:xfrm>
          <a:prstGeom prst="rect">
            <a:avLst/>
          </a:prstGeom>
          <a:solidFill>
            <a:schemeClr val="accent5">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a:ea typeface="+mn-ea"/>
                <a:cs typeface="+mn-cs"/>
              </a:rPr>
              <a:t>Organisasi</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a:t>
            </a:r>
            <a:r>
              <a:rPr kumimoji="0" lang="en-US" sz="1200" b="1" i="0" u="none" strike="noStrike" kern="1200" cap="none" spc="0" normalizeH="0" baseline="0" noProof="0" dirty="0">
                <a:ln>
                  <a:noFill/>
                </a:ln>
                <a:solidFill>
                  <a:prstClr val="black"/>
                </a:solidFill>
                <a:effectLst/>
                <a:uLnTx/>
                <a:uFillTx/>
                <a:latin typeface="Calibri"/>
                <a:ea typeface="+mn-ea"/>
                <a:cs typeface="+mn-cs"/>
              </a:rPr>
              <a:t>Internal Audit</a:t>
            </a:r>
            <a:r>
              <a:rPr kumimoji="0" lang="en-US" sz="1200" b="0" i="0" u="none" strike="noStrike" kern="1200" cap="none" spc="0" normalizeH="0" baseline="0" noProof="0" dirty="0">
                <a:ln>
                  <a:noFill/>
                </a:ln>
                <a:solidFill>
                  <a:prstClr val="black"/>
                </a:solidFill>
                <a:effectLst/>
                <a:uLnTx/>
                <a:uFillTx/>
                <a:latin typeface="Calibri"/>
                <a:ea typeface="+mn-ea"/>
                <a:cs typeface="+mn-cs"/>
              </a:rPr>
              <a:t>, Audit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Pihak</a:t>
            </a:r>
            <a:r>
              <a:rPr kumimoji="0" lang="en-US" sz="1200" b="0" i="0" u="none" strike="noStrike" kern="1200" cap="none" spc="0" normalizeH="0" baseline="0" noProof="0" dirty="0">
                <a:ln>
                  <a:noFill/>
                </a:ln>
                <a:solidFill>
                  <a:prstClr val="black"/>
                </a:solidFill>
                <a:effectLst/>
                <a:uLnTx/>
                <a:uFillTx/>
                <a:latin typeface="Calibri"/>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ke</a:t>
            </a:r>
            <a:r>
              <a:rPr kumimoji="0" lang="en-US" sz="1200" b="0" i="0" u="none" strike="noStrike" kern="1200" cap="none" spc="0" normalizeH="0" baseline="0" noProof="0" dirty="0">
                <a:ln>
                  <a:noFill/>
                </a:ln>
                <a:solidFill>
                  <a:prstClr val="black"/>
                </a:solidFill>
                <a:effectLst/>
                <a:uLnTx/>
                <a:uFillTx/>
                <a:latin typeface="Calibri"/>
                <a:ea typeface="+mn-ea"/>
                <a:cs typeface="+mn-cs"/>
              </a:rPr>
              <a:t> 1)</a:t>
            </a:r>
            <a:endParaRPr kumimoji="0" lang="en-ID"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3" name="Straight Arrow Connector 32">
            <a:extLst>
              <a:ext uri="{FF2B5EF4-FFF2-40B4-BE49-F238E27FC236}">
                <a16:creationId xmlns:a16="http://schemas.microsoft.com/office/drawing/2014/main" id="{F4F32317-B693-46E6-B23F-23255AE470FA}"/>
              </a:ext>
            </a:extLst>
          </p:cNvPr>
          <p:cNvCxnSpPr>
            <a:cxnSpLocks/>
          </p:cNvCxnSpPr>
          <p:nvPr/>
        </p:nvCxnSpPr>
        <p:spPr>
          <a:xfrm>
            <a:off x="4740654" y="3308472"/>
            <a:ext cx="0" cy="457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41F2ACF-7E0E-4047-9E62-BE09CFAFF167}"/>
              </a:ext>
            </a:extLst>
          </p:cNvPr>
          <p:cNvSpPr/>
          <p:nvPr/>
        </p:nvSpPr>
        <p:spPr>
          <a:xfrm>
            <a:off x="3462014" y="2701674"/>
            <a:ext cx="2590800" cy="533400"/>
          </a:xfrm>
          <a:prstGeom prst="rect">
            <a:avLst/>
          </a:prstGeom>
          <a:solidFill>
            <a:schemeClr val="accent5">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Badan </a:t>
            </a:r>
            <a:r>
              <a:rPr kumimoji="0" lang="en-US" sz="2000" b="1" i="0" u="none" strike="noStrike" kern="1200" cap="none" spc="0" normalizeH="0" baseline="0" noProof="0" dirty="0" err="1">
                <a:ln>
                  <a:noFill/>
                </a:ln>
                <a:solidFill>
                  <a:prstClr val="black"/>
                </a:solidFill>
                <a:effectLst/>
                <a:uLnTx/>
                <a:uFillTx/>
                <a:latin typeface="Calibri"/>
                <a:ea typeface="+mn-ea"/>
                <a:cs typeface="+mn-cs"/>
              </a:rPr>
              <a:t>Sertifikasi</a:t>
            </a:r>
            <a:endParaRPr kumimoji="0" lang="en-ID"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6BF6228-3DF2-4554-8262-4ED194430366}"/>
              </a:ext>
            </a:extLst>
          </p:cNvPr>
          <p:cNvSpPr/>
          <p:nvPr/>
        </p:nvSpPr>
        <p:spPr>
          <a:xfrm>
            <a:off x="3456696" y="5306282"/>
            <a:ext cx="2590800" cy="533400"/>
          </a:xfrm>
          <a:prstGeom prst="rect">
            <a:avLst/>
          </a:prstGeom>
          <a:solidFill>
            <a:schemeClr val="accent5">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Supplier</a:t>
            </a:r>
            <a:endParaRPr kumimoji="0" lang="en-ID" sz="20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7474B81E-1D0E-474E-989C-C20679BE54A9}"/>
              </a:ext>
            </a:extLst>
          </p:cNvPr>
          <p:cNvCxnSpPr>
            <a:cxnSpLocks/>
          </p:cNvCxnSpPr>
          <p:nvPr/>
        </p:nvCxnSpPr>
        <p:spPr>
          <a:xfrm>
            <a:off x="4729210" y="4571144"/>
            <a:ext cx="0" cy="67339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31DBB36-5F6E-4C58-9D5C-72DF6AEFCAF6}"/>
              </a:ext>
            </a:extLst>
          </p:cNvPr>
          <p:cNvSpPr txBox="1"/>
          <p:nvPr/>
        </p:nvSpPr>
        <p:spPr>
          <a:xfrm>
            <a:off x="6292047" y="1652212"/>
            <a:ext cx="3565377"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charset="0"/>
                <a:ea typeface="+mn-ea"/>
                <a:cs typeface="+mn-cs"/>
              </a:rPr>
              <a:t>Misal</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 : UKAS, D</a:t>
            </a:r>
            <a:r>
              <a:rPr kumimoji="0" lang="id-ID" sz="1800" b="0" i="0" u="none" strike="noStrike" kern="1200" cap="none" spc="0" normalizeH="0" baseline="0" noProof="0" dirty="0">
                <a:ln>
                  <a:noFill/>
                </a:ln>
                <a:solidFill>
                  <a:prstClr val="black"/>
                </a:solidFill>
                <a:effectLst/>
                <a:uLnTx/>
                <a:uFillTx/>
                <a:latin typeface="Arial" charset="0"/>
                <a:ea typeface="+mn-ea"/>
                <a:cs typeface="+mn-cs"/>
              </a:rPr>
              <a:t>A</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kk</a:t>
            </a:r>
            <a:r>
              <a:rPr kumimoji="0" lang="id-ID" sz="1800" b="0" i="0" u="none" strike="noStrike" kern="1200" cap="none" spc="0" normalizeH="0" baseline="0" noProof="0" dirty="0">
                <a:ln>
                  <a:noFill/>
                </a:ln>
                <a:solidFill>
                  <a:prstClr val="black"/>
                </a:solidFill>
                <a:effectLst/>
                <a:uLnTx/>
                <a:uFillTx/>
                <a:latin typeface="Arial" charset="0"/>
                <a:ea typeface="+mn-ea"/>
                <a:cs typeface="+mn-cs"/>
              </a:rPr>
              <a:t>S</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 </a:t>
            </a:r>
            <a:r>
              <a:rPr kumimoji="0" lang="id-ID" sz="1800" b="0" i="0" u="none" strike="noStrike" kern="1200" cap="none" spc="0" normalizeH="0" baseline="0" noProof="0" dirty="0">
                <a:ln>
                  <a:noFill/>
                </a:ln>
                <a:solidFill>
                  <a:prstClr val="black"/>
                </a:solidFill>
                <a:effectLst/>
                <a:uLnTx/>
                <a:uFillTx/>
                <a:latin typeface="Arial" charset="0"/>
                <a:ea typeface="+mn-ea"/>
                <a:cs typeface="+mn-cs"/>
              </a:rPr>
              <a:t>JAS-ANZ, </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KAN, </a:t>
            </a:r>
            <a:r>
              <a:rPr kumimoji="0" lang="en-US" sz="1800" b="0" i="0" u="none" strike="noStrike" kern="1200" cap="none" spc="0" normalizeH="0" baseline="0" noProof="0" dirty="0" err="1">
                <a:ln>
                  <a:noFill/>
                </a:ln>
                <a:solidFill>
                  <a:prstClr val="black"/>
                </a:solidFill>
                <a:effectLst/>
                <a:uLnTx/>
                <a:uFillTx/>
                <a:latin typeface="Arial" charset="0"/>
                <a:ea typeface="+mn-ea"/>
                <a:cs typeface="+mn-cs"/>
              </a:rPr>
              <a:t>dll</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a:t>
            </a:r>
            <a:endParaRPr kumimoji="0" lang="en-ID" sz="18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38" name="TextBox 37">
            <a:extLst>
              <a:ext uri="{FF2B5EF4-FFF2-40B4-BE49-F238E27FC236}">
                <a16:creationId xmlns:a16="http://schemas.microsoft.com/office/drawing/2014/main" id="{884349C8-C72B-459A-AD40-3565AAEF3602}"/>
              </a:ext>
            </a:extLst>
          </p:cNvPr>
          <p:cNvSpPr txBox="1"/>
          <p:nvPr/>
        </p:nvSpPr>
        <p:spPr>
          <a:xfrm>
            <a:off x="4766154" y="2229927"/>
            <a:ext cx="127864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Akreditasi</a:t>
            </a:r>
            <a:endParaRPr kumimoji="0" lang="en-ID" sz="16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40" name="TextBox 39">
            <a:extLst>
              <a:ext uri="{FF2B5EF4-FFF2-40B4-BE49-F238E27FC236}">
                <a16:creationId xmlns:a16="http://schemas.microsoft.com/office/drawing/2014/main" id="{8A7385BB-057B-494C-9282-C03756F50D87}"/>
              </a:ext>
            </a:extLst>
          </p:cNvPr>
          <p:cNvSpPr txBox="1"/>
          <p:nvPr/>
        </p:nvSpPr>
        <p:spPr>
          <a:xfrm>
            <a:off x="4762698" y="3322755"/>
            <a:ext cx="2590796"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Sertifikasi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200" b="1" i="0" u="none" strike="noStrike" kern="1200" cap="none" spc="0" normalizeH="0" baseline="0" noProof="0" dirty="0">
                <a:ln>
                  <a:noFill/>
                </a:ln>
                <a:solidFill>
                  <a:prstClr val="black"/>
                </a:solidFill>
                <a:effectLst/>
                <a:uLnTx/>
                <a:uFillTx/>
                <a:latin typeface="Arial" charset="0"/>
                <a:ea typeface="+mn-ea"/>
                <a:cs typeface="+mn-cs"/>
              </a:rPr>
              <a:t>Extrinsic Audit, </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Pihak</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ke</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3)</a:t>
            </a:r>
            <a:endParaRPr kumimoji="0" lang="en-ID"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42" name="TextBox 41">
            <a:extLst>
              <a:ext uri="{FF2B5EF4-FFF2-40B4-BE49-F238E27FC236}">
                <a16:creationId xmlns:a16="http://schemas.microsoft.com/office/drawing/2014/main" id="{45FAF4BE-4C46-4BEE-BD56-F8618D117F06}"/>
              </a:ext>
            </a:extLst>
          </p:cNvPr>
          <p:cNvSpPr txBox="1"/>
          <p:nvPr/>
        </p:nvSpPr>
        <p:spPr>
          <a:xfrm>
            <a:off x="6292047" y="2610616"/>
            <a:ext cx="4114800"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Misal</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 Sai Global, SGS,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Tuv</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(Nord,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Rheinland</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S</a:t>
            </a:r>
            <a:r>
              <a:rPr kumimoji="0" lang="id-ID" sz="1600" b="0" i="0" u="none" strike="noStrike" kern="1200" cap="none" spc="0" normalizeH="0" baseline="0" noProof="0" dirty="0">
                <a:ln>
                  <a:noFill/>
                </a:ln>
                <a:solidFill>
                  <a:prstClr val="black"/>
                </a:solidFill>
                <a:effectLst/>
                <a:uLnTx/>
                <a:uFillTx/>
                <a:latin typeface="Arial" charset="0"/>
                <a:ea typeface="+mn-ea"/>
                <a:cs typeface="+mn-cs"/>
              </a:rPr>
              <a:t>UD</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URS,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Sucofindo</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dll</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a:t>
            </a:r>
            <a:endParaRPr kumimoji="0" lang="en-ID" sz="16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0" name="TextBox 49">
            <a:extLst>
              <a:ext uri="{FF2B5EF4-FFF2-40B4-BE49-F238E27FC236}">
                <a16:creationId xmlns:a16="http://schemas.microsoft.com/office/drawing/2014/main" id="{6B1F6BA5-5224-4816-8E56-32C871F97C42}"/>
              </a:ext>
            </a:extLst>
          </p:cNvPr>
          <p:cNvSpPr txBox="1"/>
          <p:nvPr/>
        </p:nvSpPr>
        <p:spPr>
          <a:xfrm>
            <a:off x="4766468" y="4720713"/>
            <a:ext cx="2590798"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rPr>
              <a:t>Audit Supplier                       (</a:t>
            </a:r>
            <a:r>
              <a:rPr kumimoji="0" lang="en-US" sz="1200" b="1" i="0" u="none" strike="noStrike" kern="1200" cap="none" spc="0" normalizeH="0" baseline="0" noProof="0" dirty="0">
                <a:ln>
                  <a:noFill/>
                </a:ln>
                <a:solidFill>
                  <a:prstClr val="black"/>
                </a:solidFill>
                <a:effectLst/>
                <a:uLnTx/>
                <a:uFillTx/>
                <a:latin typeface="Arial" charset="0"/>
                <a:ea typeface="+mn-ea"/>
                <a:cs typeface="+mn-cs"/>
              </a:rPr>
              <a:t>External Audit, </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Pihak</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ke</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2)</a:t>
            </a:r>
            <a:endParaRPr kumimoji="0" lang="en-ID"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1" name="Rectangle 50">
            <a:extLst>
              <a:ext uri="{FF2B5EF4-FFF2-40B4-BE49-F238E27FC236}">
                <a16:creationId xmlns:a16="http://schemas.microsoft.com/office/drawing/2014/main" id="{44CD5842-83BB-4292-896B-821598F70482}"/>
              </a:ext>
            </a:extLst>
          </p:cNvPr>
          <p:cNvSpPr/>
          <p:nvPr/>
        </p:nvSpPr>
        <p:spPr>
          <a:xfrm>
            <a:off x="561313" y="3903483"/>
            <a:ext cx="1859274" cy="594536"/>
          </a:xfrm>
          <a:prstGeom prst="rect">
            <a:avLst/>
          </a:prstGeom>
          <a:solidFill>
            <a:schemeClr val="accent5">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Customer</a:t>
            </a:r>
            <a:endParaRPr kumimoji="0" lang="en-ID"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52" name="Straight Arrow Connector 51">
            <a:extLst>
              <a:ext uri="{FF2B5EF4-FFF2-40B4-BE49-F238E27FC236}">
                <a16:creationId xmlns:a16="http://schemas.microsoft.com/office/drawing/2014/main" id="{41D2C55F-2F5E-4E83-A6F1-DF22865C9591}"/>
              </a:ext>
            </a:extLst>
          </p:cNvPr>
          <p:cNvCxnSpPr>
            <a:cxnSpLocks/>
          </p:cNvCxnSpPr>
          <p:nvPr/>
        </p:nvCxnSpPr>
        <p:spPr>
          <a:xfrm>
            <a:off x="2484755" y="4210196"/>
            <a:ext cx="93697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6620C4E-C0C4-4563-AF0C-90C2C3260688}"/>
              </a:ext>
            </a:extLst>
          </p:cNvPr>
          <p:cNvSpPr txBox="1"/>
          <p:nvPr/>
        </p:nvSpPr>
        <p:spPr>
          <a:xfrm>
            <a:off x="2095161" y="4459058"/>
            <a:ext cx="1523726" cy="101566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rPr>
              <a:t>Audit Customer                       (</a:t>
            </a:r>
            <a:r>
              <a:rPr kumimoji="0" lang="en-US" sz="1200" b="1" i="0" u="none" strike="noStrike" kern="1200" cap="none" spc="0" normalizeH="0" baseline="0" noProof="0" dirty="0">
                <a:ln>
                  <a:noFill/>
                </a:ln>
                <a:solidFill>
                  <a:prstClr val="black"/>
                </a:solidFill>
                <a:effectLst/>
                <a:uLnTx/>
                <a:uFillTx/>
                <a:latin typeface="Arial" charset="0"/>
                <a:ea typeface="+mn-ea"/>
                <a:cs typeface="+mn-cs"/>
              </a:rPr>
              <a:t>External Audit, </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Audit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Pihak</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Arial" charset="0"/>
                <a:ea typeface="+mn-ea"/>
                <a:cs typeface="+mn-cs"/>
              </a:rPr>
              <a:t>ke</a:t>
            </a:r>
            <a:r>
              <a:rPr kumimoji="0" lang="en-US" sz="1200" b="0" i="0" u="none" strike="noStrike" kern="1200" cap="none" spc="0" normalizeH="0" baseline="0" noProof="0" dirty="0">
                <a:ln>
                  <a:noFill/>
                </a:ln>
                <a:solidFill>
                  <a:prstClr val="black"/>
                </a:solidFill>
                <a:effectLst/>
                <a:uLnTx/>
                <a:uFillTx/>
                <a:latin typeface="Arial" charset="0"/>
                <a:ea typeface="+mn-ea"/>
                <a:cs typeface="+mn-cs"/>
              </a:rPr>
              <a:t> 2)</a:t>
            </a:r>
            <a:endParaRPr kumimoji="0" lang="en-ID"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3" name="Footer Placeholder 2">
            <a:extLst>
              <a:ext uri="{FF2B5EF4-FFF2-40B4-BE49-F238E27FC236}">
                <a16:creationId xmlns:a16="http://schemas.microsoft.com/office/drawing/2014/main" id="{905DC6F5-63A0-458E-8B0A-BDD827C25C2E}"/>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207219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016075" y="1268414"/>
            <a:ext cx="5475455" cy="2320925"/>
          </a:xfrm>
          <a:prstGeom prst="rect">
            <a:avLst/>
          </a:prstGeom>
          <a:noFill/>
          <a:ln w="9525">
            <a:noFill/>
            <a:miter lim="800000"/>
            <a:headEnd/>
            <a:tailEnd/>
          </a:ln>
        </p:spPr>
        <p:txBody>
          <a:bodyPr>
            <a:spAutoFit/>
          </a:bodyPr>
          <a:lstStyle/>
          <a:p>
            <a:pPr marL="533400" indent="-533400" defTabSz="628650" eaLnBrk="0" hangingPunct="0">
              <a:lnSpc>
                <a:spcPct val="90000"/>
              </a:lnSpc>
              <a:buFont typeface="Wingdings" pitchFamily="2" charset="2"/>
              <a:buChar char="v"/>
            </a:pPr>
            <a:r>
              <a:rPr lang="en-US" dirty="0">
                <a:latin typeface="Century Gothic" pitchFamily="34" charset="0"/>
              </a:rPr>
              <a:t>Sudden Hostility</a:t>
            </a:r>
            <a:r>
              <a:rPr lang="en-US" b="0" dirty="0">
                <a:latin typeface="Century Gothic" pitchFamily="34" charset="0"/>
              </a:rPr>
              <a:t> </a:t>
            </a:r>
          </a:p>
          <a:p>
            <a:pPr marL="533400" indent="-533400" defTabSz="628650" eaLnBrk="0" hangingPunct="0">
              <a:lnSpc>
                <a:spcPct val="90000"/>
              </a:lnSpc>
            </a:pPr>
            <a:r>
              <a:rPr lang="en-US" b="0" dirty="0">
                <a:latin typeface="Century Gothic" pitchFamily="34" charset="0"/>
              </a:rPr>
              <a:t>	</a:t>
            </a:r>
            <a:r>
              <a:rPr lang="en-US" b="0" dirty="0" err="1">
                <a:latin typeface="Century Gothic" pitchFamily="34" charset="0"/>
              </a:rPr>
              <a:t>Yaitu</a:t>
            </a:r>
            <a:r>
              <a:rPr lang="en-US" b="0" dirty="0">
                <a:latin typeface="Century Gothic" pitchFamily="34" charset="0"/>
              </a:rPr>
              <a:t> </a:t>
            </a:r>
            <a:r>
              <a:rPr lang="en-US" b="0" dirty="0" err="1">
                <a:latin typeface="Century Gothic" pitchFamily="34" charset="0"/>
              </a:rPr>
              <a:t>sikap</a:t>
            </a:r>
            <a:r>
              <a:rPr lang="en-US" b="0" dirty="0">
                <a:latin typeface="Century Gothic" pitchFamily="34" charset="0"/>
              </a:rPr>
              <a:t> </a:t>
            </a:r>
            <a:r>
              <a:rPr lang="en-US" b="0" dirty="0" err="1">
                <a:latin typeface="Century Gothic" pitchFamily="34" charset="0"/>
              </a:rPr>
              <a:t>permusuhan</a:t>
            </a:r>
            <a:r>
              <a:rPr lang="en-US" b="0" dirty="0">
                <a:latin typeface="Century Gothic" pitchFamily="34" charset="0"/>
              </a:rPr>
              <a:t> yang </a:t>
            </a:r>
            <a:r>
              <a:rPr lang="en-US" b="0" dirty="0" err="1">
                <a:latin typeface="Century Gothic" pitchFamily="34" charset="0"/>
              </a:rPr>
              <a:t>timbul</a:t>
            </a:r>
            <a:r>
              <a:rPr lang="en-US" b="0" dirty="0">
                <a:latin typeface="Century Gothic" pitchFamily="34" charset="0"/>
              </a:rPr>
              <a:t> </a:t>
            </a:r>
            <a:r>
              <a:rPr lang="en-US" b="0" dirty="0" err="1">
                <a:latin typeface="Century Gothic" pitchFamily="34" charset="0"/>
              </a:rPr>
              <a:t>secara</a:t>
            </a:r>
            <a:r>
              <a:rPr lang="en-US" b="0" dirty="0">
                <a:latin typeface="Century Gothic" pitchFamily="34" charset="0"/>
              </a:rPr>
              <a:t> </a:t>
            </a:r>
            <a:r>
              <a:rPr lang="en-US" b="0" dirty="0" err="1">
                <a:latin typeface="Century Gothic" pitchFamily="34" charset="0"/>
              </a:rPr>
              <a:t>mendadak</a:t>
            </a:r>
            <a:r>
              <a:rPr lang="en-US" b="0" dirty="0">
                <a:latin typeface="Century Gothic" pitchFamily="34" charset="0"/>
              </a:rPr>
              <a:t> </a:t>
            </a:r>
            <a:r>
              <a:rPr lang="en-US" b="0" dirty="0" err="1">
                <a:latin typeface="Century Gothic" pitchFamily="34" charset="0"/>
              </a:rPr>
              <a:t>ketika</a:t>
            </a:r>
            <a:r>
              <a:rPr lang="en-US" b="0" dirty="0">
                <a:latin typeface="Century Gothic" pitchFamily="34" charset="0"/>
              </a:rPr>
              <a:t> audit </a:t>
            </a:r>
            <a:r>
              <a:rPr lang="en-US" b="0" dirty="0" err="1">
                <a:latin typeface="Century Gothic" pitchFamily="34" charset="0"/>
              </a:rPr>
              <a:t>berlangsung</a:t>
            </a:r>
            <a:r>
              <a:rPr lang="en-US" b="0" dirty="0">
                <a:latin typeface="Century Gothic" pitchFamily="34" charset="0"/>
              </a:rPr>
              <a:t>. </a:t>
            </a:r>
            <a:r>
              <a:rPr lang="en-US" b="0" dirty="0" err="1">
                <a:latin typeface="Century Gothic" pitchFamily="34" charset="0"/>
              </a:rPr>
              <a:t>Misalnya</a:t>
            </a:r>
            <a:r>
              <a:rPr lang="en-US" b="0" dirty="0">
                <a:latin typeface="Century Gothic" pitchFamily="34" charset="0"/>
              </a:rPr>
              <a:t> </a:t>
            </a:r>
            <a:r>
              <a:rPr lang="en-US" b="0" dirty="0" err="1">
                <a:latin typeface="Century Gothic" pitchFamily="34" charset="0"/>
              </a:rPr>
              <a:t>begitu</a:t>
            </a:r>
            <a:r>
              <a:rPr lang="en-US" b="0" dirty="0">
                <a:latin typeface="Century Gothic" pitchFamily="34" charset="0"/>
              </a:rPr>
              <a:t> auditor </a:t>
            </a:r>
            <a:r>
              <a:rPr lang="en-US" b="0" dirty="0" err="1">
                <a:latin typeface="Century Gothic" pitchFamily="34" charset="0"/>
              </a:rPr>
              <a:t>menemukan</a:t>
            </a:r>
            <a:r>
              <a:rPr lang="en-US" b="0" dirty="0">
                <a:latin typeface="Century Gothic" pitchFamily="34" charset="0"/>
              </a:rPr>
              <a:t> </a:t>
            </a:r>
            <a:r>
              <a:rPr lang="en-US" b="0" dirty="0" err="1">
                <a:latin typeface="Century Gothic" pitchFamily="34" charset="0"/>
              </a:rPr>
              <a:t>temuan</a:t>
            </a:r>
            <a:r>
              <a:rPr lang="en-US" b="0" dirty="0">
                <a:latin typeface="Century Gothic" pitchFamily="34" charset="0"/>
              </a:rPr>
              <a:t> </a:t>
            </a:r>
            <a:r>
              <a:rPr lang="en-US" b="0" dirty="0" err="1">
                <a:latin typeface="Century Gothic" pitchFamily="34" charset="0"/>
              </a:rPr>
              <a:t>penyimpangan</a:t>
            </a:r>
            <a:r>
              <a:rPr lang="en-US" b="0" dirty="0">
                <a:latin typeface="Century Gothic" pitchFamily="34" charset="0"/>
              </a:rPr>
              <a:t> yang </a:t>
            </a:r>
            <a:r>
              <a:rPr lang="en-US" b="0" dirty="0" err="1">
                <a:latin typeface="Century Gothic" pitchFamily="34" charset="0"/>
              </a:rPr>
              <a:t>dilakukan</a:t>
            </a:r>
            <a:r>
              <a:rPr lang="en-US" b="0" dirty="0">
                <a:latin typeface="Century Gothic" pitchFamily="34" charset="0"/>
              </a:rPr>
              <a:t> </a:t>
            </a:r>
            <a:r>
              <a:rPr lang="en-US" b="0" dirty="0" err="1">
                <a:latin typeface="Century Gothic" pitchFamily="34" charset="0"/>
              </a:rPr>
              <a:t>oleh</a:t>
            </a:r>
            <a:r>
              <a:rPr lang="en-US" b="0" dirty="0">
                <a:latin typeface="Century Gothic" pitchFamily="34" charset="0"/>
              </a:rPr>
              <a:t> personal, </a:t>
            </a:r>
            <a:r>
              <a:rPr lang="en-US" b="0" dirty="0" err="1">
                <a:latin typeface="Century Gothic" pitchFamily="34" charset="0"/>
              </a:rPr>
              <a:t>dan</a:t>
            </a:r>
            <a:r>
              <a:rPr lang="en-US" b="0" dirty="0">
                <a:latin typeface="Century Gothic" pitchFamily="34" charset="0"/>
              </a:rPr>
              <a:t> personal </a:t>
            </a:r>
            <a:r>
              <a:rPr lang="en-US" b="0" dirty="0" err="1">
                <a:latin typeface="Century Gothic" pitchFamily="34" charset="0"/>
              </a:rPr>
              <a:t>tersebut</a:t>
            </a:r>
            <a:r>
              <a:rPr lang="en-US" b="0" dirty="0">
                <a:latin typeface="Century Gothic" pitchFamily="34" charset="0"/>
              </a:rPr>
              <a:t> </a:t>
            </a:r>
            <a:r>
              <a:rPr lang="en-US" b="0" dirty="0" err="1">
                <a:latin typeface="Century Gothic" pitchFamily="34" charset="0"/>
              </a:rPr>
              <a:t>khawatir</a:t>
            </a:r>
            <a:r>
              <a:rPr lang="en-US" b="0" dirty="0">
                <a:latin typeface="Century Gothic" pitchFamily="34" charset="0"/>
              </a:rPr>
              <a:t> </a:t>
            </a:r>
            <a:r>
              <a:rPr lang="en-US" b="0" dirty="0" err="1">
                <a:latin typeface="Century Gothic" pitchFamily="34" charset="0"/>
              </a:rPr>
              <a:t>akan</a:t>
            </a:r>
            <a:r>
              <a:rPr lang="en-US" b="0" dirty="0">
                <a:latin typeface="Century Gothic" pitchFamily="34" charset="0"/>
              </a:rPr>
              <a:t> </a:t>
            </a:r>
            <a:r>
              <a:rPr lang="en-US" b="0" dirty="0" err="1">
                <a:latin typeface="Century Gothic" pitchFamily="34" charset="0"/>
              </a:rPr>
              <a:t>ditegur</a:t>
            </a:r>
            <a:r>
              <a:rPr lang="en-US" b="0" dirty="0">
                <a:latin typeface="Century Gothic" pitchFamily="34" charset="0"/>
              </a:rPr>
              <a:t> </a:t>
            </a:r>
            <a:r>
              <a:rPr lang="en-US" b="0" dirty="0" err="1">
                <a:latin typeface="Century Gothic" pitchFamily="34" charset="0"/>
              </a:rPr>
              <a:t>atas</a:t>
            </a:r>
            <a:r>
              <a:rPr lang="en-US" b="0" dirty="0">
                <a:latin typeface="Century Gothic" pitchFamily="34" charset="0"/>
              </a:rPr>
              <a:t> </a:t>
            </a:r>
            <a:r>
              <a:rPr lang="en-US" b="0" dirty="0" err="1">
                <a:latin typeface="Century Gothic" pitchFamily="34" charset="0"/>
              </a:rPr>
              <a:t>penyimpangan</a:t>
            </a:r>
            <a:r>
              <a:rPr lang="en-US" b="0" dirty="0">
                <a:latin typeface="Century Gothic" pitchFamily="34" charset="0"/>
              </a:rPr>
              <a:t> </a:t>
            </a:r>
            <a:r>
              <a:rPr lang="en-US" b="0" dirty="0" err="1">
                <a:latin typeface="Century Gothic" pitchFamily="34" charset="0"/>
              </a:rPr>
              <a:t>tersebut</a:t>
            </a:r>
            <a:endParaRPr lang="en-US" b="0" dirty="0">
              <a:latin typeface="Century Gothic" pitchFamily="34" charset="0"/>
            </a:endParaRPr>
          </a:p>
          <a:p>
            <a:pPr marL="533400" indent="-533400" defTabSz="628650" eaLnBrk="0" hangingPunct="0">
              <a:lnSpc>
                <a:spcPct val="90000"/>
              </a:lnSpc>
            </a:pPr>
            <a:endParaRPr lang="en-US" b="0" dirty="0">
              <a:latin typeface="Century Gothic" pitchFamily="34" charset="0"/>
            </a:endParaRPr>
          </a:p>
        </p:txBody>
      </p:sp>
      <p:pic>
        <p:nvPicPr>
          <p:cNvPr id="50179" name="Picture 16" descr="1121300283"/>
          <p:cNvPicPr>
            <a:picLocks noChangeAspect="1" noChangeArrowheads="1"/>
          </p:cNvPicPr>
          <p:nvPr/>
        </p:nvPicPr>
        <p:blipFill>
          <a:blip r:embed="rId2" cstate="print"/>
          <a:srcRect l="21706" r="6564"/>
          <a:stretch>
            <a:fillRect/>
          </a:stretch>
        </p:blipFill>
        <p:spPr bwMode="auto">
          <a:xfrm>
            <a:off x="826878" y="1412776"/>
            <a:ext cx="2613954" cy="4432910"/>
          </a:xfrm>
          <a:prstGeom prst="rect">
            <a:avLst/>
          </a:prstGeom>
          <a:noFill/>
          <a:ln w="9525">
            <a:noFill/>
            <a:miter lim="800000"/>
            <a:headEnd/>
            <a:tailEnd/>
          </a:ln>
        </p:spPr>
      </p:pic>
      <p:sp>
        <p:nvSpPr>
          <p:cNvPr id="131089" name="Rectangle 17"/>
          <p:cNvSpPr>
            <a:spLocks noChangeArrowheads="1"/>
          </p:cNvSpPr>
          <p:nvPr/>
        </p:nvSpPr>
        <p:spPr bwMode="auto">
          <a:xfrm>
            <a:off x="847997" y="333375"/>
            <a:ext cx="8354516" cy="647700"/>
          </a:xfrm>
          <a:prstGeom prst="rect">
            <a:avLst/>
          </a:prstGeom>
          <a:noFill/>
          <a:ln w="9525">
            <a:noFill/>
            <a:miter lim="800000"/>
            <a:headEnd/>
            <a:tailEnd/>
          </a:ln>
          <a:effectLst/>
        </p:spPr>
        <p:txBody>
          <a:bodyPr anchor="ctr" anchorCtr="1"/>
          <a:lstStyle/>
          <a:p>
            <a:pPr algn="ctr">
              <a:lnSpc>
                <a:spcPct val="80000"/>
              </a:lnSpc>
              <a:defRPr/>
            </a:pPr>
            <a:r>
              <a:rPr lang="en-US" sz="4400" b="0">
                <a:solidFill>
                  <a:schemeClr val="folHlink"/>
                </a:solidFill>
                <a:effectLst>
                  <a:outerShdw blurRad="38100" dist="38100" dir="2700000" algn="tl">
                    <a:srgbClr val="C0C0C0"/>
                  </a:outerShdw>
                </a:effectLst>
              </a:rPr>
              <a:t>Sikap permusuhan dari auditee</a:t>
            </a:r>
          </a:p>
        </p:txBody>
      </p:sp>
      <p:sp>
        <p:nvSpPr>
          <p:cNvPr id="50181" name="Rectangle 19"/>
          <p:cNvSpPr>
            <a:spLocks noChangeArrowheads="1"/>
          </p:cNvSpPr>
          <p:nvPr/>
        </p:nvSpPr>
        <p:spPr bwMode="auto">
          <a:xfrm>
            <a:off x="3892211" y="3602038"/>
            <a:ext cx="5815289" cy="2132012"/>
          </a:xfrm>
          <a:prstGeom prst="rect">
            <a:avLst/>
          </a:prstGeom>
          <a:noFill/>
          <a:ln w="9525">
            <a:noFill/>
            <a:miter lim="800000"/>
            <a:headEnd/>
            <a:tailEnd/>
          </a:ln>
        </p:spPr>
        <p:txBody>
          <a:bodyPr/>
          <a:lstStyle/>
          <a:p>
            <a:pPr eaLnBrk="0" hangingPunct="0">
              <a:lnSpc>
                <a:spcPct val="90000"/>
              </a:lnSpc>
              <a:buFont typeface="Monotype Sorts" charset="2"/>
              <a:buChar char="J"/>
            </a:pPr>
            <a:r>
              <a:rPr lang="en-US" dirty="0">
                <a:latin typeface="Century Gothic" pitchFamily="34" charset="0"/>
              </a:rPr>
              <a:t>   Yang </a:t>
            </a:r>
            <a:r>
              <a:rPr lang="en-US" dirty="0" err="1">
                <a:latin typeface="Century Gothic" pitchFamily="34" charset="0"/>
              </a:rPr>
              <a:t>dapat</a:t>
            </a:r>
            <a:r>
              <a:rPr lang="en-US" dirty="0">
                <a:latin typeface="Century Gothic" pitchFamily="34" charset="0"/>
              </a:rPr>
              <a:t> </a:t>
            </a:r>
            <a:r>
              <a:rPr lang="en-US" dirty="0" err="1">
                <a:latin typeface="Century Gothic" pitchFamily="34" charset="0"/>
              </a:rPr>
              <a:t>dilakukan</a:t>
            </a:r>
            <a:r>
              <a:rPr lang="en-US" dirty="0">
                <a:latin typeface="Century Gothic" pitchFamily="34" charset="0"/>
              </a:rPr>
              <a:t> Auditor </a:t>
            </a:r>
            <a:r>
              <a:rPr lang="en-US" dirty="0" err="1">
                <a:latin typeface="Century Gothic" pitchFamily="34" charset="0"/>
              </a:rPr>
              <a:t>antara</a:t>
            </a:r>
            <a:r>
              <a:rPr lang="en-US" dirty="0">
                <a:latin typeface="Century Gothic" pitchFamily="34" charset="0"/>
              </a:rPr>
              <a:t> lain:	</a:t>
            </a:r>
          </a:p>
          <a:p>
            <a:pPr marL="855663" lvl="1" indent="-398463" eaLnBrk="0" hangingPunct="0">
              <a:lnSpc>
                <a:spcPct val="90000"/>
              </a:lnSpc>
              <a:buFont typeface="Wingdings" pitchFamily="2" charset="2"/>
              <a:buChar char="Ø"/>
            </a:pPr>
            <a:r>
              <a:rPr lang="en-US" b="0" dirty="0" err="1">
                <a:latin typeface="Century Gothic" pitchFamily="34" charset="0"/>
              </a:rPr>
              <a:t>Menjelaskan</a:t>
            </a:r>
            <a:r>
              <a:rPr lang="en-US" b="0" dirty="0">
                <a:latin typeface="Century Gothic" pitchFamily="34" charset="0"/>
              </a:rPr>
              <a:t> </a:t>
            </a:r>
            <a:r>
              <a:rPr lang="en-US" b="0" dirty="0" err="1">
                <a:latin typeface="Century Gothic" pitchFamily="34" charset="0"/>
              </a:rPr>
              <a:t>kepada</a:t>
            </a:r>
            <a:r>
              <a:rPr lang="en-US" b="0" dirty="0">
                <a:latin typeface="Century Gothic" pitchFamily="34" charset="0"/>
              </a:rPr>
              <a:t> </a:t>
            </a:r>
            <a:r>
              <a:rPr lang="en-US" b="0" dirty="0" err="1">
                <a:latin typeface="Century Gothic" pitchFamily="34" charset="0"/>
              </a:rPr>
              <a:t>auditee</a:t>
            </a:r>
            <a:r>
              <a:rPr lang="en-US" b="0" dirty="0">
                <a:latin typeface="Century Gothic" pitchFamily="34" charset="0"/>
              </a:rPr>
              <a:t> </a:t>
            </a:r>
            <a:r>
              <a:rPr lang="en-US" b="0" dirty="0" err="1">
                <a:latin typeface="Century Gothic" pitchFamily="34" charset="0"/>
              </a:rPr>
              <a:t>bahwa</a:t>
            </a:r>
            <a:r>
              <a:rPr lang="en-US" b="0" dirty="0">
                <a:latin typeface="Century Gothic" pitchFamily="34" charset="0"/>
              </a:rPr>
              <a:t> audit </a:t>
            </a:r>
            <a:r>
              <a:rPr lang="en-US" b="0" dirty="0" err="1">
                <a:latin typeface="Century Gothic" pitchFamily="34" charset="0"/>
              </a:rPr>
              <a:t>adalah</a:t>
            </a:r>
            <a:r>
              <a:rPr lang="en-US" b="0" dirty="0">
                <a:latin typeface="Century Gothic" pitchFamily="34" charset="0"/>
              </a:rPr>
              <a:t> audit sistem </a:t>
            </a:r>
            <a:r>
              <a:rPr lang="en-US" b="0" dirty="0" err="1">
                <a:latin typeface="Century Gothic" pitchFamily="34" charset="0"/>
              </a:rPr>
              <a:t>bukan</a:t>
            </a:r>
            <a:r>
              <a:rPr lang="en-US" b="0" dirty="0">
                <a:latin typeface="Century Gothic" pitchFamily="34" charset="0"/>
              </a:rPr>
              <a:t> </a:t>
            </a:r>
            <a:r>
              <a:rPr lang="en-US" b="0" dirty="0" err="1">
                <a:latin typeface="Century Gothic" pitchFamily="34" charset="0"/>
              </a:rPr>
              <a:t>orang</a:t>
            </a:r>
            <a:r>
              <a:rPr lang="en-US" b="0" dirty="0">
                <a:latin typeface="Century Gothic" pitchFamily="34" charset="0"/>
              </a:rPr>
              <a:t>. </a:t>
            </a:r>
            <a:r>
              <a:rPr lang="en-US" b="0" u="sng" dirty="0" err="1">
                <a:latin typeface="Century Gothic" pitchFamily="34" charset="0"/>
              </a:rPr>
              <a:t>Penyimpangan</a:t>
            </a:r>
            <a:r>
              <a:rPr lang="en-US" b="0" u="sng" dirty="0">
                <a:latin typeface="Century Gothic" pitchFamily="34" charset="0"/>
              </a:rPr>
              <a:t> </a:t>
            </a:r>
            <a:r>
              <a:rPr lang="en-US" b="0" u="sng" dirty="0" err="1">
                <a:latin typeface="Century Gothic" pitchFamily="34" charset="0"/>
              </a:rPr>
              <a:t>terjadi</a:t>
            </a:r>
            <a:r>
              <a:rPr lang="en-US" b="0" u="sng" dirty="0">
                <a:latin typeface="Century Gothic" pitchFamily="34" charset="0"/>
              </a:rPr>
              <a:t> </a:t>
            </a:r>
            <a:r>
              <a:rPr lang="en-US" b="0" u="sng" dirty="0" err="1">
                <a:latin typeface="Century Gothic" pitchFamily="34" charset="0"/>
              </a:rPr>
              <a:t>mungkin</a:t>
            </a:r>
            <a:r>
              <a:rPr lang="en-US" b="0" u="sng" dirty="0">
                <a:latin typeface="Century Gothic" pitchFamily="34" charset="0"/>
              </a:rPr>
              <a:t> </a:t>
            </a:r>
            <a:r>
              <a:rPr lang="en-US" b="0" u="sng" dirty="0" err="1">
                <a:latin typeface="Century Gothic" pitchFamily="34" charset="0"/>
              </a:rPr>
              <a:t>karena</a:t>
            </a:r>
            <a:r>
              <a:rPr lang="en-US" b="0" u="sng" dirty="0">
                <a:latin typeface="Century Gothic" pitchFamily="34" charset="0"/>
              </a:rPr>
              <a:t> </a:t>
            </a:r>
            <a:r>
              <a:rPr lang="en-US" b="0" u="sng" dirty="0" err="1">
                <a:latin typeface="Century Gothic" pitchFamily="34" charset="0"/>
              </a:rPr>
              <a:t>ketidakjelasan</a:t>
            </a:r>
            <a:r>
              <a:rPr lang="en-US" b="0" u="sng" dirty="0">
                <a:latin typeface="Century Gothic" pitchFamily="34" charset="0"/>
              </a:rPr>
              <a:t> sistem (</a:t>
            </a:r>
            <a:r>
              <a:rPr lang="en-US" b="0" u="sng" dirty="0" err="1">
                <a:latin typeface="Century Gothic" pitchFamily="34" charset="0"/>
              </a:rPr>
              <a:t>instruksi</a:t>
            </a:r>
            <a:r>
              <a:rPr lang="en-US" b="0" u="sng" dirty="0">
                <a:latin typeface="Century Gothic" pitchFamily="34" charset="0"/>
              </a:rPr>
              <a:t> </a:t>
            </a:r>
            <a:r>
              <a:rPr lang="en-US" b="0" u="sng" dirty="0" err="1">
                <a:latin typeface="Century Gothic" pitchFamily="34" charset="0"/>
              </a:rPr>
              <a:t>kerja</a:t>
            </a:r>
            <a:r>
              <a:rPr lang="en-US" b="0" u="sng" dirty="0">
                <a:latin typeface="Century Gothic" pitchFamily="34" charset="0"/>
              </a:rPr>
              <a:t> </a:t>
            </a:r>
            <a:r>
              <a:rPr lang="en-US" b="0" u="sng" dirty="0" err="1">
                <a:latin typeface="Century Gothic" pitchFamily="34" charset="0"/>
              </a:rPr>
              <a:t>tidak</a:t>
            </a:r>
            <a:r>
              <a:rPr lang="en-US" b="0" u="sng" dirty="0">
                <a:latin typeface="Century Gothic" pitchFamily="34" charset="0"/>
              </a:rPr>
              <a:t> </a:t>
            </a:r>
            <a:r>
              <a:rPr lang="en-US" b="0" u="sng" dirty="0" err="1">
                <a:latin typeface="Century Gothic" pitchFamily="34" charset="0"/>
              </a:rPr>
              <a:t>jelas</a:t>
            </a:r>
            <a:r>
              <a:rPr lang="en-US" b="0" u="sng" dirty="0">
                <a:latin typeface="Century Gothic" pitchFamily="34" charset="0"/>
              </a:rPr>
              <a:t>) </a:t>
            </a:r>
            <a:r>
              <a:rPr lang="en-US" b="0" u="sng" dirty="0" err="1">
                <a:latin typeface="Century Gothic" pitchFamily="34" charset="0"/>
              </a:rPr>
              <a:t>atau</a:t>
            </a:r>
            <a:r>
              <a:rPr lang="en-US" b="0" u="sng" dirty="0">
                <a:latin typeface="Century Gothic" pitchFamily="34" charset="0"/>
              </a:rPr>
              <a:t> </a:t>
            </a:r>
            <a:r>
              <a:rPr lang="en-US" b="0" u="sng" dirty="0" err="1">
                <a:latin typeface="Century Gothic" pitchFamily="34" charset="0"/>
              </a:rPr>
              <a:t>mengindikasikan</a:t>
            </a:r>
            <a:r>
              <a:rPr lang="en-US" b="0" u="sng" dirty="0">
                <a:latin typeface="Century Gothic" pitchFamily="34" charset="0"/>
              </a:rPr>
              <a:t> </a:t>
            </a:r>
            <a:r>
              <a:rPr lang="en-US" b="0" u="sng" dirty="0" err="1">
                <a:latin typeface="Century Gothic" pitchFamily="34" charset="0"/>
              </a:rPr>
              <a:t>adanya</a:t>
            </a:r>
            <a:r>
              <a:rPr lang="en-US" b="0" u="sng" dirty="0">
                <a:latin typeface="Century Gothic" pitchFamily="34" charset="0"/>
              </a:rPr>
              <a:t> </a:t>
            </a:r>
            <a:r>
              <a:rPr lang="en-US" b="0" u="sng" dirty="0" err="1">
                <a:latin typeface="Century Gothic" pitchFamily="34" charset="0"/>
              </a:rPr>
              <a:t>kelemahan</a:t>
            </a:r>
            <a:r>
              <a:rPr lang="en-US" b="0" u="sng" dirty="0">
                <a:latin typeface="Century Gothic" pitchFamily="34" charset="0"/>
              </a:rPr>
              <a:t> </a:t>
            </a:r>
            <a:r>
              <a:rPr lang="en-US" b="0" u="sng" dirty="0" err="1">
                <a:latin typeface="Century Gothic" pitchFamily="34" charset="0"/>
              </a:rPr>
              <a:t>pada</a:t>
            </a:r>
            <a:r>
              <a:rPr lang="en-US" b="0" u="sng" dirty="0">
                <a:latin typeface="Century Gothic" pitchFamily="34" charset="0"/>
              </a:rPr>
              <a:t> sistem (</a:t>
            </a:r>
            <a:r>
              <a:rPr lang="en-US" b="0" u="sng" dirty="0" err="1">
                <a:latin typeface="Century Gothic" pitchFamily="34" charset="0"/>
              </a:rPr>
              <a:t>tidak</a:t>
            </a:r>
            <a:r>
              <a:rPr lang="en-US" b="0" u="sng" dirty="0">
                <a:latin typeface="Century Gothic" pitchFamily="34" charset="0"/>
              </a:rPr>
              <a:t> </a:t>
            </a:r>
            <a:r>
              <a:rPr lang="en-US" b="0" u="sng" dirty="0" err="1">
                <a:latin typeface="Century Gothic" pitchFamily="34" charset="0"/>
              </a:rPr>
              <a:t>dilakukannya</a:t>
            </a:r>
            <a:r>
              <a:rPr lang="en-US" b="0" u="sng" dirty="0">
                <a:latin typeface="Century Gothic" pitchFamily="34" charset="0"/>
              </a:rPr>
              <a:t> on the job training/ </a:t>
            </a:r>
            <a:r>
              <a:rPr lang="en-US" b="0" u="sng" dirty="0" err="1">
                <a:latin typeface="Century Gothic" pitchFamily="34" charset="0"/>
              </a:rPr>
              <a:t>sosialisasi</a:t>
            </a:r>
            <a:r>
              <a:rPr lang="en-US" b="0" u="sng" dirty="0">
                <a:latin typeface="Century Gothic" pitchFamily="34" charset="0"/>
              </a:rPr>
              <a:t> </a:t>
            </a:r>
            <a:r>
              <a:rPr lang="en-US" b="0" u="sng" dirty="0" err="1">
                <a:latin typeface="Century Gothic" pitchFamily="34" charset="0"/>
              </a:rPr>
              <a:t>terhadap</a:t>
            </a:r>
            <a:r>
              <a:rPr lang="en-US" b="0" u="sng" dirty="0">
                <a:latin typeface="Century Gothic" pitchFamily="34" charset="0"/>
              </a:rPr>
              <a:t> sistem yang </a:t>
            </a:r>
            <a:r>
              <a:rPr lang="en-US" b="0" u="sng" dirty="0" err="1">
                <a:latin typeface="Century Gothic" pitchFamily="34" charset="0"/>
              </a:rPr>
              <a:t>baru</a:t>
            </a:r>
            <a:r>
              <a:rPr lang="en-US" b="0" u="sng" dirty="0">
                <a:latin typeface="Century Gothic" pitchFamily="34" charset="0"/>
              </a:rPr>
              <a:t>)`</a:t>
            </a:r>
          </a:p>
        </p:txBody>
      </p:sp>
      <p:sp>
        <p:nvSpPr>
          <p:cNvPr id="7" name="Slide Number Placeholder 6"/>
          <p:cNvSpPr>
            <a:spLocks noGrp="1"/>
          </p:cNvSpPr>
          <p:nvPr>
            <p:ph type="sldNum" sz="quarter" idx="12"/>
          </p:nvPr>
        </p:nvSpPr>
        <p:spPr/>
        <p:txBody>
          <a:bodyPr/>
          <a:lstStyle/>
          <a:p>
            <a:pPr>
              <a:defRPr/>
            </a:pPr>
            <a:fld id="{841ECF00-6640-4B42-A490-1528FA283F84}" type="slidenum">
              <a:rPr lang="en-US" smtClean="0"/>
              <a:pPr>
                <a:defRPr/>
              </a:pPr>
              <a:t>80</a:t>
            </a:fld>
            <a:endParaRPr lang="en-US"/>
          </a:p>
        </p:txBody>
      </p:sp>
    </p:spTree>
    <p:extLst>
      <p:ext uri="{BB962C8B-B14F-4D97-AF65-F5344CB8AC3E}">
        <p14:creationId xmlns:p14="http://schemas.microsoft.com/office/powerpoint/2010/main" val="215933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016075" y="1268414"/>
            <a:ext cx="5475455" cy="2352675"/>
          </a:xfrm>
          <a:prstGeom prst="rect">
            <a:avLst/>
          </a:prstGeom>
          <a:noFill/>
          <a:ln w="9525">
            <a:noFill/>
            <a:miter lim="800000"/>
            <a:headEnd/>
            <a:tailEnd/>
          </a:ln>
        </p:spPr>
        <p:txBody>
          <a:bodyPr>
            <a:spAutoFit/>
          </a:bodyPr>
          <a:lstStyle/>
          <a:p>
            <a:pPr marL="363538" indent="-363538" algn="just" defTabSz="628650" eaLnBrk="0" hangingPunct="0">
              <a:lnSpc>
                <a:spcPct val="90000"/>
              </a:lnSpc>
              <a:buFont typeface="Wingdings" pitchFamily="2" charset="2"/>
              <a:buChar char="v"/>
            </a:pPr>
            <a:r>
              <a:rPr lang="en-US" dirty="0">
                <a:latin typeface="Century Gothic" pitchFamily="34" charset="0"/>
              </a:rPr>
              <a:t>Immediate Hostility</a:t>
            </a:r>
            <a:r>
              <a:rPr lang="en-US" b="0" dirty="0">
                <a:latin typeface="Century Gothic" pitchFamily="34" charset="0"/>
              </a:rPr>
              <a:t> </a:t>
            </a:r>
          </a:p>
          <a:p>
            <a:pPr marL="363538" indent="-363538" defTabSz="628650" eaLnBrk="0" hangingPunct="0">
              <a:lnSpc>
                <a:spcPct val="90000"/>
              </a:lnSpc>
              <a:buFont typeface="Monotype Sorts" charset="2"/>
              <a:buNone/>
            </a:pPr>
            <a:r>
              <a:rPr lang="en-US" b="0" dirty="0">
                <a:latin typeface="Century Gothic" pitchFamily="34" charset="0"/>
              </a:rPr>
              <a:t>	</a:t>
            </a:r>
            <a:r>
              <a:rPr lang="en-US" sz="1600" b="0" dirty="0" err="1">
                <a:latin typeface="Century Gothic" pitchFamily="34" charset="0"/>
              </a:rPr>
              <a:t>sikap</a:t>
            </a:r>
            <a:r>
              <a:rPr lang="en-US" sz="1600" b="0" dirty="0">
                <a:latin typeface="Century Gothic" pitchFamily="34" charset="0"/>
              </a:rPr>
              <a:t> </a:t>
            </a:r>
            <a:r>
              <a:rPr lang="en-US" sz="1600" b="0" dirty="0" err="1">
                <a:latin typeface="Century Gothic" pitchFamily="34" charset="0"/>
              </a:rPr>
              <a:t>permusuhan</a:t>
            </a:r>
            <a:r>
              <a:rPr lang="en-US" sz="1600" b="0" dirty="0">
                <a:latin typeface="Century Gothic" pitchFamily="34" charset="0"/>
              </a:rPr>
              <a:t> yang </a:t>
            </a:r>
            <a:r>
              <a:rPr lang="en-US" sz="1600" b="0" dirty="0" err="1">
                <a:latin typeface="Century Gothic" pitchFamily="34" charset="0"/>
              </a:rPr>
              <a:t>langsung</a:t>
            </a:r>
            <a:r>
              <a:rPr lang="en-US" sz="1600" b="0" dirty="0">
                <a:latin typeface="Century Gothic" pitchFamily="34" charset="0"/>
              </a:rPr>
              <a:t> </a:t>
            </a:r>
            <a:r>
              <a:rPr lang="en-US" sz="1600" b="0" dirty="0" err="1">
                <a:latin typeface="Century Gothic" pitchFamily="34" charset="0"/>
              </a:rPr>
              <a:t>ditunjukkan</a:t>
            </a:r>
            <a:r>
              <a:rPr lang="en-US" sz="1600" b="0" dirty="0">
                <a:latin typeface="Century Gothic" pitchFamily="34" charset="0"/>
              </a:rPr>
              <a:t> </a:t>
            </a:r>
            <a:r>
              <a:rPr lang="en-US" sz="1600" b="0" dirty="0" err="1">
                <a:latin typeface="Century Gothic" pitchFamily="34" charset="0"/>
              </a:rPr>
              <a:t>pada</a:t>
            </a:r>
            <a:r>
              <a:rPr lang="en-US" sz="1600" b="0" dirty="0">
                <a:latin typeface="Century Gothic" pitchFamily="34" charset="0"/>
              </a:rPr>
              <a:t> </a:t>
            </a:r>
            <a:r>
              <a:rPr lang="en-US" sz="1600" b="0" dirty="0" err="1">
                <a:latin typeface="Century Gothic" pitchFamily="34" charset="0"/>
              </a:rPr>
              <a:t>saat</a:t>
            </a:r>
            <a:r>
              <a:rPr lang="en-US" sz="1600" b="0" dirty="0">
                <a:latin typeface="Century Gothic" pitchFamily="34" charset="0"/>
              </a:rPr>
              <a:t> audit </a:t>
            </a:r>
            <a:r>
              <a:rPr lang="en-US" sz="1600" b="0" dirty="0" err="1">
                <a:latin typeface="Century Gothic" pitchFamily="34" charset="0"/>
              </a:rPr>
              <a:t>dimulai</a:t>
            </a:r>
            <a:r>
              <a:rPr lang="en-US" sz="1600" b="0" dirty="0">
                <a:latin typeface="Century Gothic" pitchFamily="34" charset="0"/>
              </a:rPr>
              <a:t>, </a:t>
            </a:r>
            <a:r>
              <a:rPr lang="en-US" sz="1600" b="0" dirty="0" err="1">
                <a:latin typeface="Century Gothic" pitchFamily="34" charset="0"/>
              </a:rPr>
              <a:t>misalnya</a:t>
            </a:r>
            <a:r>
              <a:rPr lang="en-US" sz="1600" b="0" dirty="0">
                <a:latin typeface="Century Gothic" pitchFamily="34" charset="0"/>
              </a:rPr>
              <a:t> : </a:t>
            </a:r>
          </a:p>
          <a:p>
            <a:pPr marL="900113" lvl="1" indent="-276225" defTabSz="628650" eaLnBrk="0" hangingPunct="0">
              <a:lnSpc>
                <a:spcPct val="90000"/>
              </a:lnSpc>
              <a:buFont typeface="Monotype Sorts" charset="2"/>
              <a:buChar char="L"/>
            </a:pPr>
            <a:r>
              <a:rPr lang="en-US" sz="1600" b="0" dirty="0" err="1">
                <a:latin typeface="Century Gothic" pitchFamily="34" charset="0"/>
              </a:rPr>
              <a:t>Saya</a:t>
            </a:r>
            <a:r>
              <a:rPr lang="en-US" sz="1600" b="0" dirty="0">
                <a:latin typeface="Century Gothic" pitchFamily="34" charset="0"/>
              </a:rPr>
              <a:t> </a:t>
            </a:r>
            <a:r>
              <a:rPr lang="en-US" sz="1600" b="0" dirty="0" err="1">
                <a:latin typeface="Century Gothic" pitchFamily="34" charset="0"/>
              </a:rPr>
              <a:t>sibuk</a:t>
            </a:r>
            <a:r>
              <a:rPr lang="en-US" sz="1600" b="0" dirty="0">
                <a:latin typeface="Century Gothic" pitchFamily="34" charset="0"/>
              </a:rPr>
              <a:t>, </a:t>
            </a:r>
            <a:r>
              <a:rPr lang="en-US" sz="1600" b="0" dirty="0" err="1">
                <a:latin typeface="Century Gothic" pitchFamily="34" charset="0"/>
              </a:rPr>
              <a:t>bagaimana</a:t>
            </a:r>
            <a:r>
              <a:rPr lang="en-US" sz="1600" b="0" dirty="0">
                <a:latin typeface="Century Gothic" pitchFamily="34" charset="0"/>
              </a:rPr>
              <a:t> </a:t>
            </a:r>
            <a:r>
              <a:rPr lang="en-US" sz="1600" b="0" dirty="0" err="1">
                <a:latin typeface="Century Gothic" pitchFamily="34" charset="0"/>
              </a:rPr>
              <a:t>kalau</a:t>
            </a:r>
            <a:r>
              <a:rPr lang="en-US" sz="1600" b="0" dirty="0">
                <a:latin typeface="Century Gothic" pitchFamily="34" charset="0"/>
              </a:rPr>
              <a:t> </a:t>
            </a:r>
            <a:r>
              <a:rPr lang="en-US" sz="1600" b="0" dirty="0" err="1">
                <a:latin typeface="Century Gothic" pitchFamily="34" charset="0"/>
              </a:rPr>
              <a:t>auditnya</a:t>
            </a:r>
            <a:r>
              <a:rPr lang="en-US" sz="1600" b="0" dirty="0">
                <a:latin typeface="Century Gothic" pitchFamily="34" charset="0"/>
              </a:rPr>
              <a:t> </a:t>
            </a:r>
            <a:r>
              <a:rPr lang="en-US" sz="1600" b="0" dirty="0" err="1">
                <a:latin typeface="Century Gothic" pitchFamily="34" charset="0"/>
              </a:rPr>
              <a:t>minggu</a:t>
            </a:r>
            <a:r>
              <a:rPr lang="en-US" sz="1600" b="0" dirty="0">
                <a:latin typeface="Century Gothic" pitchFamily="34" charset="0"/>
              </a:rPr>
              <a:t> </a:t>
            </a:r>
            <a:r>
              <a:rPr lang="en-US" sz="1600" b="0" dirty="0" err="1">
                <a:latin typeface="Century Gothic" pitchFamily="34" charset="0"/>
              </a:rPr>
              <a:t>depan</a:t>
            </a:r>
            <a:r>
              <a:rPr lang="en-US" sz="1600" b="0" dirty="0">
                <a:latin typeface="Century Gothic" pitchFamily="34" charset="0"/>
              </a:rPr>
              <a:t> </a:t>
            </a:r>
            <a:r>
              <a:rPr lang="en-US" sz="1600" b="0" dirty="0" err="1">
                <a:latin typeface="Century Gothic" pitchFamily="34" charset="0"/>
              </a:rPr>
              <a:t>saja</a:t>
            </a:r>
            <a:r>
              <a:rPr lang="en-US" sz="1600" b="0" dirty="0">
                <a:latin typeface="Century Gothic" pitchFamily="34" charset="0"/>
              </a:rPr>
              <a:t> ?</a:t>
            </a:r>
          </a:p>
          <a:p>
            <a:pPr marL="900113" lvl="1" indent="-276225" defTabSz="628650" eaLnBrk="0" hangingPunct="0">
              <a:lnSpc>
                <a:spcPct val="90000"/>
              </a:lnSpc>
              <a:buFont typeface="Monotype Sorts" charset="2"/>
              <a:buChar char="L"/>
            </a:pPr>
            <a:r>
              <a:rPr lang="en-US" sz="1600" b="0" dirty="0" err="1">
                <a:latin typeface="Century Gothic" pitchFamily="34" charset="0"/>
              </a:rPr>
              <a:t>Saya</a:t>
            </a:r>
            <a:r>
              <a:rPr lang="en-US" sz="1600" b="0" dirty="0">
                <a:latin typeface="Century Gothic" pitchFamily="34" charset="0"/>
              </a:rPr>
              <a:t> </a:t>
            </a:r>
            <a:r>
              <a:rPr lang="en-US" sz="1600" b="0" dirty="0" err="1">
                <a:latin typeface="Century Gothic" pitchFamily="34" charset="0"/>
              </a:rPr>
              <a:t>sebentar</a:t>
            </a:r>
            <a:r>
              <a:rPr lang="en-US" sz="1600" b="0" dirty="0">
                <a:latin typeface="Century Gothic" pitchFamily="34" charset="0"/>
              </a:rPr>
              <a:t> </a:t>
            </a:r>
            <a:r>
              <a:rPr lang="en-US" sz="1600" b="0" dirty="0" err="1">
                <a:latin typeface="Century Gothic" pitchFamily="34" charset="0"/>
              </a:rPr>
              <a:t>lagi</a:t>
            </a:r>
            <a:r>
              <a:rPr lang="en-US" sz="1600" b="0" dirty="0">
                <a:latin typeface="Century Gothic" pitchFamily="34" charset="0"/>
              </a:rPr>
              <a:t> </a:t>
            </a:r>
            <a:r>
              <a:rPr lang="en-US" sz="1600" b="0" dirty="0" err="1">
                <a:latin typeface="Century Gothic" pitchFamily="34" charset="0"/>
              </a:rPr>
              <a:t>ada</a:t>
            </a:r>
            <a:r>
              <a:rPr lang="en-US" sz="1600" b="0" dirty="0">
                <a:latin typeface="Century Gothic" pitchFamily="34" charset="0"/>
              </a:rPr>
              <a:t> meeting, </a:t>
            </a:r>
            <a:r>
              <a:rPr lang="en-US" sz="1600" b="0" dirty="0" err="1">
                <a:latin typeface="Century Gothic" pitchFamily="34" charset="0"/>
              </a:rPr>
              <a:t>bisa</a:t>
            </a:r>
            <a:r>
              <a:rPr lang="en-US" sz="1600" b="0" dirty="0">
                <a:latin typeface="Century Gothic" pitchFamily="34" charset="0"/>
              </a:rPr>
              <a:t> </a:t>
            </a:r>
            <a:r>
              <a:rPr lang="en-US" sz="1600" b="0" dirty="0" err="1">
                <a:latin typeface="Century Gothic" pitchFamily="34" charset="0"/>
              </a:rPr>
              <a:t>ngga</a:t>
            </a:r>
            <a:r>
              <a:rPr lang="en-US" sz="1600" b="0" dirty="0">
                <a:latin typeface="Century Gothic" pitchFamily="34" charset="0"/>
              </a:rPr>
              <a:t> </a:t>
            </a:r>
            <a:r>
              <a:rPr lang="en-US" sz="1600" b="0" dirty="0" err="1">
                <a:latin typeface="Century Gothic" pitchFamily="34" charset="0"/>
              </a:rPr>
              <a:t>auditnya</a:t>
            </a:r>
            <a:r>
              <a:rPr lang="en-US" sz="1600" b="0" dirty="0">
                <a:latin typeface="Century Gothic" pitchFamily="34" charset="0"/>
              </a:rPr>
              <a:t> 15 </a:t>
            </a:r>
            <a:r>
              <a:rPr lang="en-US" sz="1600" b="0" dirty="0" err="1">
                <a:latin typeface="Century Gothic" pitchFamily="34" charset="0"/>
              </a:rPr>
              <a:t>menit</a:t>
            </a:r>
            <a:r>
              <a:rPr lang="en-US" sz="1600" b="0" dirty="0">
                <a:latin typeface="Century Gothic" pitchFamily="34" charset="0"/>
              </a:rPr>
              <a:t> </a:t>
            </a:r>
            <a:r>
              <a:rPr lang="en-US" sz="1600" b="0" dirty="0" err="1">
                <a:latin typeface="Century Gothic" pitchFamily="34" charset="0"/>
              </a:rPr>
              <a:t>saja</a:t>
            </a:r>
            <a:r>
              <a:rPr lang="en-US" sz="1600" b="0" dirty="0">
                <a:latin typeface="Century Gothic" pitchFamily="34" charset="0"/>
              </a:rPr>
              <a:t> ? </a:t>
            </a:r>
          </a:p>
          <a:p>
            <a:pPr marL="363538" indent="-363538" defTabSz="628650" eaLnBrk="0" hangingPunct="0">
              <a:lnSpc>
                <a:spcPct val="90000"/>
              </a:lnSpc>
              <a:buFont typeface="Monotype Sorts" charset="2"/>
              <a:buNone/>
            </a:pPr>
            <a:r>
              <a:rPr lang="en-US" sz="1600" b="0" dirty="0">
                <a:latin typeface="Century Gothic" pitchFamily="34" charset="0"/>
              </a:rPr>
              <a:t>	</a:t>
            </a:r>
            <a:r>
              <a:rPr lang="en-US" sz="1600" b="0" dirty="0" err="1">
                <a:latin typeface="Century Gothic" pitchFamily="34" charset="0"/>
              </a:rPr>
              <a:t>Kondisi</a:t>
            </a:r>
            <a:r>
              <a:rPr lang="en-US" sz="1600" b="0" dirty="0">
                <a:latin typeface="Century Gothic" pitchFamily="34" charset="0"/>
              </a:rPr>
              <a:t> </a:t>
            </a:r>
            <a:r>
              <a:rPr lang="en-US" sz="1600" b="0" dirty="0" err="1">
                <a:latin typeface="Century Gothic" pitchFamily="34" charset="0"/>
              </a:rPr>
              <a:t>ini</a:t>
            </a:r>
            <a:r>
              <a:rPr lang="en-US" sz="1600" b="0" dirty="0">
                <a:latin typeface="Century Gothic" pitchFamily="34" charset="0"/>
              </a:rPr>
              <a:t> </a:t>
            </a:r>
            <a:r>
              <a:rPr lang="en-US" sz="1600" b="0" dirty="0" err="1">
                <a:latin typeface="Century Gothic" pitchFamily="34" charset="0"/>
              </a:rPr>
              <a:t>biasanya</a:t>
            </a:r>
            <a:r>
              <a:rPr lang="en-US" sz="1600" b="0" dirty="0">
                <a:latin typeface="Century Gothic" pitchFamily="34" charset="0"/>
              </a:rPr>
              <a:t> </a:t>
            </a:r>
            <a:r>
              <a:rPr lang="en-US" sz="1600" b="0" dirty="0" err="1">
                <a:latin typeface="Century Gothic" pitchFamily="34" charset="0"/>
              </a:rPr>
              <a:t>meng-indikasikan</a:t>
            </a:r>
            <a:r>
              <a:rPr lang="en-US" sz="1600" b="0" dirty="0">
                <a:latin typeface="Century Gothic" pitchFamily="34" charset="0"/>
              </a:rPr>
              <a:t> </a:t>
            </a:r>
            <a:r>
              <a:rPr lang="en-US" sz="1600" b="0" dirty="0" err="1">
                <a:latin typeface="Century Gothic" pitchFamily="34" charset="0"/>
              </a:rPr>
              <a:t>lemahnya</a:t>
            </a:r>
            <a:r>
              <a:rPr lang="en-US" sz="1600" b="0" dirty="0">
                <a:latin typeface="Century Gothic" pitchFamily="34" charset="0"/>
              </a:rPr>
              <a:t> </a:t>
            </a:r>
            <a:r>
              <a:rPr lang="en-US" sz="1600" b="0" dirty="0" err="1">
                <a:latin typeface="Century Gothic" pitchFamily="34" charset="0"/>
              </a:rPr>
              <a:t>komitmen</a:t>
            </a:r>
            <a:r>
              <a:rPr lang="en-US" sz="1600" b="0" dirty="0">
                <a:latin typeface="Century Gothic" pitchFamily="34" charset="0"/>
              </a:rPr>
              <a:t> </a:t>
            </a:r>
            <a:r>
              <a:rPr lang="en-US" sz="1600" b="0" dirty="0" err="1">
                <a:latin typeface="Century Gothic" pitchFamily="34" charset="0"/>
              </a:rPr>
              <a:t>dan</a:t>
            </a:r>
            <a:r>
              <a:rPr lang="en-US" sz="1600" b="0" dirty="0">
                <a:latin typeface="Century Gothic" pitchFamily="34" charset="0"/>
              </a:rPr>
              <a:t> </a:t>
            </a:r>
            <a:r>
              <a:rPr lang="en-US" sz="1600" b="0" dirty="0" err="1">
                <a:latin typeface="Century Gothic" pitchFamily="34" charset="0"/>
              </a:rPr>
              <a:t>suppot</a:t>
            </a:r>
            <a:r>
              <a:rPr lang="en-US" sz="1600" b="0" dirty="0">
                <a:latin typeface="Century Gothic" pitchFamily="34" charset="0"/>
              </a:rPr>
              <a:t> </a:t>
            </a:r>
            <a:r>
              <a:rPr lang="en-US" sz="1600" b="0" dirty="0" err="1">
                <a:latin typeface="Century Gothic" pitchFamily="34" charset="0"/>
              </a:rPr>
              <a:t>dari</a:t>
            </a:r>
            <a:r>
              <a:rPr lang="en-US" sz="1600" b="0" dirty="0">
                <a:latin typeface="Century Gothic" pitchFamily="34" charset="0"/>
              </a:rPr>
              <a:t> </a:t>
            </a:r>
            <a:r>
              <a:rPr lang="en-US" sz="1600" b="0" dirty="0" err="1">
                <a:latin typeface="Century Gothic" pitchFamily="34" charset="0"/>
              </a:rPr>
              <a:t>manajemen</a:t>
            </a:r>
            <a:r>
              <a:rPr lang="en-US" sz="1600" b="0" dirty="0">
                <a:latin typeface="Century Gothic" pitchFamily="34" charset="0"/>
              </a:rPr>
              <a:t>, audit </a:t>
            </a:r>
            <a:r>
              <a:rPr lang="en-US" sz="1600" b="0" dirty="0" err="1">
                <a:latin typeface="Century Gothic" pitchFamily="34" charset="0"/>
              </a:rPr>
              <a:t>kurang</a:t>
            </a:r>
            <a:r>
              <a:rPr lang="en-US" sz="1600" b="0" dirty="0">
                <a:latin typeface="Century Gothic" pitchFamily="34" charset="0"/>
              </a:rPr>
              <a:t> </a:t>
            </a:r>
            <a:r>
              <a:rPr lang="en-US" sz="1600" b="0" dirty="0" err="1">
                <a:latin typeface="Century Gothic" pitchFamily="34" charset="0"/>
              </a:rPr>
              <a:t>dianggap</a:t>
            </a:r>
            <a:r>
              <a:rPr lang="en-US" sz="1600" b="0" dirty="0">
                <a:latin typeface="Century Gothic" pitchFamily="34" charset="0"/>
              </a:rPr>
              <a:t> </a:t>
            </a:r>
            <a:r>
              <a:rPr lang="en-US" sz="1600" b="0" dirty="0" err="1">
                <a:latin typeface="Century Gothic" pitchFamily="34" charset="0"/>
              </a:rPr>
              <a:t>sebagai</a:t>
            </a:r>
            <a:r>
              <a:rPr lang="en-US" sz="1600" b="0" dirty="0">
                <a:latin typeface="Century Gothic" pitchFamily="34" charset="0"/>
              </a:rPr>
              <a:t> </a:t>
            </a:r>
            <a:r>
              <a:rPr lang="en-US" sz="1600" b="0" dirty="0" err="1">
                <a:latin typeface="Century Gothic" pitchFamily="34" charset="0"/>
              </a:rPr>
              <a:t>suatu</a:t>
            </a:r>
            <a:r>
              <a:rPr lang="en-US" sz="1600" b="0" dirty="0">
                <a:latin typeface="Century Gothic" pitchFamily="34" charset="0"/>
              </a:rPr>
              <a:t> program </a:t>
            </a:r>
            <a:r>
              <a:rPr lang="en-US" sz="1600" b="0" dirty="0" err="1">
                <a:latin typeface="Century Gothic" pitchFamily="34" charset="0"/>
              </a:rPr>
              <a:t>penting</a:t>
            </a:r>
            <a:r>
              <a:rPr lang="en-US" sz="1600" b="0" dirty="0">
                <a:latin typeface="Century Gothic" pitchFamily="34" charset="0"/>
              </a:rPr>
              <a:t> </a:t>
            </a:r>
          </a:p>
        </p:txBody>
      </p:sp>
      <p:sp>
        <p:nvSpPr>
          <p:cNvPr id="309252" name="Rectangle 4"/>
          <p:cNvSpPr>
            <a:spLocks noChangeArrowheads="1"/>
          </p:cNvSpPr>
          <p:nvPr/>
        </p:nvSpPr>
        <p:spPr bwMode="auto">
          <a:xfrm>
            <a:off x="847997" y="333375"/>
            <a:ext cx="8354516" cy="647700"/>
          </a:xfrm>
          <a:prstGeom prst="rect">
            <a:avLst/>
          </a:prstGeom>
          <a:noFill/>
          <a:ln w="9525">
            <a:noFill/>
            <a:miter lim="800000"/>
            <a:headEnd/>
            <a:tailEnd/>
          </a:ln>
          <a:effectLst/>
        </p:spPr>
        <p:txBody>
          <a:bodyPr anchor="ctr" anchorCtr="1"/>
          <a:lstStyle/>
          <a:p>
            <a:pPr algn="ctr">
              <a:lnSpc>
                <a:spcPct val="80000"/>
              </a:lnSpc>
              <a:defRPr/>
            </a:pPr>
            <a:r>
              <a:rPr lang="en-US" sz="4400" b="0" dirty="0" err="1">
                <a:effectLst>
                  <a:outerShdw blurRad="38100" dist="38100" dir="2700000" algn="tl">
                    <a:srgbClr val="C0C0C0"/>
                  </a:outerShdw>
                </a:effectLst>
              </a:rPr>
              <a:t>Sikap</a:t>
            </a:r>
            <a:r>
              <a:rPr lang="en-US" sz="4400" b="0" dirty="0">
                <a:effectLst>
                  <a:outerShdw blurRad="38100" dist="38100" dir="2700000" algn="tl">
                    <a:srgbClr val="C0C0C0"/>
                  </a:outerShdw>
                </a:effectLst>
              </a:rPr>
              <a:t> </a:t>
            </a:r>
            <a:r>
              <a:rPr lang="en-US" sz="4400" b="0" dirty="0" err="1">
                <a:effectLst>
                  <a:outerShdw blurRad="38100" dist="38100" dir="2700000" algn="tl">
                    <a:srgbClr val="C0C0C0"/>
                  </a:outerShdw>
                </a:effectLst>
              </a:rPr>
              <a:t>permusuhan</a:t>
            </a:r>
            <a:r>
              <a:rPr lang="en-US" sz="4400" b="0" dirty="0">
                <a:effectLst>
                  <a:outerShdw blurRad="38100" dist="38100" dir="2700000" algn="tl">
                    <a:srgbClr val="C0C0C0"/>
                  </a:outerShdw>
                </a:effectLst>
              </a:rPr>
              <a:t> </a:t>
            </a:r>
            <a:r>
              <a:rPr lang="en-US" sz="4400" b="0" dirty="0" err="1">
                <a:effectLst>
                  <a:outerShdw blurRad="38100" dist="38100" dir="2700000" algn="tl">
                    <a:srgbClr val="C0C0C0"/>
                  </a:outerShdw>
                </a:effectLst>
              </a:rPr>
              <a:t>dari</a:t>
            </a:r>
            <a:r>
              <a:rPr lang="en-US" sz="4400" b="0" dirty="0">
                <a:effectLst>
                  <a:outerShdw blurRad="38100" dist="38100" dir="2700000" algn="tl">
                    <a:srgbClr val="C0C0C0"/>
                  </a:outerShdw>
                </a:effectLst>
              </a:rPr>
              <a:t> </a:t>
            </a:r>
            <a:r>
              <a:rPr lang="en-US" sz="4400" b="0" dirty="0" err="1">
                <a:effectLst>
                  <a:outerShdw blurRad="38100" dist="38100" dir="2700000" algn="tl">
                    <a:srgbClr val="C0C0C0"/>
                  </a:outerShdw>
                </a:effectLst>
              </a:rPr>
              <a:t>auditee</a:t>
            </a:r>
            <a:endParaRPr lang="en-US" sz="4400" b="0" dirty="0">
              <a:effectLst>
                <a:outerShdw blurRad="38100" dist="38100" dir="2700000" algn="tl">
                  <a:srgbClr val="C0C0C0"/>
                </a:outerShdw>
              </a:effectLst>
            </a:endParaRPr>
          </a:p>
        </p:txBody>
      </p:sp>
      <p:sp>
        <p:nvSpPr>
          <p:cNvPr id="51204" name="Rectangle 6"/>
          <p:cNvSpPr>
            <a:spLocks noChangeArrowheads="1"/>
          </p:cNvSpPr>
          <p:nvPr/>
        </p:nvSpPr>
        <p:spPr bwMode="auto">
          <a:xfrm>
            <a:off x="3800106" y="3933826"/>
            <a:ext cx="5815289" cy="2132013"/>
          </a:xfrm>
          <a:prstGeom prst="rect">
            <a:avLst/>
          </a:prstGeom>
          <a:noFill/>
          <a:ln w="9525">
            <a:noFill/>
            <a:miter lim="800000"/>
            <a:headEnd/>
            <a:tailEnd/>
          </a:ln>
        </p:spPr>
        <p:txBody>
          <a:bodyPr/>
          <a:lstStyle/>
          <a:p>
            <a:pPr eaLnBrk="0" hangingPunct="0">
              <a:lnSpc>
                <a:spcPct val="90000"/>
              </a:lnSpc>
              <a:buFont typeface="Monotype Sorts" charset="2"/>
              <a:buChar char="J"/>
            </a:pPr>
            <a:r>
              <a:rPr lang="en-US" dirty="0">
                <a:latin typeface="Century Gothic" pitchFamily="34" charset="0"/>
              </a:rPr>
              <a:t>   Yang </a:t>
            </a:r>
            <a:r>
              <a:rPr lang="en-US" dirty="0" err="1">
                <a:latin typeface="Century Gothic" pitchFamily="34" charset="0"/>
              </a:rPr>
              <a:t>dapat</a:t>
            </a:r>
            <a:r>
              <a:rPr lang="en-US" dirty="0">
                <a:latin typeface="Century Gothic" pitchFamily="34" charset="0"/>
              </a:rPr>
              <a:t> </a:t>
            </a:r>
            <a:r>
              <a:rPr lang="en-US" dirty="0" err="1">
                <a:latin typeface="Century Gothic" pitchFamily="34" charset="0"/>
              </a:rPr>
              <a:t>dilakukan</a:t>
            </a:r>
            <a:r>
              <a:rPr lang="en-US" dirty="0">
                <a:latin typeface="Century Gothic" pitchFamily="34" charset="0"/>
              </a:rPr>
              <a:t> Auditor </a:t>
            </a:r>
            <a:r>
              <a:rPr lang="en-US" dirty="0" err="1">
                <a:latin typeface="Century Gothic" pitchFamily="34" charset="0"/>
              </a:rPr>
              <a:t>antara</a:t>
            </a:r>
            <a:r>
              <a:rPr lang="en-US" dirty="0">
                <a:latin typeface="Century Gothic" pitchFamily="34" charset="0"/>
              </a:rPr>
              <a:t> lain:	</a:t>
            </a:r>
          </a:p>
          <a:p>
            <a:pPr marL="855663" lvl="1" indent="-398463" eaLnBrk="0" hangingPunct="0">
              <a:lnSpc>
                <a:spcPct val="90000"/>
              </a:lnSpc>
              <a:buFont typeface="Wingdings" pitchFamily="2" charset="2"/>
              <a:buChar char="Ø"/>
            </a:pPr>
            <a:r>
              <a:rPr lang="en-US" sz="1600" b="0" u="sng" dirty="0" err="1">
                <a:latin typeface="Century Gothic" pitchFamily="34" charset="0"/>
              </a:rPr>
              <a:t>Tidak</a:t>
            </a:r>
            <a:r>
              <a:rPr lang="en-US" sz="1600" b="0" u="sng" dirty="0">
                <a:latin typeface="Century Gothic" pitchFamily="34" charset="0"/>
              </a:rPr>
              <a:t> </a:t>
            </a:r>
            <a:r>
              <a:rPr lang="en-US" sz="1600" b="0" u="sng" dirty="0" err="1">
                <a:latin typeface="Century Gothic" pitchFamily="34" charset="0"/>
              </a:rPr>
              <a:t>perlu</a:t>
            </a:r>
            <a:r>
              <a:rPr lang="en-US" sz="1600" b="0" u="sng" dirty="0">
                <a:latin typeface="Century Gothic" pitchFamily="34" charset="0"/>
              </a:rPr>
              <a:t> </a:t>
            </a:r>
            <a:r>
              <a:rPr lang="en-US" sz="1600" b="0" u="sng" dirty="0" err="1">
                <a:latin typeface="Century Gothic" pitchFamily="34" charset="0"/>
              </a:rPr>
              <a:t>ribut</a:t>
            </a:r>
            <a:r>
              <a:rPr lang="en-US" sz="1600" b="0" u="sng" dirty="0">
                <a:latin typeface="Century Gothic" pitchFamily="34" charset="0"/>
              </a:rPr>
              <a:t> </a:t>
            </a:r>
            <a:r>
              <a:rPr lang="en-US" sz="1600" b="0" u="sng" dirty="0" err="1">
                <a:latin typeface="Century Gothic" pitchFamily="34" charset="0"/>
              </a:rPr>
              <a:t>dengan</a:t>
            </a:r>
            <a:r>
              <a:rPr lang="en-US" sz="1600" b="0" u="sng" dirty="0">
                <a:latin typeface="Century Gothic" pitchFamily="34" charset="0"/>
              </a:rPr>
              <a:t> </a:t>
            </a:r>
            <a:r>
              <a:rPr lang="en-US" sz="1600" b="0" u="sng" dirty="0" err="1">
                <a:latin typeface="Century Gothic" pitchFamily="34" charset="0"/>
              </a:rPr>
              <a:t>auditee</a:t>
            </a:r>
            <a:r>
              <a:rPr lang="en-US" sz="1600" b="0" dirty="0">
                <a:latin typeface="Century Gothic" pitchFamily="34" charset="0"/>
              </a:rPr>
              <a:t>, </a:t>
            </a:r>
            <a:r>
              <a:rPr lang="en-US" sz="1600" b="0" dirty="0" err="1">
                <a:latin typeface="Century Gothic" pitchFamily="34" charset="0"/>
              </a:rPr>
              <a:t>cek</a:t>
            </a:r>
            <a:r>
              <a:rPr lang="en-US" sz="1600" b="0" dirty="0">
                <a:latin typeface="Century Gothic" pitchFamily="34" charset="0"/>
              </a:rPr>
              <a:t> </a:t>
            </a:r>
            <a:r>
              <a:rPr lang="en-US" sz="1600" b="0" dirty="0" err="1">
                <a:latin typeface="Century Gothic" pitchFamily="34" charset="0"/>
              </a:rPr>
              <a:t>apakah</a:t>
            </a:r>
            <a:r>
              <a:rPr lang="en-US" sz="1600" b="0" dirty="0">
                <a:latin typeface="Century Gothic" pitchFamily="34" charset="0"/>
              </a:rPr>
              <a:t> </a:t>
            </a:r>
            <a:r>
              <a:rPr lang="en-US" sz="1600" b="0" dirty="0" err="1">
                <a:latin typeface="Century Gothic" pitchFamily="34" charset="0"/>
              </a:rPr>
              <a:t>memang</a:t>
            </a:r>
            <a:r>
              <a:rPr lang="en-US" sz="1600" b="0" dirty="0">
                <a:latin typeface="Century Gothic" pitchFamily="34" charset="0"/>
              </a:rPr>
              <a:t> </a:t>
            </a:r>
            <a:r>
              <a:rPr lang="en-US" sz="1600" b="0" dirty="0" err="1">
                <a:latin typeface="Century Gothic" pitchFamily="34" charset="0"/>
              </a:rPr>
              <a:t>kebetulan</a:t>
            </a:r>
            <a:r>
              <a:rPr lang="en-US" sz="1600" b="0" dirty="0">
                <a:latin typeface="Century Gothic" pitchFamily="34" charset="0"/>
              </a:rPr>
              <a:t> </a:t>
            </a:r>
            <a:r>
              <a:rPr lang="en-US" sz="1600" b="0" dirty="0" err="1">
                <a:latin typeface="Century Gothic" pitchFamily="34" charset="0"/>
              </a:rPr>
              <a:t>ada</a:t>
            </a:r>
            <a:r>
              <a:rPr lang="en-US" sz="1600" b="0" dirty="0">
                <a:latin typeface="Century Gothic" pitchFamily="34" charset="0"/>
              </a:rPr>
              <a:t> </a:t>
            </a:r>
            <a:r>
              <a:rPr lang="en-US" sz="1600" b="0" dirty="0" err="1">
                <a:latin typeface="Century Gothic" pitchFamily="34" charset="0"/>
              </a:rPr>
              <a:t>urusan</a:t>
            </a:r>
            <a:r>
              <a:rPr lang="en-US" sz="1600" b="0" dirty="0">
                <a:latin typeface="Century Gothic" pitchFamily="34" charset="0"/>
              </a:rPr>
              <a:t> </a:t>
            </a:r>
            <a:r>
              <a:rPr lang="en-US" sz="1600" b="0" dirty="0" err="1">
                <a:latin typeface="Century Gothic" pitchFamily="34" charset="0"/>
              </a:rPr>
              <a:t>mendadak</a:t>
            </a:r>
            <a:r>
              <a:rPr lang="en-US" sz="1600" b="0" dirty="0">
                <a:latin typeface="Century Gothic" pitchFamily="34" charset="0"/>
              </a:rPr>
              <a:t> (</a:t>
            </a:r>
            <a:r>
              <a:rPr lang="en-US" sz="1600" b="0" dirty="0" err="1">
                <a:latin typeface="Century Gothic" pitchFamily="34" charset="0"/>
              </a:rPr>
              <a:t>tidak</a:t>
            </a:r>
            <a:r>
              <a:rPr lang="en-US" sz="1600" b="0" dirty="0">
                <a:latin typeface="Century Gothic" pitchFamily="34" charset="0"/>
              </a:rPr>
              <a:t> </a:t>
            </a:r>
            <a:r>
              <a:rPr lang="en-US" sz="1600" b="0" dirty="0" err="1">
                <a:latin typeface="Century Gothic" pitchFamily="34" charset="0"/>
              </a:rPr>
              <a:t>diduga</a:t>
            </a:r>
            <a:r>
              <a:rPr lang="en-US" sz="1600" b="0" dirty="0">
                <a:latin typeface="Century Gothic" pitchFamily="34" charset="0"/>
              </a:rPr>
              <a:t>) yang </a:t>
            </a:r>
            <a:r>
              <a:rPr lang="en-US" sz="1600" b="0" dirty="0" err="1">
                <a:latin typeface="Century Gothic" pitchFamily="34" charset="0"/>
              </a:rPr>
              <a:t>penting</a:t>
            </a:r>
            <a:r>
              <a:rPr lang="en-US" sz="1600" b="0" dirty="0">
                <a:latin typeface="Century Gothic" pitchFamily="34" charset="0"/>
              </a:rPr>
              <a:t>, yang </a:t>
            </a:r>
            <a:r>
              <a:rPr lang="en-US" sz="1600" b="0" dirty="0" err="1">
                <a:latin typeface="Century Gothic" pitchFamily="34" charset="0"/>
              </a:rPr>
              <a:t>tidak</a:t>
            </a:r>
            <a:r>
              <a:rPr lang="en-US" sz="1600" b="0" dirty="0">
                <a:latin typeface="Century Gothic" pitchFamily="34" charset="0"/>
              </a:rPr>
              <a:t> </a:t>
            </a:r>
            <a:r>
              <a:rPr lang="en-US" sz="1600" b="0" dirty="0" err="1">
                <a:latin typeface="Century Gothic" pitchFamily="34" charset="0"/>
              </a:rPr>
              <a:t>bisa</a:t>
            </a:r>
            <a:r>
              <a:rPr lang="en-US" sz="1600" b="0" dirty="0">
                <a:latin typeface="Century Gothic" pitchFamily="34" charset="0"/>
              </a:rPr>
              <a:t> </a:t>
            </a:r>
            <a:r>
              <a:rPr lang="en-US" sz="1600" b="0" dirty="0" err="1">
                <a:latin typeface="Century Gothic" pitchFamily="34" charset="0"/>
              </a:rPr>
              <a:t>ditinggalkan</a:t>
            </a:r>
            <a:r>
              <a:rPr lang="en-US" sz="1600" b="0" dirty="0">
                <a:latin typeface="Century Gothic" pitchFamily="34" charset="0"/>
              </a:rPr>
              <a:t>, </a:t>
            </a:r>
            <a:r>
              <a:rPr lang="en-US" sz="1600" b="0" dirty="0" err="1">
                <a:latin typeface="Century Gothic" pitchFamily="34" charset="0"/>
              </a:rPr>
              <a:t>jika</a:t>
            </a:r>
            <a:r>
              <a:rPr lang="en-US" sz="1600" b="0" dirty="0">
                <a:latin typeface="Century Gothic" pitchFamily="34" charset="0"/>
              </a:rPr>
              <a:t> </a:t>
            </a:r>
            <a:r>
              <a:rPr lang="en-US" sz="1600" b="0" dirty="0" err="1">
                <a:latin typeface="Century Gothic" pitchFamily="34" charset="0"/>
              </a:rPr>
              <a:t>ya</a:t>
            </a:r>
            <a:r>
              <a:rPr lang="en-US" sz="1600" b="0" dirty="0">
                <a:latin typeface="Century Gothic" pitchFamily="34" charset="0"/>
              </a:rPr>
              <a:t> </a:t>
            </a:r>
            <a:r>
              <a:rPr lang="en-US" sz="1600" b="0" dirty="0" err="1">
                <a:latin typeface="Century Gothic" pitchFamily="34" charset="0"/>
              </a:rPr>
              <a:t>maka</a:t>
            </a:r>
            <a:r>
              <a:rPr lang="en-US" sz="1600" b="0" dirty="0">
                <a:latin typeface="Century Gothic" pitchFamily="34" charset="0"/>
              </a:rPr>
              <a:t> </a:t>
            </a:r>
            <a:r>
              <a:rPr lang="en-US" sz="1600" b="0" dirty="0" err="1">
                <a:latin typeface="Century Gothic" pitchFamily="34" charset="0"/>
              </a:rPr>
              <a:t>atur</a:t>
            </a:r>
            <a:r>
              <a:rPr lang="en-US" sz="1600" b="0" dirty="0">
                <a:latin typeface="Century Gothic" pitchFamily="34" charset="0"/>
              </a:rPr>
              <a:t> schedule </a:t>
            </a:r>
            <a:r>
              <a:rPr lang="en-US" sz="1600" b="0" dirty="0" err="1">
                <a:latin typeface="Century Gothic" pitchFamily="34" charset="0"/>
              </a:rPr>
              <a:t>penggantinya</a:t>
            </a:r>
            <a:r>
              <a:rPr lang="en-US" sz="1600" b="0" dirty="0">
                <a:latin typeface="Century Gothic" pitchFamily="34" charset="0"/>
              </a:rPr>
              <a:t>.</a:t>
            </a:r>
          </a:p>
          <a:p>
            <a:pPr marL="855663" lvl="1" indent="-398463" eaLnBrk="0" hangingPunct="0">
              <a:lnSpc>
                <a:spcPct val="90000"/>
              </a:lnSpc>
              <a:buFont typeface="Wingdings" pitchFamily="2" charset="2"/>
              <a:buChar char="Ø"/>
            </a:pPr>
            <a:r>
              <a:rPr lang="en-US" sz="1600" b="0" dirty="0" err="1">
                <a:latin typeface="Century Gothic" pitchFamily="34" charset="0"/>
              </a:rPr>
              <a:t>Jika</a:t>
            </a:r>
            <a:r>
              <a:rPr lang="en-US" sz="1600" b="0" dirty="0">
                <a:latin typeface="Century Gothic" pitchFamily="34" charset="0"/>
              </a:rPr>
              <a:t> </a:t>
            </a:r>
            <a:r>
              <a:rPr lang="en-US" sz="1600" b="0" dirty="0" err="1">
                <a:latin typeface="Century Gothic" pitchFamily="34" charset="0"/>
              </a:rPr>
              <a:t>kondisi</a:t>
            </a:r>
            <a:r>
              <a:rPr lang="en-US" sz="1600" b="0" dirty="0">
                <a:latin typeface="Century Gothic" pitchFamily="34" charset="0"/>
              </a:rPr>
              <a:t> </a:t>
            </a:r>
            <a:r>
              <a:rPr lang="en-US" sz="1600" b="0" dirty="0" err="1">
                <a:latin typeface="Century Gothic" pitchFamily="34" charset="0"/>
              </a:rPr>
              <a:t>tersebut</a:t>
            </a:r>
            <a:r>
              <a:rPr lang="en-US" sz="1600" b="0" dirty="0">
                <a:latin typeface="Century Gothic" pitchFamily="34" charset="0"/>
              </a:rPr>
              <a:t> </a:t>
            </a:r>
            <a:r>
              <a:rPr lang="en-US" sz="1600" b="0" dirty="0" err="1">
                <a:latin typeface="Century Gothic" pitchFamily="34" charset="0"/>
              </a:rPr>
              <a:t>terjadi</a:t>
            </a:r>
            <a:r>
              <a:rPr lang="en-US" sz="1600" b="0" dirty="0">
                <a:latin typeface="Century Gothic" pitchFamily="34" charset="0"/>
              </a:rPr>
              <a:t> </a:t>
            </a:r>
            <a:r>
              <a:rPr lang="en-US" sz="1600" b="0" dirty="0" err="1">
                <a:latin typeface="Century Gothic" pitchFamily="34" charset="0"/>
              </a:rPr>
              <a:t>karena</a:t>
            </a:r>
            <a:r>
              <a:rPr lang="en-US" sz="1600" b="0" dirty="0">
                <a:latin typeface="Century Gothic" pitchFamily="34" charset="0"/>
              </a:rPr>
              <a:t> </a:t>
            </a:r>
            <a:r>
              <a:rPr lang="en-US" sz="1600" b="0" dirty="0" err="1">
                <a:latin typeface="Century Gothic" pitchFamily="34" charset="0"/>
              </a:rPr>
              <a:t>kurangnya</a:t>
            </a:r>
            <a:r>
              <a:rPr lang="en-US" sz="1600" b="0" dirty="0">
                <a:latin typeface="Century Gothic" pitchFamily="34" charset="0"/>
              </a:rPr>
              <a:t> </a:t>
            </a:r>
            <a:r>
              <a:rPr lang="en-US" sz="1600" b="0" dirty="0" err="1">
                <a:latin typeface="Century Gothic" pitchFamily="34" charset="0"/>
              </a:rPr>
              <a:t>komitment</a:t>
            </a:r>
            <a:r>
              <a:rPr lang="en-US" sz="1600" b="0" dirty="0">
                <a:latin typeface="Century Gothic" pitchFamily="34" charset="0"/>
              </a:rPr>
              <a:t>, </a:t>
            </a:r>
            <a:r>
              <a:rPr lang="en-US" sz="1600" b="0" dirty="0" err="1">
                <a:latin typeface="Century Gothic" pitchFamily="34" charset="0"/>
              </a:rPr>
              <a:t>maka</a:t>
            </a:r>
            <a:r>
              <a:rPr lang="en-US" sz="1600" b="0" dirty="0">
                <a:latin typeface="Century Gothic" pitchFamily="34" charset="0"/>
              </a:rPr>
              <a:t> </a:t>
            </a:r>
            <a:r>
              <a:rPr lang="en-US" sz="1600" b="0" dirty="0" err="1">
                <a:latin typeface="Century Gothic" pitchFamily="34" charset="0"/>
              </a:rPr>
              <a:t>catat</a:t>
            </a:r>
            <a:r>
              <a:rPr lang="en-US" sz="1600" b="0" dirty="0">
                <a:latin typeface="Century Gothic" pitchFamily="34" charset="0"/>
              </a:rPr>
              <a:t> </a:t>
            </a:r>
            <a:r>
              <a:rPr lang="en-US" sz="1600" b="0" dirty="0" err="1">
                <a:latin typeface="Century Gothic" pitchFamily="34" charset="0"/>
              </a:rPr>
              <a:t>dan</a:t>
            </a:r>
            <a:r>
              <a:rPr lang="en-US" sz="1600" b="0" dirty="0">
                <a:latin typeface="Century Gothic" pitchFamily="34" charset="0"/>
              </a:rPr>
              <a:t> </a:t>
            </a:r>
            <a:r>
              <a:rPr lang="en-US" sz="1600" b="0" dirty="0" err="1">
                <a:latin typeface="Century Gothic" pitchFamily="34" charset="0"/>
              </a:rPr>
              <a:t>informasikan</a:t>
            </a:r>
            <a:r>
              <a:rPr lang="en-US" sz="1600" b="0" dirty="0">
                <a:latin typeface="Century Gothic" pitchFamily="34" charset="0"/>
              </a:rPr>
              <a:t> </a:t>
            </a:r>
            <a:r>
              <a:rPr lang="en-US" sz="1600" b="0" dirty="0" err="1">
                <a:latin typeface="Century Gothic" pitchFamily="34" charset="0"/>
              </a:rPr>
              <a:t>ke</a:t>
            </a:r>
            <a:r>
              <a:rPr lang="en-US" sz="1600" b="0" dirty="0">
                <a:latin typeface="Century Gothic" pitchFamily="34" charset="0"/>
              </a:rPr>
              <a:t> Lead Auditor. Lead auditor </a:t>
            </a:r>
            <a:r>
              <a:rPr lang="en-US" sz="1600" b="0" dirty="0" err="1">
                <a:latin typeface="Century Gothic" pitchFamily="34" charset="0"/>
              </a:rPr>
              <a:t>akan</a:t>
            </a:r>
            <a:r>
              <a:rPr lang="en-US" sz="1600" b="0" dirty="0">
                <a:latin typeface="Century Gothic" pitchFamily="34" charset="0"/>
              </a:rPr>
              <a:t> </a:t>
            </a:r>
            <a:r>
              <a:rPr lang="en-US" sz="1600" b="0" dirty="0" err="1">
                <a:latin typeface="Century Gothic" pitchFamily="34" charset="0"/>
              </a:rPr>
              <a:t>menyampaikan</a:t>
            </a:r>
            <a:r>
              <a:rPr lang="en-US" sz="1600" b="0" dirty="0">
                <a:latin typeface="Century Gothic" pitchFamily="34" charset="0"/>
              </a:rPr>
              <a:t> </a:t>
            </a:r>
            <a:r>
              <a:rPr lang="en-US" sz="1600" b="0" dirty="0" err="1">
                <a:latin typeface="Century Gothic" pitchFamily="34" charset="0"/>
              </a:rPr>
              <a:t>masalah</a:t>
            </a:r>
            <a:r>
              <a:rPr lang="en-US" sz="1600" b="0" dirty="0">
                <a:latin typeface="Century Gothic" pitchFamily="34" charset="0"/>
              </a:rPr>
              <a:t> </a:t>
            </a:r>
            <a:r>
              <a:rPr lang="en-US" sz="1600" b="0" dirty="0" err="1">
                <a:latin typeface="Century Gothic" pitchFamily="34" charset="0"/>
              </a:rPr>
              <a:t>ini</a:t>
            </a:r>
            <a:r>
              <a:rPr lang="en-US" sz="1600" b="0" dirty="0">
                <a:latin typeface="Century Gothic" pitchFamily="34" charset="0"/>
              </a:rPr>
              <a:t> </a:t>
            </a:r>
            <a:r>
              <a:rPr lang="en-US" sz="1600" b="0" dirty="0" err="1">
                <a:latin typeface="Century Gothic" pitchFamily="34" charset="0"/>
              </a:rPr>
              <a:t>ke</a:t>
            </a:r>
            <a:r>
              <a:rPr lang="en-US" sz="1600" b="0" dirty="0">
                <a:latin typeface="Century Gothic" pitchFamily="34" charset="0"/>
              </a:rPr>
              <a:t> </a:t>
            </a:r>
            <a:r>
              <a:rPr lang="en-US" sz="1600" b="0" dirty="0" err="1">
                <a:latin typeface="Century Gothic" pitchFamily="34" charset="0"/>
              </a:rPr>
              <a:t>Manajemen</a:t>
            </a:r>
            <a:r>
              <a:rPr lang="en-US" sz="1600" b="0" dirty="0">
                <a:latin typeface="Century Gothic" pitchFamily="34" charset="0"/>
              </a:rPr>
              <a:t> </a:t>
            </a:r>
            <a:endParaRPr lang="en-US" sz="1600" b="0" u="sng" dirty="0">
              <a:latin typeface="Century Gothic" pitchFamily="34" charset="0"/>
            </a:endParaRPr>
          </a:p>
        </p:txBody>
      </p:sp>
      <p:pic>
        <p:nvPicPr>
          <p:cNvPr id="51205" name="Picture 7" descr="1121300283"/>
          <p:cNvPicPr>
            <a:picLocks noChangeAspect="1" noChangeArrowheads="1"/>
          </p:cNvPicPr>
          <p:nvPr/>
        </p:nvPicPr>
        <p:blipFill>
          <a:blip r:embed="rId2" cstate="print"/>
          <a:srcRect l="21706" r="6564"/>
          <a:stretch>
            <a:fillRect/>
          </a:stretch>
        </p:blipFill>
        <p:spPr bwMode="auto">
          <a:xfrm>
            <a:off x="892462" y="1524000"/>
            <a:ext cx="2651975" cy="4497388"/>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841ECF00-6640-4B42-A490-1528FA283F84}" type="slidenum">
              <a:rPr lang="en-US" smtClean="0"/>
              <a:pPr>
                <a:defRPr/>
              </a:pPr>
              <a:t>81</a:t>
            </a:fld>
            <a:endParaRPr lang="en-US"/>
          </a:p>
        </p:txBody>
      </p:sp>
    </p:spTree>
    <p:extLst>
      <p:ext uri="{BB962C8B-B14F-4D97-AF65-F5344CB8AC3E}">
        <p14:creationId xmlns:p14="http://schemas.microsoft.com/office/powerpoint/2010/main" val="2097444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B50F-37C6-4800-94ED-6511FE98EE7F}"/>
              </a:ext>
            </a:extLst>
          </p:cNvPr>
          <p:cNvSpPr>
            <a:spLocks noGrp="1"/>
          </p:cNvSpPr>
          <p:nvPr>
            <p:ph type="title"/>
          </p:nvPr>
        </p:nvSpPr>
        <p:spPr/>
        <p:txBody>
          <a:bodyPr/>
          <a:lstStyle/>
          <a:p>
            <a:r>
              <a:rPr lang="en-US" dirty="0" err="1">
                <a:solidFill>
                  <a:srgbClr val="FF0000"/>
                </a:solidFill>
              </a:rPr>
              <a:t>Karakter</a:t>
            </a:r>
            <a:r>
              <a:rPr lang="en-US" dirty="0">
                <a:solidFill>
                  <a:srgbClr val="FF0000"/>
                </a:solidFill>
              </a:rPr>
              <a:t> &amp; </a:t>
            </a:r>
            <a:r>
              <a:rPr lang="en-US" dirty="0" err="1">
                <a:solidFill>
                  <a:srgbClr val="FF0000"/>
                </a:solidFill>
              </a:rPr>
              <a:t>Situasi</a:t>
            </a:r>
            <a:r>
              <a:rPr lang="en-US" dirty="0">
                <a:solidFill>
                  <a:srgbClr val="FF0000"/>
                </a:solidFill>
              </a:rPr>
              <a:t> Audit</a:t>
            </a:r>
            <a:endParaRPr lang="en-ID" dirty="0">
              <a:solidFill>
                <a:srgbClr val="FF0000"/>
              </a:solidFill>
            </a:endParaRPr>
          </a:p>
        </p:txBody>
      </p:sp>
      <p:sp>
        <p:nvSpPr>
          <p:cNvPr id="3" name="Text Placeholder 2">
            <a:extLst>
              <a:ext uri="{FF2B5EF4-FFF2-40B4-BE49-F238E27FC236}">
                <a16:creationId xmlns:a16="http://schemas.microsoft.com/office/drawing/2014/main" id="{861DAA0E-93DE-4EB8-95E9-6FBC92B73E64}"/>
              </a:ext>
            </a:extLst>
          </p:cNvPr>
          <p:cNvSpPr>
            <a:spLocks noGrp="1"/>
          </p:cNvSpPr>
          <p:nvPr>
            <p:ph type="body" sz="half" idx="1"/>
          </p:nvPr>
        </p:nvSpPr>
        <p:spPr>
          <a:xfrm>
            <a:off x="1136576" y="1340768"/>
            <a:ext cx="7920879" cy="4425950"/>
          </a:xfrm>
        </p:spPr>
        <p:txBody>
          <a:bodyPr/>
          <a:lstStyle/>
          <a:p>
            <a:pPr marL="0" indent="0">
              <a:buNone/>
            </a:pPr>
            <a:r>
              <a:rPr lang="en-US" sz="2000" dirty="0" err="1"/>
              <a:t>Beberapa</a:t>
            </a:r>
            <a:r>
              <a:rPr lang="en-US" sz="2000" dirty="0"/>
              <a:t> </a:t>
            </a:r>
            <a:r>
              <a:rPr lang="en-US" sz="2000" dirty="0" err="1"/>
              <a:t>hal</a:t>
            </a:r>
            <a:r>
              <a:rPr lang="en-US" sz="2000" dirty="0"/>
              <a:t> yang </a:t>
            </a:r>
            <a:r>
              <a:rPr lang="en-US" sz="2000" dirty="0" err="1"/>
              <a:t>sering</a:t>
            </a:r>
            <a:r>
              <a:rPr lang="en-US" sz="2000" dirty="0"/>
              <a:t> </a:t>
            </a:r>
            <a:r>
              <a:rPr lang="en-US" sz="2000" dirty="0" err="1"/>
              <a:t>kita</a:t>
            </a:r>
            <a:r>
              <a:rPr lang="en-US" sz="2000" dirty="0"/>
              <a:t> </a:t>
            </a:r>
            <a:r>
              <a:rPr lang="en-US" sz="2000" dirty="0" err="1"/>
              <a:t>jumpai</a:t>
            </a:r>
            <a:r>
              <a:rPr lang="en-US" sz="2000" dirty="0"/>
              <a:t> </a:t>
            </a:r>
            <a:r>
              <a:rPr lang="en-US" sz="2000" dirty="0" err="1"/>
              <a:t>saat</a:t>
            </a:r>
            <a:r>
              <a:rPr lang="en-US" sz="2000" dirty="0"/>
              <a:t> audit, </a:t>
            </a:r>
            <a:r>
              <a:rPr lang="en-US" sz="2000" dirty="0" err="1"/>
              <a:t>meliputi</a:t>
            </a:r>
            <a:r>
              <a:rPr lang="en-US" sz="2000" dirty="0"/>
              <a:t> :</a:t>
            </a:r>
          </a:p>
          <a:p>
            <a:pPr>
              <a:buFont typeface="Wingdings" panose="05000000000000000000" pitchFamily="2" charset="2"/>
              <a:buChar char="q"/>
            </a:pPr>
            <a:r>
              <a:rPr lang="en-ID" sz="2000" dirty="0"/>
              <a:t> Orang-orang yang </a:t>
            </a:r>
            <a:r>
              <a:rPr lang="en-ID" sz="2000" dirty="0" err="1"/>
              <a:t>argumentatif</a:t>
            </a:r>
            <a:endParaRPr lang="en-ID" sz="2000" dirty="0"/>
          </a:p>
          <a:p>
            <a:pPr>
              <a:buFont typeface="Wingdings" panose="05000000000000000000" pitchFamily="2" charset="2"/>
              <a:buChar char="q"/>
            </a:pPr>
            <a:r>
              <a:rPr lang="en-ID" sz="2000" dirty="0"/>
              <a:t> </a:t>
            </a:r>
            <a:r>
              <a:rPr lang="en-ID" sz="2000" dirty="0" err="1"/>
              <a:t>Serangan</a:t>
            </a:r>
            <a:r>
              <a:rPr lang="en-ID" sz="2000" dirty="0"/>
              <a:t> total</a:t>
            </a:r>
          </a:p>
          <a:p>
            <a:pPr>
              <a:buFont typeface="Wingdings" panose="05000000000000000000" pitchFamily="2" charset="2"/>
              <a:buChar char="q"/>
            </a:pPr>
            <a:r>
              <a:rPr lang="en-ID" sz="2000" dirty="0"/>
              <a:t> </a:t>
            </a:r>
            <a:r>
              <a:rPr lang="en-ID" sz="2000" dirty="0" err="1"/>
              <a:t>Pembuang</a:t>
            </a:r>
            <a:r>
              <a:rPr lang="en-ID" sz="2000" dirty="0"/>
              <a:t> </a:t>
            </a:r>
            <a:r>
              <a:rPr lang="en-ID" sz="2000" dirty="0" err="1"/>
              <a:t>waktu</a:t>
            </a:r>
            <a:endParaRPr lang="en-ID" sz="2000" dirty="0"/>
          </a:p>
          <a:p>
            <a:pPr>
              <a:buFont typeface="Wingdings" panose="05000000000000000000" pitchFamily="2" charset="2"/>
              <a:buChar char="q"/>
            </a:pPr>
            <a:r>
              <a:rPr lang="en-ID" sz="2000" dirty="0"/>
              <a:t> </a:t>
            </a:r>
            <a:r>
              <a:rPr lang="en-ID" sz="2000" i="1" dirty="0"/>
              <a:t>Waffles </a:t>
            </a:r>
            <a:r>
              <a:rPr lang="en-ID" sz="2000" dirty="0"/>
              <a:t>(</a:t>
            </a:r>
            <a:r>
              <a:rPr lang="en-ID" sz="2000" dirty="0" err="1"/>
              <a:t>gaya</a:t>
            </a:r>
            <a:r>
              <a:rPr lang="en-ID" sz="2000" dirty="0"/>
              <a:t> </a:t>
            </a:r>
            <a:r>
              <a:rPr lang="en-ID" sz="2000" dirty="0" err="1"/>
              <a:t>bicara</a:t>
            </a:r>
            <a:r>
              <a:rPr lang="en-ID" sz="2000" dirty="0"/>
              <a:t> </a:t>
            </a:r>
            <a:r>
              <a:rPr lang="en-ID" sz="2000" dirty="0" err="1"/>
              <a:t>berlebihan</a:t>
            </a:r>
            <a:r>
              <a:rPr lang="en-ID" sz="2000" dirty="0"/>
              <a:t> </a:t>
            </a:r>
            <a:r>
              <a:rPr lang="en-ID" sz="2000" dirty="0" err="1"/>
              <a:t>tapi</a:t>
            </a:r>
            <a:r>
              <a:rPr lang="en-ID" sz="2000" dirty="0"/>
              <a:t> </a:t>
            </a:r>
            <a:r>
              <a:rPr lang="en-ID" sz="2000" dirty="0" err="1"/>
              <a:t>isinya</a:t>
            </a:r>
            <a:r>
              <a:rPr lang="en-ID" sz="2000" dirty="0"/>
              <a:t> </a:t>
            </a:r>
            <a:r>
              <a:rPr lang="en-ID" sz="2000" dirty="0" err="1"/>
              <a:t>sedikit</a:t>
            </a:r>
            <a:r>
              <a:rPr lang="en-ID" sz="2000" dirty="0"/>
              <a:t>)</a:t>
            </a:r>
          </a:p>
          <a:p>
            <a:pPr>
              <a:buFont typeface="Wingdings" panose="05000000000000000000" pitchFamily="2" charset="2"/>
              <a:buChar char="q"/>
            </a:pPr>
            <a:r>
              <a:rPr lang="en-ID" sz="2000" dirty="0"/>
              <a:t> Orang yang </a:t>
            </a:r>
            <a:r>
              <a:rPr lang="en-ID" sz="2000" dirty="0" err="1"/>
              <a:t>gemar</a:t>
            </a:r>
            <a:r>
              <a:rPr lang="en-ID" sz="2000" dirty="0"/>
              <a:t> </a:t>
            </a:r>
            <a:r>
              <a:rPr lang="en-ID" sz="2000" dirty="0" err="1"/>
              <a:t>memuji</a:t>
            </a:r>
            <a:r>
              <a:rPr lang="en-ID" sz="2000" dirty="0"/>
              <a:t>/</a:t>
            </a:r>
            <a:r>
              <a:rPr lang="en-ID" sz="2000" i="1" dirty="0"/>
              <a:t>flatterers </a:t>
            </a:r>
            <a:r>
              <a:rPr lang="en-ID" sz="2000" dirty="0" err="1"/>
              <a:t>atau</a:t>
            </a:r>
            <a:r>
              <a:rPr lang="en-ID" sz="2000" dirty="0"/>
              <a:t> “</a:t>
            </a:r>
            <a:r>
              <a:rPr lang="en-ID" sz="2000" dirty="0" err="1"/>
              <a:t>pura-pura</a:t>
            </a:r>
            <a:r>
              <a:rPr lang="en-ID" sz="2000" dirty="0"/>
              <a:t>” </a:t>
            </a:r>
            <a:r>
              <a:rPr lang="en-ID" sz="2000" dirty="0" err="1"/>
              <a:t>ramah</a:t>
            </a:r>
            <a:endParaRPr lang="en-ID" sz="2000" dirty="0"/>
          </a:p>
          <a:p>
            <a:pPr>
              <a:buFont typeface="Wingdings" panose="05000000000000000000" pitchFamily="2" charset="2"/>
              <a:buChar char="q"/>
            </a:pPr>
            <a:r>
              <a:rPr lang="en-ID" sz="2000" dirty="0"/>
              <a:t> </a:t>
            </a:r>
            <a:r>
              <a:rPr lang="en-ID" sz="2000" dirty="0" err="1"/>
              <a:t>Pikun</a:t>
            </a:r>
            <a:r>
              <a:rPr lang="en-ID" sz="2000" dirty="0"/>
              <a:t> (</a:t>
            </a:r>
            <a:r>
              <a:rPr lang="en-ID" sz="2000" i="1" dirty="0"/>
              <a:t>senility</a:t>
            </a:r>
            <a:r>
              <a:rPr lang="en-ID" sz="2000" dirty="0"/>
              <a:t>)</a:t>
            </a:r>
          </a:p>
          <a:p>
            <a:pPr>
              <a:buFont typeface="Wingdings" panose="05000000000000000000" pitchFamily="2" charset="2"/>
              <a:buChar char="q"/>
            </a:pPr>
            <a:r>
              <a:rPr lang="en-ID" sz="2000" dirty="0"/>
              <a:t> </a:t>
            </a:r>
            <a:r>
              <a:rPr lang="en-ID" sz="2000" dirty="0" err="1"/>
              <a:t>Interupsi</a:t>
            </a:r>
            <a:r>
              <a:rPr lang="en-ID" sz="2000" dirty="0"/>
              <a:t> yang </a:t>
            </a:r>
            <a:r>
              <a:rPr lang="en-ID" sz="2000" dirty="0" err="1"/>
              <a:t>terencana</a:t>
            </a:r>
            <a:r>
              <a:rPr lang="en-ID" sz="2000" dirty="0"/>
              <a:t>/</a:t>
            </a:r>
            <a:r>
              <a:rPr lang="en-ID" sz="2000" dirty="0" err="1"/>
              <a:t>tidak</a:t>
            </a:r>
            <a:r>
              <a:rPr lang="en-ID" sz="2000" dirty="0"/>
              <a:t> </a:t>
            </a:r>
            <a:r>
              <a:rPr lang="en-ID" sz="2000" dirty="0" err="1"/>
              <a:t>terencana</a:t>
            </a:r>
            <a:endParaRPr lang="en-ID" sz="2000" dirty="0"/>
          </a:p>
          <a:p>
            <a:pPr>
              <a:buFont typeface="Wingdings" panose="05000000000000000000" pitchFamily="2" charset="2"/>
              <a:buChar char="q"/>
            </a:pPr>
            <a:r>
              <a:rPr lang="en-ID" sz="2000" dirty="0"/>
              <a:t> </a:t>
            </a:r>
            <a:r>
              <a:rPr lang="en-ID" sz="2000" i="1" dirty="0"/>
              <a:t>Cook’s Tours </a:t>
            </a:r>
            <a:r>
              <a:rPr lang="en-ID" sz="2000" dirty="0"/>
              <a:t>dan </a:t>
            </a:r>
            <a:r>
              <a:rPr lang="en-ID" sz="2000" dirty="0" err="1"/>
              <a:t>penjelasan</a:t>
            </a:r>
            <a:r>
              <a:rPr lang="en-ID" sz="2000" dirty="0"/>
              <a:t> yang </a:t>
            </a:r>
            <a:r>
              <a:rPr lang="en-ID" sz="2000" dirty="0" err="1"/>
              <a:t>panjang</a:t>
            </a:r>
            <a:endParaRPr lang="en-ID" sz="2000" dirty="0"/>
          </a:p>
          <a:p>
            <a:pPr>
              <a:buFont typeface="Wingdings" panose="05000000000000000000" pitchFamily="2" charset="2"/>
              <a:buChar char="q"/>
            </a:pPr>
            <a:r>
              <a:rPr lang="en-ID" sz="2000" dirty="0"/>
              <a:t> </a:t>
            </a:r>
            <a:r>
              <a:rPr lang="en-ID" sz="2000" i="1" dirty="0"/>
              <a:t>Coffee/lunch break </a:t>
            </a:r>
            <a:r>
              <a:rPr lang="en-ID" sz="2000" dirty="0"/>
              <a:t>yang </a:t>
            </a:r>
            <a:r>
              <a:rPr lang="en-ID" sz="2000" dirty="0" err="1"/>
              <a:t>diperpanjang</a:t>
            </a:r>
            <a:endParaRPr lang="en-ID" sz="2000" dirty="0"/>
          </a:p>
          <a:p>
            <a:pPr>
              <a:buFont typeface="Wingdings" panose="05000000000000000000" pitchFamily="2" charset="2"/>
              <a:buChar char="q"/>
            </a:pPr>
            <a:r>
              <a:rPr lang="en-ID" sz="2000" dirty="0"/>
              <a:t> </a:t>
            </a:r>
            <a:r>
              <a:rPr lang="en-ID" sz="2000" dirty="0" err="1"/>
              <a:t>Menguraikan</a:t>
            </a:r>
            <a:r>
              <a:rPr lang="en-ID" sz="2000" dirty="0"/>
              <a:t> </a:t>
            </a:r>
            <a:r>
              <a:rPr lang="en-ID" sz="2000" dirty="0" err="1"/>
              <a:t>kasus-kasus</a:t>
            </a:r>
            <a:r>
              <a:rPr lang="en-ID" sz="2000" dirty="0"/>
              <a:t> </a:t>
            </a:r>
            <a:r>
              <a:rPr lang="en-ID" sz="2000" dirty="0" err="1"/>
              <a:t>khusus</a:t>
            </a:r>
            <a:endParaRPr lang="en-ID" sz="2000" dirty="0"/>
          </a:p>
          <a:p>
            <a:pPr>
              <a:buFont typeface="Wingdings" panose="05000000000000000000" pitchFamily="2" charset="2"/>
              <a:buChar char="q"/>
            </a:pPr>
            <a:r>
              <a:rPr lang="en-US" sz="2000" dirty="0"/>
              <a:t>M</a:t>
            </a:r>
            <a:r>
              <a:rPr lang="en-ID" sz="2000" dirty="0" err="1"/>
              <a:t>anipulasi</a:t>
            </a:r>
            <a:r>
              <a:rPr lang="en-ID" sz="2000" dirty="0"/>
              <a:t> </a:t>
            </a:r>
            <a:r>
              <a:rPr lang="en-ID" sz="2000" dirty="0" err="1"/>
              <a:t>informasi</a:t>
            </a:r>
            <a:r>
              <a:rPr lang="en-ID" sz="2000" dirty="0"/>
              <a:t> </a:t>
            </a:r>
            <a:r>
              <a:rPr lang="en-ID" sz="2000" dirty="0" err="1"/>
              <a:t>terdokumentasi</a:t>
            </a:r>
            <a:r>
              <a:rPr lang="en-ID" sz="2000" dirty="0"/>
              <a:t> (SOP, WI, Record, </a:t>
            </a:r>
            <a:r>
              <a:rPr lang="en-ID" sz="2000" dirty="0" err="1"/>
              <a:t>dll</a:t>
            </a:r>
            <a:r>
              <a:rPr lang="en-ID" sz="2000" dirty="0"/>
              <a:t>)</a:t>
            </a:r>
          </a:p>
        </p:txBody>
      </p:sp>
      <p:sp>
        <p:nvSpPr>
          <p:cNvPr id="5" name="Slide Number Placeholder 4">
            <a:extLst>
              <a:ext uri="{FF2B5EF4-FFF2-40B4-BE49-F238E27FC236}">
                <a16:creationId xmlns:a16="http://schemas.microsoft.com/office/drawing/2014/main" id="{726C0403-80EE-4006-AAC0-BF4507CB8A95}"/>
              </a:ext>
            </a:extLst>
          </p:cNvPr>
          <p:cNvSpPr>
            <a:spLocks noGrp="1"/>
          </p:cNvSpPr>
          <p:nvPr>
            <p:ph type="sldNum" sz="quarter" idx="11"/>
          </p:nvPr>
        </p:nvSpPr>
        <p:spPr/>
        <p:txBody>
          <a:bodyPr/>
          <a:lstStyle/>
          <a:p>
            <a:pPr>
              <a:defRPr/>
            </a:pPr>
            <a:fld id="{05AFAB11-F620-41BB-9FD1-51BD9D46CF74}" type="slidenum">
              <a:rPr lang="id-ID" smtClean="0"/>
              <a:pPr>
                <a:defRPr/>
              </a:pPr>
              <a:t>82</a:t>
            </a:fld>
            <a:endParaRPr lang="id-ID"/>
          </a:p>
        </p:txBody>
      </p:sp>
      <p:sp>
        <p:nvSpPr>
          <p:cNvPr id="4" name="Footer Placeholder 3">
            <a:extLst>
              <a:ext uri="{FF2B5EF4-FFF2-40B4-BE49-F238E27FC236}">
                <a16:creationId xmlns:a16="http://schemas.microsoft.com/office/drawing/2014/main" id="{B77E9854-DADA-40F0-93C6-2E52757B4FEC}"/>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52307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26"/>
          <p:cNvSpPr>
            <a:spLocks noGrp="1" noChangeArrowheads="1"/>
          </p:cNvSpPr>
          <p:nvPr>
            <p:ph type="title"/>
          </p:nvPr>
        </p:nvSpPr>
        <p:spPr>
          <a:xfrm>
            <a:off x="0" y="0"/>
            <a:ext cx="9906000" cy="1357297"/>
          </a:xfrm>
          <a:solidFill>
            <a:srgbClr val="7030A0"/>
          </a:solidFill>
        </p:spPr>
        <p:txBody>
          <a:bodyPr anchor="ctr" anchorCtr="0"/>
          <a:lstStyle/>
          <a:p>
            <a:pPr algn="ctr" eaLnBrk="1" hangingPunct="1"/>
            <a:r>
              <a:rPr lang="en-US" b="1" u="sng" dirty="0" err="1">
                <a:solidFill>
                  <a:schemeClr val="bg1"/>
                </a:solidFill>
              </a:rPr>
              <a:t>Teknik-teknik</a:t>
            </a:r>
            <a:r>
              <a:rPr lang="en-US" b="1" u="sng" dirty="0">
                <a:solidFill>
                  <a:schemeClr val="bg1"/>
                </a:solidFill>
              </a:rPr>
              <a:t> Sampling</a:t>
            </a:r>
          </a:p>
        </p:txBody>
      </p:sp>
      <p:sp>
        <p:nvSpPr>
          <p:cNvPr id="84995" name="Rectangle 1027"/>
          <p:cNvSpPr>
            <a:spLocks noGrp="1" noChangeArrowheads="1"/>
          </p:cNvSpPr>
          <p:nvPr>
            <p:ph type="body" sz="half" idx="1"/>
          </p:nvPr>
        </p:nvSpPr>
        <p:spPr>
          <a:xfrm>
            <a:off x="4278496" y="1714609"/>
            <a:ext cx="5068525" cy="4824412"/>
          </a:xfrm>
          <a:noFill/>
        </p:spPr>
        <p:txBody>
          <a:bodyPr/>
          <a:lstStyle/>
          <a:p>
            <a:pPr marL="363538" indent="-363538" eaLnBrk="1" hangingPunct="1">
              <a:lnSpc>
                <a:spcPct val="105000"/>
              </a:lnSpc>
              <a:spcAft>
                <a:spcPct val="70000"/>
              </a:spcAft>
              <a:buFont typeface="Monotype Sorts" charset="2"/>
              <a:buNone/>
            </a:pPr>
            <a:r>
              <a:rPr lang="en-US" sz="1800" dirty="0" err="1"/>
              <a:t>Karena</a:t>
            </a:r>
            <a:r>
              <a:rPr lang="en-US" sz="1800" dirty="0"/>
              <a:t> </a:t>
            </a:r>
            <a:r>
              <a:rPr lang="en-US" sz="1800" dirty="0" err="1"/>
              <a:t>terbatas</a:t>
            </a:r>
            <a:r>
              <a:rPr lang="en-US" sz="1800" dirty="0"/>
              <a:t> </a:t>
            </a:r>
            <a:r>
              <a:rPr lang="en-US" sz="1800" dirty="0" err="1"/>
              <a:t>oleh</a:t>
            </a:r>
            <a:r>
              <a:rPr lang="en-US" sz="1800" dirty="0"/>
              <a:t> </a:t>
            </a:r>
            <a:r>
              <a:rPr lang="en-US" sz="1800" dirty="0" err="1"/>
              <a:t>waktu</a:t>
            </a:r>
            <a:r>
              <a:rPr lang="en-US" sz="1800" dirty="0"/>
              <a:t> </a:t>
            </a:r>
            <a:r>
              <a:rPr lang="en-US" sz="1800" dirty="0" err="1"/>
              <a:t>dan</a:t>
            </a:r>
            <a:r>
              <a:rPr lang="en-US" sz="1800" dirty="0"/>
              <a:t> </a:t>
            </a:r>
            <a:r>
              <a:rPr lang="en-US" sz="1800" dirty="0" err="1"/>
              <a:t>sumber</a:t>
            </a:r>
            <a:r>
              <a:rPr lang="en-US" sz="1800" dirty="0"/>
              <a:t> </a:t>
            </a:r>
            <a:r>
              <a:rPr lang="en-US" sz="1800" dirty="0" err="1"/>
              <a:t>daya</a:t>
            </a:r>
            <a:r>
              <a:rPr lang="en-US" sz="1800" dirty="0"/>
              <a:t> </a:t>
            </a:r>
            <a:r>
              <a:rPr lang="en-US" sz="1800" dirty="0" err="1"/>
              <a:t>maka</a:t>
            </a:r>
            <a:r>
              <a:rPr lang="en-US" sz="1800" dirty="0"/>
              <a:t> </a:t>
            </a:r>
            <a:r>
              <a:rPr lang="en-US" sz="1800" dirty="0" err="1"/>
              <a:t>proses</a:t>
            </a:r>
            <a:r>
              <a:rPr lang="en-US" sz="1800" dirty="0"/>
              <a:t> audit </a:t>
            </a:r>
            <a:r>
              <a:rPr lang="en-US" sz="1800" dirty="0" err="1"/>
              <a:t>dilakukan</a:t>
            </a:r>
            <a:r>
              <a:rPr lang="en-US" sz="1800" dirty="0"/>
              <a:t> </a:t>
            </a:r>
            <a:r>
              <a:rPr lang="en-US" sz="1800" dirty="0" err="1"/>
              <a:t>dengan</a:t>
            </a:r>
            <a:r>
              <a:rPr lang="en-US" sz="1800" dirty="0"/>
              <a:t> </a:t>
            </a:r>
            <a:r>
              <a:rPr lang="en-US" sz="1800" dirty="0" err="1"/>
              <a:t>cara</a:t>
            </a:r>
            <a:r>
              <a:rPr lang="en-US" sz="1800" dirty="0"/>
              <a:t> sampling, </a:t>
            </a:r>
            <a:r>
              <a:rPr lang="en-US" sz="1800" dirty="0" err="1"/>
              <a:t>beberapa</a:t>
            </a:r>
            <a:r>
              <a:rPr lang="en-US" sz="1800" dirty="0"/>
              <a:t> </a:t>
            </a:r>
            <a:r>
              <a:rPr lang="en-US" sz="1800" dirty="0" err="1"/>
              <a:t>teknik</a:t>
            </a:r>
            <a:r>
              <a:rPr lang="en-US" sz="1800" dirty="0"/>
              <a:t> sampling </a:t>
            </a:r>
            <a:r>
              <a:rPr lang="en-US" sz="1800" dirty="0" err="1"/>
              <a:t>a.l</a:t>
            </a:r>
            <a:r>
              <a:rPr lang="en-US" sz="1800" dirty="0"/>
              <a:t>;</a:t>
            </a:r>
          </a:p>
          <a:p>
            <a:pPr marL="363538" indent="-363538" eaLnBrk="1" hangingPunct="1">
              <a:lnSpc>
                <a:spcPct val="105000"/>
              </a:lnSpc>
              <a:spcAft>
                <a:spcPct val="70000"/>
              </a:spcAft>
              <a:buFont typeface="Wingdings" pitchFamily="2" charset="2"/>
              <a:buChar char="•"/>
            </a:pPr>
            <a:r>
              <a:rPr lang="en-US" sz="1800" b="1" dirty="0"/>
              <a:t>Vertical Slice Sampling                                                                                     </a:t>
            </a:r>
            <a:r>
              <a:rPr lang="en-US" sz="1800" dirty="0" err="1"/>
              <a:t>Mengambil</a:t>
            </a:r>
            <a:r>
              <a:rPr lang="en-US" sz="1800" dirty="0"/>
              <a:t> </a:t>
            </a:r>
            <a:r>
              <a:rPr lang="en-US" sz="1800" dirty="0" err="1"/>
              <a:t>satu</a:t>
            </a:r>
            <a:r>
              <a:rPr lang="en-US" sz="1800" dirty="0"/>
              <a:t> sample </a:t>
            </a:r>
            <a:r>
              <a:rPr lang="en-US" sz="1800" dirty="0" err="1"/>
              <a:t>dan</a:t>
            </a:r>
            <a:r>
              <a:rPr lang="en-US" sz="1800" dirty="0"/>
              <a:t> </a:t>
            </a:r>
            <a:r>
              <a:rPr lang="en-US" sz="1800" dirty="0" err="1"/>
              <a:t>memeriksa</a:t>
            </a:r>
            <a:r>
              <a:rPr lang="en-US" sz="1800" dirty="0"/>
              <a:t> </a:t>
            </a:r>
            <a:r>
              <a:rPr lang="en-US" sz="1800" dirty="0" err="1"/>
              <a:t>kesesuaiannya</a:t>
            </a:r>
            <a:r>
              <a:rPr lang="en-US" sz="1800" dirty="0"/>
              <a:t> </a:t>
            </a:r>
            <a:r>
              <a:rPr lang="en-US" sz="1800" dirty="0" err="1"/>
              <a:t>terhadap</a:t>
            </a:r>
            <a:r>
              <a:rPr lang="en-US" sz="1800" dirty="0"/>
              <a:t> </a:t>
            </a:r>
            <a:r>
              <a:rPr lang="en-US" sz="1800" dirty="0" err="1"/>
              <a:t>semua</a:t>
            </a:r>
            <a:r>
              <a:rPr lang="en-US" sz="1800" dirty="0"/>
              <a:t> element Quality system </a:t>
            </a:r>
            <a:r>
              <a:rPr lang="en-US" sz="1800" dirty="0" err="1"/>
              <a:t>atau</a:t>
            </a:r>
            <a:r>
              <a:rPr lang="en-US" sz="1800" dirty="0"/>
              <a:t> </a:t>
            </a:r>
            <a:r>
              <a:rPr lang="en-US" sz="1800" dirty="0" err="1"/>
              <a:t>persyaratan</a:t>
            </a:r>
            <a:r>
              <a:rPr lang="en-US" sz="1800" dirty="0"/>
              <a:t> </a:t>
            </a:r>
            <a:r>
              <a:rPr lang="en-US" sz="1800" dirty="0" err="1"/>
              <a:t>tertentu</a:t>
            </a:r>
            <a:r>
              <a:rPr lang="en-US" sz="1800" dirty="0"/>
              <a:t> yang </a:t>
            </a:r>
            <a:r>
              <a:rPr lang="en-US" sz="1800" dirty="0" err="1"/>
              <a:t>terkait</a:t>
            </a:r>
            <a:endParaRPr lang="en-US" sz="1800" dirty="0"/>
          </a:p>
          <a:p>
            <a:pPr marL="363538" indent="-363538" eaLnBrk="1" hangingPunct="1">
              <a:lnSpc>
                <a:spcPct val="105000"/>
              </a:lnSpc>
              <a:spcAft>
                <a:spcPct val="70000"/>
              </a:spcAft>
              <a:buFont typeface="Wingdings" pitchFamily="2" charset="2"/>
              <a:buChar char="•"/>
            </a:pPr>
            <a:r>
              <a:rPr lang="en-US" sz="1800" b="1" dirty="0"/>
              <a:t>Horizontal Slice Sampling                                                                                 </a:t>
            </a:r>
            <a:r>
              <a:rPr lang="en-US" sz="1800" dirty="0" err="1"/>
              <a:t>Konsentrasi</a:t>
            </a:r>
            <a:r>
              <a:rPr lang="en-US" sz="1800" dirty="0"/>
              <a:t> </a:t>
            </a:r>
            <a:r>
              <a:rPr lang="en-US" sz="1800" dirty="0" err="1"/>
              <a:t>pada</a:t>
            </a:r>
            <a:r>
              <a:rPr lang="en-US" sz="1800" dirty="0"/>
              <a:t> </a:t>
            </a:r>
            <a:r>
              <a:rPr lang="en-US" sz="1800" dirty="0" err="1"/>
              <a:t>satu</a:t>
            </a:r>
            <a:r>
              <a:rPr lang="en-US" sz="1800" dirty="0"/>
              <a:t> </a:t>
            </a:r>
            <a:r>
              <a:rPr lang="en-US" sz="1800" dirty="0" err="1"/>
              <a:t>elemen</a:t>
            </a:r>
            <a:r>
              <a:rPr lang="en-US" sz="1800" dirty="0"/>
              <a:t> quality system </a:t>
            </a:r>
            <a:r>
              <a:rPr lang="en-US" sz="1800" dirty="0" err="1"/>
              <a:t>dan</a:t>
            </a:r>
            <a:r>
              <a:rPr lang="en-US" sz="1800" dirty="0"/>
              <a:t>  </a:t>
            </a:r>
            <a:r>
              <a:rPr lang="en-US" sz="1800" dirty="0" err="1"/>
              <a:t>memeriksa</a:t>
            </a:r>
            <a:r>
              <a:rPr lang="en-US" sz="1800" dirty="0"/>
              <a:t> </a:t>
            </a:r>
            <a:r>
              <a:rPr lang="en-US" sz="1800" dirty="0" err="1"/>
              <a:t>beberapa</a:t>
            </a:r>
            <a:r>
              <a:rPr lang="en-US" sz="1800" dirty="0"/>
              <a:t> sample </a:t>
            </a:r>
            <a:r>
              <a:rPr lang="en-US" sz="1800" dirty="0" err="1"/>
              <a:t>terkait</a:t>
            </a:r>
            <a:r>
              <a:rPr lang="en-US" sz="1800" dirty="0"/>
              <a:t> </a:t>
            </a:r>
            <a:r>
              <a:rPr lang="en-US" sz="1800" dirty="0" err="1"/>
              <a:t>dengan</a:t>
            </a:r>
            <a:r>
              <a:rPr lang="en-US" sz="1800" dirty="0"/>
              <a:t> </a:t>
            </a:r>
            <a:r>
              <a:rPr lang="en-US" sz="1800" dirty="0" err="1"/>
              <a:t>elemen</a:t>
            </a:r>
            <a:r>
              <a:rPr lang="en-US" sz="1800" dirty="0"/>
              <a:t> </a:t>
            </a:r>
            <a:r>
              <a:rPr lang="en-US" sz="1800" dirty="0" err="1"/>
              <a:t>tersebut</a:t>
            </a:r>
            <a:r>
              <a:rPr lang="en-US" sz="1800" dirty="0"/>
              <a:t>.</a:t>
            </a:r>
          </a:p>
          <a:p>
            <a:pPr marL="0" indent="0" eaLnBrk="1" hangingPunct="1">
              <a:lnSpc>
                <a:spcPct val="105000"/>
              </a:lnSpc>
              <a:spcAft>
                <a:spcPct val="70000"/>
              </a:spcAft>
              <a:buFont typeface="Wingdings" pitchFamily="2" charset="2"/>
              <a:buNone/>
            </a:pPr>
            <a:r>
              <a:rPr lang="en-US" sz="1800" dirty="0" err="1"/>
              <a:t>Pada</a:t>
            </a:r>
            <a:r>
              <a:rPr lang="en-US" sz="1800" dirty="0"/>
              <a:t> </a:t>
            </a:r>
            <a:r>
              <a:rPr lang="en-US" sz="1800" dirty="0" err="1"/>
              <a:t>umumnya</a:t>
            </a:r>
            <a:r>
              <a:rPr lang="en-US" sz="1800" dirty="0"/>
              <a:t>, </a:t>
            </a:r>
            <a:r>
              <a:rPr lang="en-US" sz="1800" dirty="0" err="1"/>
              <a:t>digunakan</a:t>
            </a:r>
            <a:r>
              <a:rPr lang="en-US" sz="1800" dirty="0"/>
              <a:t> </a:t>
            </a:r>
            <a:r>
              <a:rPr lang="en-US" sz="1800" dirty="0" err="1"/>
              <a:t>kombinasi</a:t>
            </a:r>
            <a:r>
              <a:rPr lang="en-US" sz="1800" dirty="0"/>
              <a:t> </a:t>
            </a:r>
            <a:r>
              <a:rPr lang="en-US" sz="1800" dirty="0" err="1"/>
              <a:t>dari</a:t>
            </a:r>
            <a:r>
              <a:rPr lang="en-US" sz="1800" dirty="0"/>
              <a:t> </a:t>
            </a:r>
            <a:r>
              <a:rPr lang="en-US" sz="1800" dirty="0" err="1"/>
              <a:t>kedua</a:t>
            </a:r>
            <a:r>
              <a:rPr lang="en-US" sz="1800" dirty="0"/>
              <a:t> </a:t>
            </a:r>
            <a:r>
              <a:rPr lang="en-US" sz="1800" dirty="0" err="1"/>
              <a:t>teknik</a:t>
            </a:r>
            <a:r>
              <a:rPr lang="en-US" sz="1800" dirty="0"/>
              <a:t>  </a:t>
            </a:r>
            <a:r>
              <a:rPr lang="en-US" sz="1800" dirty="0" err="1"/>
              <a:t>tersebut</a:t>
            </a:r>
            <a:r>
              <a:rPr lang="en-US" sz="1800" dirty="0"/>
              <a:t>.</a:t>
            </a:r>
          </a:p>
        </p:txBody>
      </p:sp>
      <p:sp>
        <p:nvSpPr>
          <p:cNvPr id="6" name="Slide Number Placeholder 5"/>
          <p:cNvSpPr>
            <a:spLocks noGrp="1"/>
          </p:cNvSpPr>
          <p:nvPr>
            <p:ph type="sldNum" sz="quarter" idx="11"/>
          </p:nvPr>
        </p:nvSpPr>
        <p:spPr/>
        <p:txBody>
          <a:bodyPr/>
          <a:lstStyle/>
          <a:p>
            <a:pPr>
              <a:defRPr/>
            </a:pPr>
            <a:fld id="{05AFAB11-F620-41BB-9FD1-51BD9D46CF74}" type="slidenum">
              <a:rPr lang="id-ID" smtClean="0"/>
              <a:pPr>
                <a:defRPr/>
              </a:pPr>
              <a:t>83</a:t>
            </a:fld>
            <a:endParaRPr lang="id-ID"/>
          </a:p>
        </p:txBody>
      </p:sp>
      <p:pic>
        <p:nvPicPr>
          <p:cNvPr id="2" name="Picture 1"/>
          <p:cNvPicPr>
            <a:picLocks noChangeAspect="1"/>
          </p:cNvPicPr>
          <p:nvPr/>
        </p:nvPicPr>
        <p:blipFill>
          <a:blip r:embed="rId2" cstate="print"/>
          <a:stretch>
            <a:fillRect/>
          </a:stretch>
        </p:blipFill>
        <p:spPr>
          <a:xfrm>
            <a:off x="200471" y="1628800"/>
            <a:ext cx="4078025" cy="4727550"/>
          </a:xfrm>
          <a:prstGeom prst="rect">
            <a:avLst/>
          </a:prstGeom>
        </p:spPr>
      </p:pic>
      <p:sp>
        <p:nvSpPr>
          <p:cNvPr id="3" name="Footer Placeholder 2">
            <a:extLst>
              <a:ext uri="{FF2B5EF4-FFF2-40B4-BE49-F238E27FC236}">
                <a16:creationId xmlns:a16="http://schemas.microsoft.com/office/drawing/2014/main" id="{44F441D5-FE36-472A-9E04-5439130DDA37}"/>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376525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AutoShape 35"/>
          <p:cNvSpPr>
            <a:spLocks noChangeArrowheads="1"/>
          </p:cNvSpPr>
          <p:nvPr/>
        </p:nvSpPr>
        <p:spPr bwMode="auto">
          <a:xfrm rot="-1854066">
            <a:off x="6531481" y="701676"/>
            <a:ext cx="1346632" cy="1069975"/>
          </a:xfrm>
          <a:prstGeom prst="moon">
            <a:avLst>
              <a:gd name="adj" fmla="val 11190"/>
            </a:avLst>
          </a:prstGeom>
          <a:gradFill rotWithShape="1">
            <a:gsLst>
              <a:gs pos="0">
                <a:srgbClr val="FF0000"/>
              </a:gs>
              <a:gs pos="100000">
                <a:srgbClr val="FF9999"/>
              </a:gs>
            </a:gsLst>
            <a:path path="rect">
              <a:fillToRect t="100000" r="100000"/>
            </a:path>
          </a:gradFill>
          <a:ln w="9525">
            <a:solidFill>
              <a:schemeClr val="tx1"/>
            </a:solidFill>
            <a:miter lim="800000"/>
            <a:headEnd/>
            <a:tailEnd/>
          </a:ln>
        </p:spPr>
        <p:txBody>
          <a:bodyPr wrap="none" anchor="ctr"/>
          <a:lstStyle/>
          <a:p>
            <a:endParaRPr lang="id-ID"/>
          </a:p>
        </p:txBody>
      </p:sp>
      <p:sp>
        <p:nvSpPr>
          <p:cNvPr id="86019" name="Rectangle 2"/>
          <p:cNvSpPr>
            <a:spLocks noGrp="1" noChangeArrowheads="1"/>
          </p:cNvSpPr>
          <p:nvPr>
            <p:ph type="title"/>
          </p:nvPr>
        </p:nvSpPr>
        <p:spPr>
          <a:xfrm>
            <a:off x="630440" y="1857364"/>
            <a:ext cx="8697525" cy="868363"/>
          </a:xfrm>
          <a:noFill/>
        </p:spPr>
        <p:txBody>
          <a:bodyPr anchor="b"/>
          <a:lstStyle/>
          <a:p>
            <a:pPr algn="ctr" eaLnBrk="1" hangingPunct="1"/>
            <a:r>
              <a:rPr lang="en-US" sz="2400" b="0" dirty="0" err="1"/>
              <a:t>Jika</a:t>
            </a:r>
            <a:r>
              <a:rPr lang="en-US" sz="2400" b="0" dirty="0"/>
              <a:t> </a:t>
            </a:r>
            <a:r>
              <a:rPr lang="en-US" sz="2400" b="0" dirty="0" err="1"/>
              <a:t>suatu</a:t>
            </a:r>
            <a:r>
              <a:rPr lang="en-US" sz="2400" b="0" dirty="0"/>
              <a:t> </a:t>
            </a:r>
            <a:r>
              <a:rPr lang="en-US" sz="2400" b="0" dirty="0" err="1"/>
              <a:t>masalah</a:t>
            </a:r>
            <a:r>
              <a:rPr lang="en-US" sz="2400" b="0" dirty="0"/>
              <a:t> </a:t>
            </a:r>
            <a:r>
              <a:rPr lang="en-US" sz="2400" b="0" dirty="0" err="1"/>
              <a:t>terdeteksi</a:t>
            </a:r>
            <a:r>
              <a:rPr lang="en-US" sz="2400" b="0" dirty="0"/>
              <a:t> </a:t>
            </a:r>
            <a:r>
              <a:rPr lang="en-US" sz="2400" b="0" dirty="0" err="1"/>
              <a:t>melalui</a:t>
            </a:r>
            <a:r>
              <a:rPr lang="en-US" sz="2400" b="0" dirty="0"/>
              <a:t> vertical slice, horizontal slice sampling </a:t>
            </a:r>
            <a:r>
              <a:rPr lang="en-US" sz="2400" b="0" dirty="0" err="1"/>
              <a:t>harus</a:t>
            </a:r>
            <a:r>
              <a:rPr lang="en-US" sz="2400" b="0" dirty="0"/>
              <a:t> </a:t>
            </a:r>
            <a:r>
              <a:rPr lang="en-US" sz="2400" b="0" dirty="0" err="1"/>
              <a:t>digunakan</a:t>
            </a:r>
            <a:r>
              <a:rPr lang="en-US" sz="2400" b="0" dirty="0"/>
              <a:t> </a:t>
            </a:r>
            <a:r>
              <a:rPr lang="en-US" sz="2400" b="0" dirty="0" err="1"/>
              <a:t>untuk</a:t>
            </a:r>
            <a:r>
              <a:rPr lang="en-US" sz="2400" b="0" dirty="0"/>
              <a:t> </a:t>
            </a:r>
            <a:r>
              <a:rPr lang="en-US" sz="2400" b="0" dirty="0" err="1"/>
              <a:t>menentukan</a:t>
            </a:r>
            <a:r>
              <a:rPr lang="en-US" sz="2400" b="0" dirty="0"/>
              <a:t> </a:t>
            </a:r>
            <a:r>
              <a:rPr lang="en-US" sz="2400" b="0" dirty="0" err="1"/>
              <a:t>kedalaman</a:t>
            </a:r>
            <a:r>
              <a:rPr lang="en-US" sz="2400" b="0" dirty="0"/>
              <a:t> </a:t>
            </a:r>
            <a:r>
              <a:rPr lang="en-US" sz="2400" b="0" dirty="0" err="1"/>
              <a:t>dan</a:t>
            </a:r>
            <a:r>
              <a:rPr lang="en-US" sz="2400" b="0" dirty="0"/>
              <a:t> </a:t>
            </a:r>
            <a:r>
              <a:rPr lang="en-US" sz="2400" b="0" dirty="0" err="1"/>
              <a:t>keseriusan</a:t>
            </a:r>
            <a:r>
              <a:rPr lang="en-US" sz="2400" b="0" dirty="0"/>
              <a:t> </a:t>
            </a:r>
            <a:r>
              <a:rPr lang="en-US" sz="2400" b="0" dirty="0" err="1"/>
              <a:t>dari</a:t>
            </a:r>
            <a:r>
              <a:rPr lang="en-US" sz="2400" b="0" dirty="0"/>
              <a:t> </a:t>
            </a:r>
            <a:r>
              <a:rPr lang="en-US" sz="2400" b="0" dirty="0" err="1"/>
              <a:t>masalah</a:t>
            </a:r>
            <a:r>
              <a:rPr lang="en-US" sz="2400" b="0" dirty="0"/>
              <a:t> </a:t>
            </a:r>
            <a:r>
              <a:rPr lang="en-US" sz="2400" b="0" dirty="0" err="1"/>
              <a:t>tsb</a:t>
            </a:r>
            <a:r>
              <a:rPr lang="en-US" sz="2400" b="0" dirty="0"/>
              <a:t> !!</a:t>
            </a:r>
          </a:p>
        </p:txBody>
      </p:sp>
      <p:sp>
        <p:nvSpPr>
          <p:cNvPr id="86020" name="AutoShape 28" descr="Narrow horizontal"/>
          <p:cNvSpPr>
            <a:spLocks noChangeArrowheads="1"/>
          </p:cNvSpPr>
          <p:nvPr/>
        </p:nvSpPr>
        <p:spPr bwMode="auto">
          <a:xfrm>
            <a:off x="139745" y="476250"/>
            <a:ext cx="9766255" cy="865188"/>
          </a:xfrm>
          <a:prstGeom prst="parallelogram">
            <a:avLst>
              <a:gd name="adj" fmla="val 50884"/>
            </a:avLst>
          </a:prstGeom>
          <a:pattFill prst="narHorz">
            <a:fgClr>
              <a:srgbClr val="FFFFCC"/>
            </a:fgClr>
            <a:bgClr>
              <a:srgbClr val="FF5050"/>
            </a:bgClr>
          </a:pattFill>
          <a:ln w="9525" algn="ctr">
            <a:solidFill>
              <a:srgbClr val="FF0000"/>
            </a:solidFill>
            <a:miter lim="800000"/>
            <a:headEnd/>
            <a:tailEnd/>
          </a:ln>
        </p:spPr>
        <p:txBody>
          <a:bodyPr anchor="ctr"/>
          <a:lstStyle/>
          <a:p>
            <a:pPr algn="ctr"/>
            <a:endParaRPr lang="id-ID" b="0">
              <a:latin typeface="Arial" charset="0"/>
            </a:endParaRPr>
          </a:p>
        </p:txBody>
      </p:sp>
      <p:grpSp>
        <p:nvGrpSpPr>
          <p:cNvPr id="2" name="Group 36"/>
          <p:cNvGrpSpPr>
            <a:grpSpLocks/>
          </p:cNvGrpSpPr>
          <p:nvPr/>
        </p:nvGrpSpPr>
        <p:grpSpPr bwMode="auto">
          <a:xfrm>
            <a:off x="7606563" y="22225"/>
            <a:ext cx="1422856" cy="1062038"/>
            <a:chOff x="4790" y="14"/>
            <a:chExt cx="896" cy="669"/>
          </a:xfrm>
        </p:grpSpPr>
        <p:sp>
          <p:nvSpPr>
            <p:cNvPr id="86042" name="AutoShape 32"/>
            <p:cNvSpPr>
              <a:spLocks noChangeArrowheads="1"/>
            </p:cNvSpPr>
            <p:nvPr/>
          </p:nvSpPr>
          <p:spPr bwMode="auto">
            <a:xfrm rot="8849984">
              <a:off x="4790" y="14"/>
              <a:ext cx="896" cy="669"/>
            </a:xfrm>
            <a:prstGeom prst="moon">
              <a:avLst>
                <a:gd name="adj" fmla="val 12912"/>
              </a:avLst>
            </a:prstGeom>
            <a:gradFill rotWithShape="1">
              <a:gsLst>
                <a:gs pos="0">
                  <a:srgbClr val="FF0000"/>
                </a:gs>
                <a:gs pos="100000">
                  <a:srgbClr val="FF9999"/>
                </a:gs>
              </a:gsLst>
              <a:path path="rect">
                <a:fillToRect t="100000" r="100000"/>
              </a:path>
            </a:gradFill>
            <a:ln w="9525" algn="ctr">
              <a:solidFill>
                <a:schemeClr val="tx1"/>
              </a:solidFill>
              <a:miter lim="800000"/>
              <a:headEnd/>
              <a:tailEnd/>
            </a:ln>
          </p:spPr>
          <p:txBody>
            <a:bodyPr wrap="none" anchor="ctr"/>
            <a:lstStyle/>
            <a:p>
              <a:endParaRPr lang="id-ID"/>
            </a:p>
          </p:txBody>
        </p:sp>
        <p:sp>
          <p:nvSpPr>
            <p:cNvPr id="86043" name="AutoShape 33"/>
            <p:cNvSpPr>
              <a:spLocks noChangeArrowheads="1"/>
            </p:cNvSpPr>
            <p:nvPr/>
          </p:nvSpPr>
          <p:spPr bwMode="auto">
            <a:xfrm rot="8824515">
              <a:off x="5021" y="70"/>
              <a:ext cx="526" cy="467"/>
            </a:xfrm>
            <a:prstGeom prst="moon">
              <a:avLst>
                <a:gd name="adj" fmla="val 14759"/>
              </a:avLst>
            </a:prstGeom>
            <a:gradFill rotWithShape="1">
              <a:gsLst>
                <a:gs pos="0">
                  <a:srgbClr val="FF0000"/>
                </a:gs>
                <a:gs pos="100000">
                  <a:srgbClr val="FF9999"/>
                </a:gs>
              </a:gsLst>
              <a:path path="rect">
                <a:fillToRect t="100000" r="100000"/>
              </a:path>
            </a:gradFill>
            <a:ln w="9525" algn="ctr">
              <a:solidFill>
                <a:schemeClr val="tx1"/>
              </a:solidFill>
              <a:miter lim="800000"/>
              <a:headEnd/>
              <a:tailEnd/>
            </a:ln>
          </p:spPr>
          <p:txBody>
            <a:bodyPr wrap="none" anchor="ctr"/>
            <a:lstStyle/>
            <a:p>
              <a:endParaRPr lang="id-ID"/>
            </a:p>
          </p:txBody>
        </p:sp>
      </p:grpSp>
      <p:pic>
        <p:nvPicPr>
          <p:cNvPr id="86022" name="Picture 34" descr="newyel_1"/>
          <p:cNvPicPr>
            <a:picLocks noChangeAspect="1" noChangeArrowheads="1" noCrop="1"/>
          </p:cNvPicPr>
          <p:nvPr/>
        </p:nvPicPr>
        <p:blipFill>
          <a:blip r:embed="rId2" cstate="print"/>
          <a:srcRect/>
          <a:stretch>
            <a:fillRect/>
          </a:stretch>
        </p:blipFill>
        <p:spPr bwMode="auto">
          <a:xfrm>
            <a:off x="-161977" y="144464"/>
            <a:ext cx="2232741" cy="1628775"/>
          </a:xfrm>
          <a:prstGeom prst="rect">
            <a:avLst/>
          </a:prstGeom>
          <a:noFill/>
          <a:ln w="9525">
            <a:noFill/>
            <a:miter lim="800000"/>
            <a:headEnd/>
            <a:tailEnd/>
          </a:ln>
        </p:spPr>
      </p:pic>
      <p:grpSp>
        <p:nvGrpSpPr>
          <p:cNvPr id="3" name="Group 64"/>
          <p:cNvGrpSpPr>
            <a:grpSpLocks/>
          </p:cNvGrpSpPr>
          <p:nvPr/>
        </p:nvGrpSpPr>
        <p:grpSpPr bwMode="auto">
          <a:xfrm>
            <a:off x="3368168" y="3071810"/>
            <a:ext cx="5997909" cy="3325813"/>
            <a:chOff x="2212" y="2035"/>
            <a:chExt cx="3686" cy="1948"/>
          </a:xfrm>
        </p:grpSpPr>
        <p:sp>
          <p:nvSpPr>
            <p:cNvPr id="86026" name="Line 65"/>
            <p:cNvSpPr>
              <a:spLocks noChangeShapeType="1"/>
            </p:cNvSpPr>
            <p:nvPr/>
          </p:nvSpPr>
          <p:spPr bwMode="auto">
            <a:xfrm>
              <a:off x="3981" y="2035"/>
              <a:ext cx="0" cy="1863"/>
            </a:xfrm>
            <a:prstGeom prst="line">
              <a:avLst/>
            </a:prstGeom>
            <a:noFill/>
            <a:ln w="38100">
              <a:solidFill>
                <a:schemeClr val="accent2"/>
              </a:solidFill>
              <a:round/>
              <a:headEnd type="oval" w="med" len="med"/>
              <a:tailEnd type="oval" w="med" len="med"/>
            </a:ln>
            <a:scene3d>
              <a:camera prst="legacyObliqueTopRight"/>
              <a:lightRig rig="legacyFlat3" dir="b"/>
            </a:scene3d>
            <a:sp3d extrusionH="430200" prstMaterial="legacyMatte">
              <a:bevelT w="13500" h="13500" prst="angle"/>
              <a:bevelB w="13500" h="13500" prst="angle"/>
              <a:extrusionClr>
                <a:schemeClr val="bg1"/>
              </a:extrusionClr>
            </a:sp3d>
          </p:spPr>
          <p:txBody>
            <a:bodyPr>
              <a:flatTx/>
            </a:bodyPr>
            <a:lstStyle/>
            <a:p>
              <a:endParaRPr lang="en-US"/>
            </a:p>
          </p:txBody>
        </p:sp>
        <p:sp>
          <p:nvSpPr>
            <p:cNvPr id="86027" name="AutoShape 66"/>
            <p:cNvSpPr>
              <a:spLocks noChangeArrowheads="1"/>
            </p:cNvSpPr>
            <p:nvPr/>
          </p:nvSpPr>
          <p:spPr bwMode="auto">
            <a:xfrm>
              <a:off x="3075" y="3011"/>
              <a:ext cx="2176" cy="708"/>
            </a:xfrm>
            <a:prstGeom prst="can">
              <a:avLst>
                <a:gd name="adj" fmla="val 50000"/>
              </a:avLst>
            </a:prstGeom>
            <a:solidFill>
              <a:srgbClr val="00FFFF"/>
            </a:solidFill>
            <a:ln w="9525">
              <a:solidFill>
                <a:schemeClr val="tx1"/>
              </a:solidFill>
              <a:round/>
              <a:headEnd/>
              <a:tailEnd/>
            </a:ln>
          </p:spPr>
          <p:txBody>
            <a:bodyPr wrap="none" anchor="ctr"/>
            <a:lstStyle/>
            <a:p>
              <a:endParaRPr lang="id-ID"/>
            </a:p>
          </p:txBody>
        </p:sp>
        <p:sp>
          <p:nvSpPr>
            <p:cNvPr id="86028" name="AutoShape 67"/>
            <p:cNvSpPr>
              <a:spLocks noChangeArrowheads="1"/>
            </p:cNvSpPr>
            <p:nvPr/>
          </p:nvSpPr>
          <p:spPr bwMode="auto">
            <a:xfrm>
              <a:off x="2666" y="2631"/>
              <a:ext cx="2176" cy="708"/>
            </a:xfrm>
            <a:prstGeom prst="can">
              <a:avLst>
                <a:gd name="adj" fmla="val 50000"/>
              </a:avLst>
            </a:prstGeom>
            <a:solidFill>
              <a:srgbClr val="00FFFF"/>
            </a:solidFill>
            <a:ln w="9525">
              <a:solidFill>
                <a:schemeClr val="tx1"/>
              </a:solidFill>
              <a:round/>
              <a:headEnd/>
              <a:tailEnd/>
            </a:ln>
          </p:spPr>
          <p:txBody>
            <a:bodyPr wrap="none" anchor="ctr"/>
            <a:lstStyle/>
            <a:p>
              <a:endParaRPr lang="id-ID"/>
            </a:p>
          </p:txBody>
        </p:sp>
        <p:sp>
          <p:nvSpPr>
            <p:cNvPr id="86029" name="AutoShape 68"/>
            <p:cNvSpPr>
              <a:spLocks noChangeArrowheads="1"/>
            </p:cNvSpPr>
            <p:nvPr/>
          </p:nvSpPr>
          <p:spPr bwMode="auto">
            <a:xfrm>
              <a:off x="3074" y="2251"/>
              <a:ext cx="2176" cy="708"/>
            </a:xfrm>
            <a:prstGeom prst="can">
              <a:avLst>
                <a:gd name="adj" fmla="val 50000"/>
              </a:avLst>
            </a:prstGeom>
            <a:solidFill>
              <a:srgbClr val="00FFFF"/>
            </a:solidFill>
            <a:ln w="9525">
              <a:solidFill>
                <a:schemeClr val="tx1"/>
              </a:solidFill>
              <a:round/>
              <a:headEnd/>
              <a:tailEnd/>
            </a:ln>
          </p:spPr>
          <p:txBody>
            <a:bodyPr wrap="none" anchor="ctr"/>
            <a:lstStyle/>
            <a:p>
              <a:endParaRPr lang="id-ID"/>
            </a:p>
          </p:txBody>
        </p:sp>
        <p:sp>
          <p:nvSpPr>
            <p:cNvPr id="86030" name="Line 69"/>
            <p:cNvSpPr>
              <a:spLocks noChangeShapeType="1"/>
            </p:cNvSpPr>
            <p:nvPr/>
          </p:nvSpPr>
          <p:spPr bwMode="auto">
            <a:xfrm>
              <a:off x="3092" y="2426"/>
              <a:ext cx="2107" cy="0"/>
            </a:xfrm>
            <a:prstGeom prst="line">
              <a:avLst/>
            </a:prstGeom>
            <a:noFill/>
            <a:ln w="38100">
              <a:solidFill>
                <a:srgbClr val="FF0000"/>
              </a:solidFill>
              <a:round/>
              <a:headEnd type="oval" w="med" len="med"/>
              <a:tailEnd type="oval" w="med" len="med"/>
            </a:ln>
          </p:spPr>
          <p:txBody>
            <a:bodyPr/>
            <a:lstStyle/>
            <a:p>
              <a:endParaRPr lang="en-US"/>
            </a:p>
          </p:txBody>
        </p:sp>
        <p:sp>
          <p:nvSpPr>
            <p:cNvPr id="86031" name="Text Box 70"/>
            <p:cNvSpPr txBox="1">
              <a:spLocks noChangeArrowheads="1"/>
            </p:cNvSpPr>
            <p:nvPr/>
          </p:nvSpPr>
          <p:spPr bwMode="auto">
            <a:xfrm>
              <a:off x="3028" y="2127"/>
              <a:ext cx="557" cy="163"/>
            </a:xfrm>
            <a:prstGeom prst="rect">
              <a:avLst/>
            </a:prstGeom>
            <a:solidFill>
              <a:srgbClr val="FFFF00"/>
            </a:solidFill>
            <a:ln w="9525">
              <a:solidFill>
                <a:srgbClr val="FF0000"/>
              </a:solidFill>
              <a:miter lim="800000"/>
              <a:headEnd/>
              <a:tailEnd/>
            </a:ln>
          </p:spPr>
          <p:txBody>
            <a:bodyPr wrap="none" lIns="87275" tIns="43637" rIns="87275" bIns="43637">
              <a:spAutoFit/>
            </a:bodyPr>
            <a:lstStyle/>
            <a:p>
              <a:pPr defTabSz="873125" eaLnBrk="0" hangingPunct="0"/>
              <a:r>
                <a:rPr lang="en-US" sz="1200" b="0">
                  <a:solidFill>
                    <a:srgbClr val="0000FF"/>
                  </a:solidFill>
                  <a:latin typeface="Verdana" pitchFamily="34" charset="0"/>
                </a:rPr>
                <a:t>Sample 1</a:t>
              </a:r>
            </a:p>
          </p:txBody>
        </p:sp>
        <p:sp>
          <p:nvSpPr>
            <p:cNvPr id="86032" name="Text Box 71"/>
            <p:cNvSpPr txBox="1">
              <a:spLocks noChangeArrowheads="1"/>
            </p:cNvSpPr>
            <p:nvPr/>
          </p:nvSpPr>
          <p:spPr bwMode="auto">
            <a:xfrm>
              <a:off x="4525" y="2127"/>
              <a:ext cx="557" cy="163"/>
            </a:xfrm>
            <a:prstGeom prst="rect">
              <a:avLst/>
            </a:prstGeom>
            <a:solidFill>
              <a:srgbClr val="FFFF00"/>
            </a:solidFill>
            <a:ln w="9525">
              <a:solidFill>
                <a:srgbClr val="FF0000"/>
              </a:solidFill>
              <a:miter lim="800000"/>
              <a:headEnd/>
              <a:tailEnd/>
            </a:ln>
          </p:spPr>
          <p:txBody>
            <a:bodyPr wrap="none" lIns="87275" tIns="43637" rIns="87275" bIns="43637">
              <a:spAutoFit/>
            </a:bodyPr>
            <a:lstStyle/>
            <a:p>
              <a:pPr defTabSz="873125" eaLnBrk="0" hangingPunct="0"/>
              <a:r>
                <a:rPr lang="en-US" sz="1200" b="0">
                  <a:solidFill>
                    <a:srgbClr val="0000FF"/>
                  </a:solidFill>
                  <a:latin typeface="Verdana" pitchFamily="34" charset="0"/>
                </a:rPr>
                <a:t>Sample 2</a:t>
              </a:r>
            </a:p>
          </p:txBody>
        </p:sp>
        <p:sp>
          <p:nvSpPr>
            <p:cNvPr id="86033" name="Text Box 72"/>
            <p:cNvSpPr txBox="1">
              <a:spLocks noChangeArrowheads="1"/>
            </p:cNvSpPr>
            <p:nvPr/>
          </p:nvSpPr>
          <p:spPr bwMode="auto">
            <a:xfrm>
              <a:off x="5341" y="2442"/>
              <a:ext cx="557" cy="163"/>
            </a:xfrm>
            <a:prstGeom prst="rect">
              <a:avLst/>
            </a:prstGeom>
            <a:solidFill>
              <a:srgbClr val="FFFF00"/>
            </a:solidFill>
            <a:ln w="9525">
              <a:solidFill>
                <a:srgbClr val="FF0000"/>
              </a:solidFill>
              <a:miter lim="800000"/>
              <a:headEnd/>
              <a:tailEnd/>
            </a:ln>
          </p:spPr>
          <p:txBody>
            <a:bodyPr wrap="none" lIns="87275" tIns="43637" rIns="87275" bIns="43637">
              <a:spAutoFit/>
            </a:bodyPr>
            <a:lstStyle/>
            <a:p>
              <a:pPr defTabSz="873125" eaLnBrk="0" hangingPunct="0"/>
              <a:r>
                <a:rPr lang="en-US" sz="1200" b="0">
                  <a:solidFill>
                    <a:srgbClr val="0000FF"/>
                  </a:solidFill>
                  <a:latin typeface="Verdana" pitchFamily="34" charset="0"/>
                </a:rPr>
                <a:t>Sample 4</a:t>
              </a:r>
            </a:p>
          </p:txBody>
        </p:sp>
        <p:sp>
          <p:nvSpPr>
            <p:cNvPr id="86034" name="Line 73"/>
            <p:cNvSpPr>
              <a:spLocks noChangeShapeType="1"/>
            </p:cNvSpPr>
            <p:nvPr/>
          </p:nvSpPr>
          <p:spPr bwMode="auto">
            <a:xfrm flipV="1">
              <a:off x="3618" y="2263"/>
              <a:ext cx="680" cy="336"/>
            </a:xfrm>
            <a:prstGeom prst="line">
              <a:avLst/>
            </a:prstGeom>
            <a:noFill/>
            <a:ln w="38100">
              <a:solidFill>
                <a:srgbClr val="FF0000"/>
              </a:solidFill>
              <a:round/>
              <a:headEnd type="oval" w="med" len="med"/>
              <a:tailEnd type="oval" w="med" len="med"/>
            </a:ln>
          </p:spPr>
          <p:txBody>
            <a:bodyPr/>
            <a:lstStyle/>
            <a:p>
              <a:endParaRPr lang="en-US"/>
            </a:p>
          </p:txBody>
        </p:sp>
        <p:sp>
          <p:nvSpPr>
            <p:cNvPr id="86035" name="Line 74"/>
            <p:cNvSpPr>
              <a:spLocks noChangeShapeType="1"/>
            </p:cNvSpPr>
            <p:nvPr/>
          </p:nvSpPr>
          <p:spPr bwMode="auto">
            <a:xfrm>
              <a:off x="3890" y="2121"/>
              <a:ext cx="0" cy="1862"/>
            </a:xfrm>
            <a:prstGeom prst="line">
              <a:avLst/>
            </a:prstGeom>
            <a:noFill/>
            <a:ln w="38100">
              <a:solidFill>
                <a:schemeClr val="accent2"/>
              </a:solidFill>
              <a:round/>
              <a:headEnd type="oval" w="med" len="med"/>
              <a:tailEnd type="oval" w="med" len="med"/>
            </a:ln>
            <a:scene3d>
              <a:camera prst="legacyObliqueTopRight"/>
              <a:lightRig rig="legacyFlat3" dir="b"/>
            </a:scene3d>
            <a:sp3d extrusionH="430200" prstMaterial="legacyMatte">
              <a:bevelT w="13500" h="13500" prst="angle"/>
              <a:bevelB w="13500" h="13500" prst="angle"/>
              <a:extrusionClr>
                <a:schemeClr val="bg1"/>
              </a:extrusionClr>
            </a:sp3d>
          </p:spPr>
          <p:txBody>
            <a:bodyPr>
              <a:flatTx/>
            </a:bodyPr>
            <a:lstStyle/>
            <a:p>
              <a:endParaRPr lang="en-US"/>
            </a:p>
          </p:txBody>
        </p:sp>
        <p:sp>
          <p:nvSpPr>
            <p:cNvPr id="86036" name="Text Box 75"/>
            <p:cNvSpPr txBox="1">
              <a:spLocks noChangeArrowheads="1"/>
            </p:cNvSpPr>
            <p:nvPr/>
          </p:nvSpPr>
          <p:spPr bwMode="auto">
            <a:xfrm>
              <a:off x="4072" y="2668"/>
              <a:ext cx="1359" cy="160"/>
            </a:xfrm>
            <a:prstGeom prst="rect">
              <a:avLst/>
            </a:prstGeom>
            <a:noFill/>
            <a:ln w="9525">
              <a:noFill/>
              <a:miter lim="800000"/>
              <a:headEnd/>
              <a:tailEnd/>
            </a:ln>
          </p:spPr>
          <p:txBody>
            <a:bodyPr lIns="87275" tIns="43637" rIns="87275" bIns="43637">
              <a:spAutoFit/>
            </a:bodyPr>
            <a:lstStyle/>
            <a:p>
              <a:pPr defTabSz="873125" eaLnBrk="0" hangingPunct="0"/>
              <a:r>
                <a:rPr lang="en-US" sz="1200" b="0">
                  <a:solidFill>
                    <a:srgbClr val="0000FF"/>
                  </a:solidFill>
                  <a:latin typeface="Verdana" pitchFamily="34" charset="0"/>
                </a:rPr>
                <a:t>Management Review</a:t>
              </a:r>
            </a:p>
          </p:txBody>
        </p:sp>
        <p:sp>
          <p:nvSpPr>
            <p:cNvPr id="86037" name="Line 76"/>
            <p:cNvSpPr>
              <a:spLocks noChangeShapeType="1"/>
            </p:cNvSpPr>
            <p:nvPr/>
          </p:nvSpPr>
          <p:spPr bwMode="auto">
            <a:xfrm flipV="1">
              <a:off x="2801" y="2478"/>
              <a:ext cx="680" cy="45"/>
            </a:xfrm>
            <a:prstGeom prst="line">
              <a:avLst/>
            </a:prstGeom>
            <a:noFill/>
            <a:ln w="25400">
              <a:solidFill>
                <a:srgbClr val="0000FF"/>
              </a:solidFill>
              <a:round/>
              <a:headEnd/>
              <a:tailEnd type="oval" w="sm" len="sm"/>
            </a:ln>
          </p:spPr>
          <p:txBody>
            <a:bodyPr/>
            <a:lstStyle/>
            <a:p>
              <a:endParaRPr lang="en-US"/>
            </a:p>
          </p:txBody>
        </p:sp>
        <p:sp>
          <p:nvSpPr>
            <p:cNvPr id="86038" name="Text Box 77"/>
            <p:cNvSpPr txBox="1">
              <a:spLocks noChangeArrowheads="1"/>
            </p:cNvSpPr>
            <p:nvPr/>
          </p:nvSpPr>
          <p:spPr bwMode="auto">
            <a:xfrm>
              <a:off x="2212" y="2432"/>
              <a:ext cx="611" cy="163"/>
            </a:xfrm>
            <a:prstGeom prst="rect">
              <a:avLst/>
            </a:prstGeom>
            <a:solidFill>
              <a:srgbClr val="FFFF00"/>
            </a:solidFill>
            <a:ln w="9525">
              <a:solidFill>
                <a:srgbClr val="FF0000"/>
              </a:solidFill>
              <a:miter lim="800000"/>
              <a:headEnd/>
              <a:tailEnd/>
            </a:ln>
          </p:spPr>
          <p:txBody>
            <a:bodyPr lIns="87275" tIns="43637" rIns="87275" bIns="43637">
              <a:spAutoFit/>
            </a:bodyPr>
            <a:lstStyle/>
            <a:p>
              <a:pPr defTabSz="873125" eaLnBrk="0" hangingPunct="0"/>
              <a:r>
                <a:rPr lang="en-US" sz="1200" b="0">
                  <a:solidFill>
                    <a:srgbClr val="0000FF"/>
                  </a:solidFill>
                  <a:latin typeface="Verdana" pitchFamily="34" charset="0"/>
                </a:rPr>
                <a:t>Sample 3</a:t>
              </a:r>
            </a:p>
          </p:txBody>
        </p:sp>
        <p:sp>
          <p:nvSpPr>
            <p:cNvPr id="86039" name="Line 78"/>
            <p:cNvSpPr>
              <a:spLocks noChangeShapeType="1"/>
            </p:cNvSpPr>
            <p:nvPr/>
          </p:nvSpPr>
          <p:spPr bwMode="auto">
            <a:xfrm flipV="1">
              <a:off x="4661" y="2523"/>
              <a:ext cx="680" cy="0"/>
            </a:xfrm>
            <a:prstGeom prst="line">
              <a:avLst/>
            </a:prstGeom>
            <a:noFill/>
            <a:ln w="25400">
              <a:solidFill>
                <a:srgbClr val="0000FF"/>
              </a:solidFill>
              <a:round/>
              <a:headEnd type="oval" w="sm" len="sm"/>
              <a:tailEnd/>
            </a:ln>
          </p:spPr>
          <p:txBody>
            <a:bodyPr/>
            <a:lstStyle/>
            <a:p>
              <a:endParaRPr lang="en-US"/>
            </a:p>
          </p:txBody>
        </p:sp>
        <p:sp>
          <p:nvSpPr>
            <p:cNvPr id="86040" name="Text Box 79"/>
            <p:cNvSpPr txBox="1">
              <a:spLocks noChangeArrowheads="1"/>
            </p:cNvSpPr>
            <p:nvPr/>
          </p:nvSpPr>
          <p:spPr bwMode="auto">
            <a:xfrm>
              <a:off x="2759" y="3035"/>
              <a:ext cx="1359" cy="160"/>
            </a:xfrm>
            <a:prstGeom prst="rect">
              <a:avLst/>
            </a:prstGeom>
            <a:noFill/>
            <a:ln w="9525">
              <a:noFill/>
              <a:miter lim="800000"/>
              <a:headEnd/>
              <a:tailEnd/>
            </a:ln>
          </p:spPr>
          <p:txBody>
            <a:bodyPr lIns="87275" tIns="43637" rIns="87275" bIns="43637">
              <a:spAutoFit/>
            </a:bodyPr>
            <a:lstStyle/>
            <a:p>
              <a:pPr defTabSz="873125" eaLnBrk="0" hangingPunct="0"/>
              <a:r>
                <a:rPr lang="en-US" sz="1200" b="0" dirty="0" err="1">
                  <a:solidFill>
                    <a:srgbClr val="0000FF"/>
                  </a:solidFill>
                  <a:latin typeface="Verdana" pitchFamily="34" charset="0"/>
                </a:rPr>
                <a:t>Kepuasan</a:t>
              </a:r>
              <a:r>
                <a:rPr lang="en-US" sz="1200" b="0" dirty="0">
                  <a:solidFill>
                    <a:srgbClr val="0000FF"/>
                  </a:solidFill>
                  <a:latin typeface="Verdana" pitchFamily="34" charset="0"/>
                </a:rPr>
                <a:t> </a:t>
              </a:r>
              <a:r>
                <a:rPr lang="en-US" sz="1200" b="0" dirty="0" err="1">
                  <a:solidFill>
                    <a:srgbClr val="0000FF"/>
                  </a:solidFill>
                  <a:latin typeface="Verdana" pitchFamily="34" charset="0"/>
                </a:rPr>
                <a:t>Pelanggan</a:t>
              </a:r>
              <a:endParaRPr lang="en-US" sz="1200" b="0" dirty="0">
                <a:solidFill>
                  <a:srgbClr val="0000FF"/>
                </a:solidFill>
                <a:latin typeface="Verdana" pitchFamily="34" charset="0"/>
              </a:endParaRPr>
            </a:p>
          </p:txBody>
        </p:sp>
        <p:sp>
          <p:nvSpPr>
            <p:cNvPr id="86041" name="Text Box 80"/>
            <p:cNvSpPr txBox="1">
              <a:spLocks noChangeArrowheads="1"/>
            </p:cNvSpPr>
            <p:nvPr/>
          </p:nvSpPr>
          <p:spPr bwMode="auto">
            <a:xfrm>
              <a:off x="3971" y="3435"/>
              <a:ext cx="1359" cy="160"/>
            </a:xfrm>
            <a:prstGeom prst="rect">
              <a:avLst/>
            </a:prstGeom>
            <a:noFill/>
            <a:ln w="9525">
              <a:noFill/>
              <a:miter lim="800000"/>
              <a:headEnd/>
              <a:tailEnd/>
            </a:ln>
          </p:spPr>
          <p:txBody>
            <a:bodyPr lIns="87275" tIns="43637" rIns="87275" bIns="43637">
              <a:spAutoFit/>
            </a:bodyPr>
            <a:lstStyle/>
            <a:p>
              <a:pPr defTabSz="873125" eaLnBrk="0" hangingPunct="0"/>
              <a:r>
                <a:rPr lang="en-US" sz="1200" dirty="0" err="1">
                  <a:solidFill>
                    <a:srgbClr val="0000FF"/>
                  </a:solidFill>
                  <a:latin typeface="Verdana" pitchFamily="34" charset="0"/>
                </a:rPr>
                <a:t>Realisasi</a:t>
              </a:r>
              <a:r>
                <a:rPr lang="en-US" sz="1200" dirty="0">
                  <a:solidFill>
                    <a:srgbClr val="0000FF"/>
                  </a:solidFill>
                  <a:latin typeface="Verdana" pitchFamily="34" charset="0"/>
                </a:rPr>
                <a:t> </a:t>
              </a:r>
              <a:r>
                <a:rPr lang="en-US" sz="1200" dirty="0" err="1">
                  <a:solidFill>
                    <a:srgbClr val="0000FF"/>
                  </a:solidFill>
                  <a:latin typeface="Verdana" pitchFamily="34" charset="0"/>
                </a:rPr>
                <a:t>produk</a:t>
              </a:r>
              <a:endParaRPr lang="en-US" sz="1200" b="0" dirty="0">
                <a:solidFill>
                  <a:srgbClr val="0000FF"/>
                </a:solidFill>
                <a:latin typeface="Verdana" pitchFamily="34" charset="0"/>
              </a:endParaRPr>
            </a:p>
          </p:txBody>
        </p:sp>
      </p:grpSp>
      <p:pic>
        <p:nvPicPr>
          <p:cNvPr id="29" name="Picture 15" descr="D:\H_Miscelleneous\File dari shared doc\logo.png"/>
          <p:cNvPicPr>
            <a:picLocks noChangeAspect="1" noChangeArrowheads="1"/>
          </p:cNvPicPr>
          <p:nvPr/>
        </p:nvPicPr>
        <p:blipFill>
          <a:blip r:embed="rId3" cstate="print"/>
          <a:srcRect/>
          <a:stretch>
            <a:fillRect/>
          </a:stretch>
        </p:blipFill>
        <p:spPr bwMode="auto">
          <a:xfrm>
            <a:off x="309530" y="6072206"/>
            <a:ext cx="1373628" cy="474663"/>
          </a:xfrm>
          <a:prstGeom prst="rect">
            <a:avLst/>
          </a:prstGeom>
          <a:noFill/>
          <a:ln w="9525">
            <a:noFill/>
            <a:miter lim="800000"/>
            <a:headEnd/>
            <a:tailEnd/>
          </a:ln>
        </p:spPr>
      </p:pic>
      <p:sp>
        <p:nvSpPr>
          <p:cNvPr id="30" name="Rectangle 1026"/>
          <p:cNvSpPr txBox="1">
            <a:spLocks noChangeArrowheads="1"/>
          </p:cNvSpPr>
          <p:nvPr/>
        </p:nvSpPr>
        <p:spPr bwMode="auto">
          <a:xfrm>
            <a:off x="898944" y="346060"/>
            <a:ext cx="8697526" cy="8683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sng" strike="noStrike" kern="1200" cap="none" spc="0" normalizeH="0" baseline="0" noProof="0" dirty="0" err="1">
                <a:ln>
                  <a:noFill/>
                </a:ln>
                <a:solidFill>
                  <a:srgbClr val="0000FF"/>
                </a:solidFill>
                <a:effectLst/>
                <a:uLnTx/>
                <a:uFillTx/>
                <a:latin typeface="Berlin Sans FB" pitchFamily="34" charset="0"/>
                <a:ea typeface="+mj-ea"/>
                <a:cs typeface="+mj-cs"/>
              </a:rPr>
              <a:t>Teknik-teknik</a:t>
            </a:r>
            <a:r>
              <a:rPr kumimoji="0" lang="en-US" sz="3600" b="1" i="0" u="sng" strike="noStrike" kern="1200" cap="none" spc="0" normalizeH="0" baseline="0" noProof="0" dirty="0">
                <a:ln>
                  <a:noFill/>
                </a:ln>
                <a:solidFill>
                  <a:srgbClr val="0000FF"/>
                </a:solidFill>
                <a:effectLst/>
                <a:uLnTx/>
                <a:uFillTx/>
                <a:latin typeface="Berlin Sans FB" pitchFamily="34" charset="0"/>
                <a:ea typeface="+mj-ea"/>
                <a:cs typeface="+mj-cs"/>
              </a:rPr>
              <a:t> Sampling</a:t>
            </a:r>
          </a:p>
        </p:txBody>
      </p:sp>
      <p:pic>
        <p:nvPicPr>
          <p:cNvPr id="259080" name="Picture 8" descr="https://encrypted-tbn0.gstatic.com/images?q=tbn:ANd9GcQ4X3XZFl5PZZK9U9yd_6THMYSw_-_GtCTh3_emJgYBzaW6HtTS0A"/>
          <p:cNvPicPr>
            <a:picLocks noChangeAspect="1" noChangeArrowheads="1"/>
          </p:cNvPicPr>
          <p:nvPr/>
        </p:nvPicPr>
        <p:blipFill>
          <a:blip r:embed="rId4" cstate="print"/>
          <a:srcRect l="5405" t="6087" r="5405" b="2614"/>
          <a:stretch>
            <a:fillRect/>
          </a:stretch>
        </p:blipFill>
        <p:spPr bwMode="auto">
          <a:xfrm>
            <a:off x="666720" y="3286124"/>
            <a:ext cx="2357454" cy="2143140"/>
          </a:xfrm>
          <a:prstGeom prst="rect">
            <a:avLst/>
          </a:prstGeom>
          <a:noFill/>
        </p:spPr>
      </p:pic>
      <p:sp>
        <p:nvSpPr>
          <p:cNvPr id="31" name="Slide Number Placeholder 30"/>
          <p:cNvSpPr>
            <a:spLocks noGrp="1"/>
          </p:cNvSpPr>
          <p:nvPr>
            <p:ph type="sldNum" sz="quarter" idx="11"/>
          </p:nvPr>
        </p:nvSpPr>
        <p:spPr/>
        <p:txBody>
          <a:bodyPr/>
          <a:lstStyle/>
          <a:p>
            <a:pPr>
              <a:defRPr/>
            </a:pPr>
            <a:fld id="{A888B4FE-FDCA-40F3-A85A-B825BF8E2F8F}" type="slidenum">
              <a:rPr lang="id-ID" smtClean="0"/>
              <a:pPr>
                <a:defRPr/>
              </a:pPr>
              <a:t>84</a:t>
            </a:fld>
            <a:endParaRPr lang="id-ID"/>
          </a:p>
        </p:txBody>
      </p:sp>
    </p:spTree>
    <p:extLst>
      <p:ext uri="{BB962C8B-B14F-4D97-AF65-F5344CB8AC3E}">
        <p14:creationId xmlns:p14="http://schemas.microsoft.com/office/powerpoint/2010/main" val="868880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738158" y="44450"/>
            <a:ext cx="8915400" cy="1143000"/>
          </a:xfrm>
        </p:spPr>
        <p:txBody>
          <a:bodyPr/>
          <a:lstStyle/>
          <a:p>
            <a:pPr eaLnBrk="1" hangingPunct="1"/>
            <a:r>
              <a:rPr lang="en-US" sz="2800" dirty="0">
                <a:latin typeface="Berlin Sans FB" pitchFamily="34" charset="0"/>
              </a:rPr>
              <a:t>TEKNIK SAMPLING UNTUK MAMPU MENGGALI KELEMAHAN SISTEM  </a:t>
            </a:r>
          </a:p>
        </p:txBody>
      </p:sp>
      <p:sp>
        <p:nvSpPr>
          <p:cNvPr id="126979" name="Text Box 3"/>
          <p:cNvSpPr txBox="1">
            <a:spLocks noChangeArrowheads="1"/>
          </p:cNvSpPr>
          <p:nvPr/>
        </p:nvSpPr>
        <p:spPr bwMode="auto">
          <a:xfrm>
            <a:off x="1100168" y="2022673"/>
            <a:ext cx="1462088" cy="830263"/>
          </a:xfrm>
          <a:prstGeom prst="rect">
            <a:avLst/>
          </a:prstGeom>
          <a:solidFill>
            <a:srgbClr val="FFFF00"/>
          </a:solidFill>
          <a:ln w="9525">
            <a:solidFill>
              <a:schemeClr val="tx1"/>
            </a:solidFill>
            <a:miter lim="800000"/>
            <a:headEnd/>
            <a:tailEnd/>
          </a:ln>
        </p:spPr>
        <p:txBody>
          <a:bodyPr wrap="none">
            <a:spAutoFit/>
          </a:bodyPr>
          <a:lstStyle/>
          <a:p>
            <a:pPr algn="ctr"/>
            <a:r>
              <a:rPr lang="en-US" sz="2400" b="0" dirty="0"/>
              <a:t>Sampling </a:t>
            </a:r>
          </a:p>
          <a:p>
            <a:pPr algn="ctr"/>
            <a:r>
              <a:rPr lang="en-US" sz="2400" b="0" dirty="0" err="1"/>
              <a:t>sistem</a:t>
            </a:r>
            <a:endParaRPr lang="en-US" sz="2400" b="0" dirty="0"/>
          </a:p>
        </p:txBody>
      </p:sp>
      <p:sp>
        <p:nvSpPr>
          <p:cNvPr id="126980" name="Text Box 4"/>
          <p:cNvSpPr txBox="1">
            <a:spLocks noChangeArrowheads="1"/>
          </p:cNvSpPr>
          <p:nvPr/>
        </p:nvSpPr>
        <p:spPr bwMode="auto">
          <a:xfrm>
            <a:off x="3535393" y="1311534"/>
            <a:ext cx="2552700" cy="677863"/>
          </a:xfrm>
          <a:prstGeom prst="rect">
            <a:avLst/>
          </a:prstGeom>
          <a:solidFill>
            <a:srgbClr val="FFFF00"/>
          </a:solidFill>
          <a:ln w="9525">
            <a:solidFill>
              <a:schemeClr val="tx1"/>
            </a:solidFill>
            <a:miter lim="800000"/>
            <a:headEnd/>
            <a:tailEnd/>
          </a:ln>
        </p:spPr>
        <p:txBody>
          <a:bodyPr wrap="none">
            <a:spAutoFit/>
          </a:bodyPr>
          <a:lstStyle/>
          <a:p>
            <a:pPr algn="ctr"/>
            <a:r>
              <a:rPr lang="en-US" b="0"/>
              <a:t>Sample pada area </a:t>
            </a:r>
          </a:p>
          <a:p>
            <a:pPr algn="ctr"/>
            <a:r>
              <a:rPr lang="en-US" b="0"/>
              <a:t>yang tidak </a:t>
            </a:r>
            <a:r>
              <a:rPr lang="en-US" sz="2000" b="0"/>
              <a:t>bermasalah</a:t>
            </a:r>
          </a:p>
        </p:txBody>
      </p:sp>
      <p:sp>
        <p:nvSpPr>
          <p:cNvPr id="126981" name="Text Box 5"/>
          <p:cNvSpPr txBox="1">
            <a:spLocks noChangeArrowheads="1"/>
          </p:cNvSpPr>
          <p:nvPr/>
        </p:nvSpPr>
        <p:spPr bwMode="auto">
          <a:xfrm>
            <a:off x="3763993" y="2708499"/>
            <a:ext cx="2181225" cy="708025"/>
          </a:xfrm>
          <a:prstGeom prst="rect">
            <a:avLst/>
          </a:prstGeom>
          <a:solidFill>
            <a:srgbClr val="FFFF00"/>
          </a:solidFill>
          <a:ln w="9525">
            <a:solidFill>
              <a:schemeClr val="tx1"/>
            </a:solidFill>
            <a:miter lim="800000"/>
            <a:headEnd/>
            <a:tailEnd/>
          </a:ln>
        </p:spPr>
        <p:txBody>
          <a:bodyPr wrap="none">
            <a:spAutoFit/>
          </a:bodyPr>
          <a:lstStyle/>
          <a:p>
            <a:pPr algn="ctr"/>
            <a:r>
              <a:rPr lang="en-US" sz="2000" b="0"/>
              <a:t>Sample pada area</a:t>
            </a:r>
          </a:p>
          <a:p>
            <a:pPr algn="ctr"/>
            <a:r>
              <a:rPr lang="en-US" sz="2000" b="0"/>
              <a:t>yang bermasalah</a:t>
            </a:r>
          </a:p>
        </p:txBody>
      </p:sp>
      <p:sp>
        <p:nvSpPr>
          <p:cNvPr id="126982" name="Text Box 6"/>
          <p:cNvSpPr txBox="1">
            <a:spLocks noChangeArrowheads="1"/>
          </p:cNvSpPr>
          <p:nvPr/>
        </p:nvSpPr>
        <p:spPr bwMode="auto">
          <a:xfrm>
            <a:off x="7335868" y="1311534"/>
            <a:ext cx="1855788" cy="708025"/>
          </a:xfrm>
          <a:prstGeom prst="rect">
            <a:avLst/>
          </a:prstGeom>
          <a:solidFill>
            <a:srgbClr val="FFFF00"/>
          </a:solidFill>
          <a:ln w="9525">
            <a:solidFill>
              <a:schemeClr val="tx1"/>
            </a:solidFill>
            <a:miter lim="800000"/>
            <a:headEnd/>
            <a:tailEnd/>
          </a:ln>
        </p:spPr>
        <p:txBody>
          <a:bodyPr wrap="none">
            <a:spAutoFit/>
          </a:bodyPr>
          <a:lstStyle/>
          <a:p>
            <a:pPr algn="ctr"/>
            <a:r>
              <a:rPr lang="en-US" sz="2000" b="0"/>
              <a:t>Possibility </a:t>
            </a:r>
          </a:p>
          <a:p>
            <a:pPr algn="ctr"/>
            <a:r>
              <a:rPr lang="en-US" sz="2000" b="0"/>
              <a:t>temuan rendah</a:t>
            </a:r>
          </a:p>
        </p:txBody>
      </p:sp>
      <p:sp>
        <p:nvSpPr>
          <p:cNvPr id="126983" name="Text Box 7"/>
          <p:cNvSpPr txBox="1">
            <a:spLocks noChangeArrowheads="1"/>
          </p:cNvSpPr>
          <p:nvPr/>
        </p:nvSpPr>
        <p:spPr bwMode="auto">
          <a:xfrm>
            <a:off x="7041232" y="2276699"/>
            <a:ext cx="2695544" cy="1938337"/>
          </a:xfrm>
          <a:prstGeom prst="rect">
            <a:avLst/>
          </a:prstGeom>
          <a:solidFill>
            <a:srgbClr val="FFFF00"/>
          </a:solidFill>
          <a:ln w="9525">
            <a:solidFill>
              <a:schemeClr val="tx1"/>
            </a:solidFill>
            <a:miter lim="800000"/>
            <a:headEnd/>
            <a:tailEnd/>
          </a:ln>
        </p:spPr>
        <p:txBody>
          <a:bodyPr wrap="square">
            <a:spAutoFit/>
          </a:bodyPr>
          <a:lstStyle/>
          <a:p>
            <a:pPr algn="ctr"/>
            <a:r>
              <a:rPr lang="en-US" sz="2000" b="0" dirty="0"/>
              <a:t>Possibility </a:t>
            </a:r>
          </a:p>
          <a:p>
            <a:pPr algn="ctr"/>
            <a:r>
              <a:rPr lang="en-US" sz="2000" b="0" dirty="0" err="1"/>
              <a:t>temuan</a:t>
            </a:r>
            <a:r>
              <a:rPr lang="en-US" sz="2000" b="0" dirty="0"/>
              <a:t> </a:t>
            </a:r>
            <a:r>
              <a:rPr lang="en-US" sz="2000" b="0" dirty="0" err="1"/>
              <a:t>tinggi</a:t>
            </a:r>
            <a:endParaRPr lang="en-US" sz="2000" b="0" dirty="0"/>
          </a:p>
          <a:p>
            <a:pPr algn="ctr"/>
            <a:r>
              <a:rPr lang="en-US" sz="2000" b="0" dirty="0"/>
              <a:t>+</a:t>
            </a:r>
          </a:p>
          <a:p>
            <a:pPr algn="ctr"/>
            <a:r>
              <a:rPr lang="en-US" sz="2000" b="0" dirty="0" err="1"/>
              <a:t>Potensi</a:t>
            </a:r>
            <a:r>
              <a:rPr lang="en-US" sz="2000" b="0" dirty="0"/>
              <a:t> </a:t>
            </a:r>
            <a:r>
              <a:rPr lang="en-US" sz="2000" b="0" dirty="0" err="1"/>
              <a:t>melihat</a:t>
            </a:r>
            <a:endParaRPr lang="en-US" sz="2000" b="0" dirty="0"/>
          </a:p>
          <a:p>
            <a:pPr algn="ctr"/>
            <a:r>
              <a:rPr lang="en-US" sz="2000" b="0" dirty="0" err="1"/>
              <a:t>ketidak</a:t>
            </a:r>
            <a:r>
              <a:rPr lang="en-US" sz="2000" b="0" dirty="0"/>
              <a:t> </a:t>
            </a:r>
            <a:r>
              <a:rPr lang="en-US" sz="2000" b="0" dirty="0" err="1"/>
              <a:t>efektifan</a:t>
            </a:r>
            <a:r>
              <a:rPr lang="en-US" sz="2000" b="0" dirty="0"/>
              <a:t> </a:t>
            </a:r>
          </a:p>
          <a:p>
            <a:pPr algn="ctr"/>
            <a:r>
              <a:rPr lang="en-US" sz="2000" b="0" dirty="0" err="1"/>
              <a:t>sistem</a:t>
            </a:r>
            <a:endParaRPr lang="en-US" sz="2000" b="0" dirty="0"/>
          </a:p>
        </p:txBody>
      </p:sp>
      <p:sp>
        <p:nvSpPr>
          <p:cNvPr id="126984" name="AutoShape 8"/>
          <p:cNvSpPr>
            <a:spLocks noChangeArrowheads="1"/>
          </p:cNvSpPr>
          <p:nvPr/>
        </p:nvSpPr>
        <p:spPr bwMode="auto">
          <a:xfrm>
            <a:off x="6105128" y="2852961"/>
            <a:ext cx="863600" cy="503238"/>
          </a:xfrm>
          <a:prstGeom prst="rightArrow">
            <a:avLst>
              <a:gd name="adj1" fmla="val 50000"/>
              <a:gd name="adj2" fmla="val 42902"/>
            </a:avLst>
          </a:prstGeom>
          <a:solidFill>
            <a:schemeClr val="accent1"/>
          </a:solidFill>
          <a:ln w="9525">
            <a:solidFill>
              <a:schemeClr val="tx1"/>
            </a:solidFill>
            <a:miter lim="800000"/>
            <a:headEnd/>
            <a:tailEnd/>
          </a:ln>
        </p:spPr>
        <p:txBody>
          <a:bodyPr wrap="none" anchor="ctr"/>
          <a:lstStyle/>
          <a:p>
            <a:endParaRPr lang="id-ID" b="0"/>
          </a:p>
        </p:txBody>
      </p:sp>
      <p:sp>
        <p:nvSpPr>
          <p:cNvPr id="126985" name="AutoShape 9"/>
          <p:cNvSpPr>
            <a:spLocks noChangeArrowheads="1"/>
          </p:cNvSpPr>
          <p:nvPr/>
        </p:nvSpPr>
        <p:spPr bwMode="auto">
          <a:xfrm>
            <a:off x="6177136" y="1455997"/>
            <a:ext cx="863600" cy="503237"/>
          </a:xfrm>
          <a:prstGeom prst="rightArrow">
            <a:avLst>
              <a:gd name="adj1" fmla="val 50000"/>
              <a:gd name="adj2" fmla="val 42902"/>
            </a:avLst>
          </a:prstGeom>
          <a:solidFill>
            <a:schemeClr val="accent1"/>
          </a:solidFill>
          <a:ln w="9525">
            <a:solidFill>
              <a:schemeClr val="tx1"/>
            </a:solidFill>
            <a:miter lim="800000"/>
            <a:headEnd/>
            <a:tailEnd/>
          </a:ln>
        </p:spPr>
        <p:txBody>
          <a:bodyPr wrap="none" anchor="ctr"/>
          <a:lstStyle/>
          <a:p>
            <a:endParaRPr lang="id-ID" b="0"/>
          </a:p>
        </p:txBody>
      </p:sp>
      <p:sp>
        <p:nvSpPr>
          <p:cNvPr id="126986" name="AutoShape 10"/>
          <p:cNvSpPr>
            <a:spLocks noChangeArrowheads="1"/>
          </p:cNvSpPr>
          <p:nvPr/>
        </p:nvSpPr>
        <p:spPr bwMode="auto">
          <a:xfrm rot="-1699647">
            <a:off x="2611468" y="1598872"/>
            <a:ext cx="863600" cy="503237"/>
          </a:xfrm>
          <a:prstGeom prst="rightArrow">
            <a:avLst>
              <a:gd name="adj1" fmla="val 50000"/>
              <a:gd name="adj2" fmla="val 42902"/>
            </a:avLst>
          </a:prstGeom>
          <a:solidFill>
            <a:schemeClr val="accent1"/>
          </a:solidFill>
          <a:ln w="9525">
            <a:solidFill>
              <a:schemeClr val="tx1"/>
            </a:solidFill>
            <a:miter lim="800000"/>
            <a:headEnd/>
            <a:tailEnd/>
          </a:ln>
        </p:spPr>
        <p:txBody>
          <a:bodyPr wrap="none" anchor="ctr"/>
          <a:lstStyle/>
          <a:p>
            <a:endParaRPr lang="id-ID" b="0"/>
          </a:p>
        </p:txBody>
      </p:sp>
      <p:sp>
        <p:nvSpPr>
          <p:cNvPr id="126987" name="AutoShape 11"/>
          <p:cNvSpPr>
            <a:spLocks noChangeArrowheads="1"/>
          </p:cNvSpPr>
          <p:nvPr/>
        </p:nvSpPr>
        <p:spPr bwMode="auto">
          <a:xfrm rot="1522837">
            <a:off x="2682906" y="2722786"/>
            <a:ext cx="935037" cy="503238"/>
          </a:xfrm>
          <a:prstGeom prst="rightArrow">
            <a:avLst>
              <a:gd name="adj1" fmla="val 50000"/>
              <a:gd name="adj2" fmla="val 46451"/>
            </a:avLst>
          </a:prstGeom>
          <a:solidFill>
            <a:schemeClr val="accent1"/>
          </a:solidFill>
          <a:ln w="9525">
            <a:solidFill>
              <a:schemeClr val="tx1"/>
            </a:solidFill>
            <a:miter lim="800000"/>
            <a:headEnd/>
            <a:tailEnd/>
          </a:ln>
        </p:spPr>
        <p:txBody>
          <a:bodyPr wrap="none" anchor="ctr"/>
          <a:lstStyle/>
          <a:p>
            <a:endParaRPr lang="id-ID" b="0"/>
          </a:p>
        </p:txBody>
      </p:sp>
      <p:sp>
        <p:nvSpPr>
          <p:cNvPr id="126988" name="Text Box 12"/>
          <p:cNvSpPr txBox="1">
            <a:spLocks noChangeArrowheads="1"/>
          </p:cNvSpPr>
          <p:nvPr/>
        </p:nvSpPr>
        <p:spPr bwMode="auto">
          <a:xfrm>
            <a:off x="1225581" y="4292824"/>
            <a:ext cx="8156575" cy="2031325"/>
          </a:xfrm>
          <a:prstGeom prst="rect">
            <a:avLst/>
          </a:prstGeom>
          <a:noFill/>
          <a:ln w="9525">
            <a:solidFill>
              <a:schemeClr val="tx1"/>
            </a:solidFill>
            <a:miter lim="800000"/>
            <a:headEnd/>
            <a:tailEnd/>
          </a:ln>
        </p:spPr>
        <p:txBody>
          <a:bodyPr>
            <a:spAutoFit/>
          </a:bodyPr>
          <a:lstStyle/>
          <a:p>
            <a:pPr marL="174625" indent="-174625">
              <a:buFontTx/>
              <a:buChar char="-"/>
            </a:pPr>
            <a:r>
              <a:rPr lang="en-US" b="0" dirty="0" err="1"/>
              <a:t>Cek</a:t>
            </a:r>
            <a:r>
              <a:rPr lang="en-US" b="0" dirty="0"/>
              <a:t> Performa </a:t>
            </a:r>
            <a:r>
              <a:rPr lang="en-US" b="0" dirty="0">
                <a:sym typeface="Wingdings" pitchFamily="2" charset="2"/>
              </a:rPr>
              <a:t> </a:t>
            </a:r>
            <a:r>
              <a:rPr lang="en-US" b="0" dirty="0" err="1">
                <a:sym typeface="Wingdings" pitchFamily="2" charset="2"/>
              </a:rPr>
              <a:t>sering</a:t>
            </a:r>
            <a:r>
              <a:rPr lang="en-US" b="0" dirty="0">
                <a:sym typeface="Wingdings" pitchFamily="2" charset="2"/>
              </a:rPr>
              <a:t> </a:t>
            </a:r>
            <a:r>
              <a:rPr lang="en-US" b="0" dirty="0" err="1">
                <a:sym typeface="Wingdings" pitchFamily="2" charset="2"/>
              </a:rPr>
              <a:t>terjadi</a:t>
            </a:r>
            <a:r>
              <a:rPr lang="en-US" b="0" dirty="0">
                <a:sym typeface="Wingdings" pitchFamily="2" charset="2"/>
              </a:rPr>
              <a:t> </a:t>
            </a:r>
            <a:r>
              <a:rPr lang="en-US" b="0" dirty="0" err="1">
                <a:sym typeface="Wingdings" pitchFamily="2" charset="2"/>
              </a:rPr>
              <a:t>masalah</a:t>
            </a:r>
            <a:r>
              <a:rPr lang="en-US" b="0" dirty="0">
                <a:sym typeface="Wingdings" pitchFamily="2" charset="2"/>
              </a:rPr>
              <a:t> </a:t>
            </a:r>
            <a:r>
              <a:rPr lang="en-US" b="0" dirty="0" err="1">
                <a:sym typeface="Wingdings" pitchFamily="2" charset="2"/>
              </a:rPr>
              <a:t>pada</a:t>
            </a:r>
            <a:r>
              <a:rPr lang="en-US" b="0" dirty="0">
                <a:sym typeface="Wingdings" pitchFamily="2" charset="2"/>
              </a:rPr>
              <a:t> </a:t>
            </a:r>
            <a:r>
              <a:rPr lang="en-US" b="0" dirty="0" err="1">
                <a:sym typeface="Wingdings" pitchFamily="2" charset="2"/>
              </a:rPr>
              <a:t>produk</a:t>
            </a:r>
            <a:r>
              <a:rPr lang="en-US" b="0" dirty="0">
                <a:sym typeface="Wingdings" pitchFamily="2" charset="2"/>
              </a:rPr>
              <a:t> A  </a:t>
            </a:r>
            <a:r>
              <a:rPr lang="en-US" b="0" dirty="0" err="1">
                <a:sym typeface="Wingdings" pitchFamily="2" charset="2"/>
              </a:rPr>
              <a:t>jadikan</a:t>
            </a:r>
            <a:r>
              <a:rPr lang="en-US" b="0" dirty="0">
                <a:sym typeface="Wingdings" pitchFamily="2" charset="2"/>
              </a:rPr>
              <a:t> </a:t>
            </a:r>
            <a:r>
              <a:rPr lang="en-US" b="0" dirty="0" err="1">
                <a:sym typeface="Wingdings" pitchFamily="2" charset="2"/>
              </a:rPr>
              <a:t>produk</a:t>
            </a:r>
            <a:r>
              <a:rPr lang="en-US" b="0" dirty="0">
                <a:sym typeface="Wingdings" pitchFamily="2" charset="2"/>
              </a:rPr>
              <a:t> A </a:t>
            </a:r>
            <a:r>
              <a:rPr lang="en-US" b="0" dirty="0" err="1">
                <a:sym typeface="Wingdings" pitchFamily="2" charset="2"/>
              </a:rPr>
              <a:t>sebagai</a:t>
            </a:r>
            <a:r>
              <a:rPr lang="en-US" b="0" dirty="0">
                <a:sym typeface="Wingdings" pitchFamily="2" charset="2"/>
              </a:rPr>
              <a:t> area sampling </a:t>
            </a:r>
            <a:r>
              <a:rPr lang="en-US" b="0" dirty="0" err="1">
                <a:sym typeface="Wingdings" pitchFamily="2" charset="2"/>
              </a:rPr>
              <a:t>saat</a:t>
            </a:r>
            <a:r>
              <a:rPr lang="en-US" b="0" dirty="0">
                <a:sym typeface="Wingdings" pitchFamily="2" charset="2"/>
              </a:rPr>
              <a:t> </a:t>
            </a:r>
            <a:r>
              <a:rPr lang="en-US" b="0" dirty="0" err="1">
                <a:sym typeface="Wingdings" pitchFamily="2" charset="2"/>
              </a:rPr>
              <a:t>melaksanakan</a:t>
            </a:r>
            <a:r>
              <a:rPr lang="en-US" b="0" dirty="0">
                <a:sym typeface="Wingdings" pitchFamily="2" charset="2"/>
              </a:rPr>
              <a:t> audit </a:t>
            </a:r>
            <a:r>
              <a:rPr lang="en-US" b="0" dirty="0" err="1">
                <a:sym typeface="Wingdings" pitchFamily="2" charset="2"/>
              </a:rPr>
              <a:t>produksi</a:t>
            </a:r>
            <a:r>
              <a:rPr lang="en-US" b="0" dirty="0">
                <a:sym typeface="Wingdings" pitchFamily="2" charset="2"/>
              </a:rPr>
              <a:t> </a:t>
            </a:r>
          </a:p>
          <a:p>
            <a:pPr marL="174625" indent="-174625">
              <a:buFontTx/>
              <a:buChar char="-"/>
            </a:pPr>
            <a:r>
              <a:rPr lang="en-US" b="0" dirty="0"/>
              <a:t>Audit </a:t>
            </a:r>
            <a:r>
              <a:rPr lang="en-US" b="0" dirty="0" err="1"/>
              <a:t>perawatan</a:t>
            </a:r>
            <a:r>
              <a:rPr lang="en-US" b="0" dirty="0"/>
              <a:t> </a:t>
            </a:r>
            <a:r>
              <a:rPr lang="en-US" b="0" dirty="0" err="1"/>
              <a:t>infrastruktur</a:t>
            </a:r>
            <a:r>
              <a:rPr lang="en-US" b="0" dirty="0"/>
              <a:t> </a:t>
            </a:r>
            <a:r>
              <a:rPr lang="en-US" b="0" dirty="0">
                <a:sym typeface="Wingdings" pitchFamily="2" charset="2"/>
              </a:rPr>
              <a:t> </a:t>
            </a:r>
            <a:r>
              <a:rPr lang="en-US" b="0" dirty="0" err="1">
                <a:sym typeface="Wingdings" pitchFamily="2" charset="2"/>
              </a:rPr>
              <a:t>tanyakan</a:t>
            </a:r>
            <a:r>
              <a:rPr lang="en-US" b="0" dirty="0">
                <a:sym typeface="Wingdings" pitchFamily="2" charset="2"/>
              </a:rPr>
              <a:t> </a:t>
            </a:r>
            <a:r>
              <a:rPr lang="en-US" b="0" dirty="0" err="1">
                <a:sym typeface="Wingdings" pitchFamily="2" charset="2"/>
              </a:rPr>
              <a:t>infrastruktur</a:t>
            </a:r>
            <a:r>
              <a:rPr lang="en-US" b="0" dirty="0">
                <a:sym typeface="Wingdings" pitchFamily="2" charset="2"/>
              </a:rPr>
              <a:t> </a:t>
            </a:r>
            <a:r>
              <a:rPr lang="en-US" b="0" dirty="0" err="1">
                <a:sym typeface="Wingdings" pitchFamily="2" charset="2"/>
              </a:rPr>
              <a:t>apa</a:t>
            </a:r>
            <a:r>
              <a:rPr lang="en-US" b="0" dirty="0">
                <a:sym typeface="Wingdings" pitchFamily="2" charset="2"/>
              </a:rPr>
              <a:t> yang </a:t>
            </a:r>
            <a:r>
              <a:rPr lang="en-US" b="0" dirty="0" err="1">
                <a:sym typeface="Wingdings" pitchFamily="2" charset="2"/>
              </a:rPr>
              <a:t>sering</a:t>
            </a:r>
            <a:r>
              <a:rPr lang="en-US" b="0" dirty="0">
                <a:sym typeface="Wingdings" pitchFamily="2" charset="2"/>
              </a:rPr>
              <a:t> </a:t>
            </a:r>
            <a:r>
              <a:rPr lang="en-US" b="0" dirty="0" err="1">
                <a:sym typeface="Wingdings" pitchFamily="2" charset="2"/>
              </a:rPr>
              <a:t>rusak</a:t>
            </a:r>
            <a:r>
              <a:rPr lang="en-US" b="0" dirty="0">
                <a:sym typeface="Wingdings" pitchFamily="2" charset="2"/>
              </a:rPr>
              <a:t>  </a:t>
            </a:r>
            <a:r>
              <a:rPr lang="en-US" b="0" dirty="0" err="1">
                <a:sym typeface="Wingdings" pitchFamily="2" charset="2"/>
              </a:rPr>
              <a:t>jadikan</a:t>
            </a:r>
            <a:r>
              <a:rPr lang="en-US" b="0" dirty="0">
                <a:sym typeface="Wingdings" pitchFamily="2" charset="2"/>
              </a:rPr>
              <a:t> </a:t>
            </a:r>
            <a:r>
              <a:rPr lang="en-US" b="0" dirty="0" err="1">
                <a:sym typeface="Wingdings" pitchFamily="2" charset="2"/>
              </a:rPr>
              <a:t>infrastruktur</a:t>
            </a:r>
            <a:r>
              <a:rPr lang="en-US" b="0" dirty="0">
                <a:sym typeface="Wingdings" pitchFamily="2" charset="2"/>
              </a:rPr>
              <a:t> yang </a:t>
            </a:r>
            <a:r>
              <a:rPr lang="en-US" b="0" dirty="0" err="1">
                <a:sym typeface="Wingdings" pitchFamily="2" charset="2"/>
              </a:rPr>
              <a:t>sering</a:t>
            </a:r>
            <a:r>
              <a:rPr lang="en-US" b="0" dirty="0">
                <a:sym typeface="Wingdings" pitchFamily="2" charset="2"/>
              </a:rPr>
              <a:t> </a:t>
            </a:r>
            <a:r>
              <a:rPr lang="en-US" b="0" dirty="0" err="1">
                <a:sym typeface="Wingdings" pitchFamily="2" charset="2"/>
              </a:rPr>
              <a:t>rusak</a:t>
            </a:r>
            <a:r>
              <a:rPr lang="en-US" b="0" dirty="0">
                <a:sym typeface="Wingdings" pitchFamily="2" charset="2"/>
              </a:rPr>
              <a:t> </a:t>
            </a:r>
            <a:r>
              <a:rPr lang="en-US" b="0" dirty="0" err="1">
                <a:sym typeface="Wingdings" pitchFamily="2" charset="2"/>
              </a:rPr>
              <a:t>sebagai</a:t>
            </a:r>
            <a:r>
              <a:rPr lang="en-US" b="0" dirty="0">
                <a:sym typeface="Wingdings" pitchFamily="2" charset="2"/>
              </a:rPr>
              <a:t> </a:t>
            </a:r>
            <a:r>
              <a:rPr lang="en-US" b="0" dirty="0" err="1">
                <a:sym typeface="Wingdings" pitchFamily="2" charset="2"/>
              </a:rPr>
              <a:t>pilihan</a:t>
            </a:r>
            <a:r>
              <a:rPr lang="en-US" b="0" dirty="0">
                <a:sym typeface="Wingdings" pitchFamily="2" charset="2"/>
              </a:rPr>
              <a:t> sampling</a:t>
            </a:r>
          </a:p>
          <a:p>
            <a:pPr marL="174625" indent="-174625">
              <a:buFontTx/>
              <a:buChar char="-"/>
            </a:pPr>
            <a:r>
              <a:rPr lang="en-US" b="0" dirty="0">
                <a:sym typeface="Wingdings" pitchFamily="2" charset="2"/>
              </a:rPr>
              <a:t>………………………………………………………………………………………………………………………………………………………………………………………………………………………………………….</a:t>
            </a:r>
          </a:p>
        </p:txBody>
      </p:sp>
      <p:sp>
        <p:nvSpPr>
          <p:cNvPr id="14" name="Rectangle 13"/>
          <p:cNvSpPr/>
          <p:nvPr/>
        </p:nvSpPr>
        <p:spPr>
          <a:xfrm>
            <a:off x="0" y="0"/>
            <a:ext cx="738158" cy="6858000"/>
          </a:xfrm>
          <a:prstGeom prst="rect">
            <a:avLst/>
          </a:prstGeom>
          <a:solidFill>
            <a:srgbClr val="A87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pPr>
              <a:defRPr/>
            </a:pPr>
            <a:fld id="{6479658B-7F9C-4333-9499-869B8642C574}" type="slidenum">
              <a:rPr lang="en-US" smtClean="0"/>
              <a:pPr>
                <a:defRPr/>
              </a:pPr>
              <a:t>85</a:t>
            </a:fld>
            <a:endParaRPr lang="en-US"/>
          </a:p>
        </p:txBody>
      </p:sp>
      <p:sp>
        <p:nvSpPr>
          <p:cNvPr id="2" name="Footer Placeholder 1">
            <a:extLst>
              <a:ext uri="{FF2B5EF4-FFF2-40B4-BE49-F238E27FC236}">
                <a16:creationId xmlns:a16="http://schemas.microsoft.com/office/drawing/2014/main" id="{AB1BD18E-B0D8-46D7-8444-84B92A826C40}"/>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842866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15552" y="125760"/>
            <a:ext cx="4950620" cy="1143000"/>
          </a:xfrm>
        </p:spPr>
        <p:txBody>
          <a:bodyPr anchorCtr="1"/>
          <a:lstStyle/>
          <a:p>
            <a:pPr algn="l" eaLnBrk="1" hangingPunct="1">
              <a:buFont typeface="Monotype Sorts" charset="2"/>
              <a:buChar char="­"/>
              <a:defRPr/>
            </a:pPr>
            <a:r>
              <a:rPr lang="en-US" sz="3600" b="0" dirty="0">
                <a:effectLst>
                  <a:outerShdw blurRad="38100" dist="38100" dir="2700000" algn="tl">
                    <a:srgbClr val="C0C0C0"/>
                  </a:outerShdw>
                </a:effectLst>
              </a:rPr>
              <a:t> </a:t>
            </a:r>
            <a:r>
              <a:rPr lang="en-US" sz="3600" b="0" dirty="0" err="1">
                <a:effectLst>
                  <a:outerShdw blurRad="38100" dist="38100" dir="2700000" algn="tl">
                    <a:srgbClr val="C0C0C0"/>
                  </a:outerShdw>
                </a:effectLst>
              </a:rPr>
              <a:t>Pelaksanaan</a:t>
            </a:r>
            <a:r>
              <a:rPr lang="en-US" sz="3600" b="0" dirty="0">
                <a:effectLst>
                  <a:outerShdw blurRad="38100" dist="38100" dir="2700000" algn="tl">
                    <a:srgbClr val="C0C0C0"/>
                  </a:outerShdw>
                </a:effectLst>
              </a:rPr>
              <a:t> Audit</a:t>
            </a:r>
          </a:p>
        </p:txBody>
      </p:sp>
      <p:sp>
        <p:nvSpPr>
          <p:cNvPr id="83971" name="Rectangle 3"/>
          <p:cNvSpPr>
            <a:spLocks noGrp="1" noChangeArrowheads="1"/>
          </p:cNvSpPr>
          <p:nvPr>
            <p:ph type="body" idx="1"/>
          </p:nvPr>
        </p:nvSpPr>
        <p:spPr>
          <a:xfrm>
            <a:off x="238092" y="1357298"/>
            <a:ext cx="8785779" cy="5357826"/>
          </a:xfrm>
        </p:spPr>
        <p:txBody>
          <a:bodyPr/>
          <a:lstStyle/>
          <a:p>
            <a:pPr eaLnBrk="1" hangingPunct="1">
              <a:lnSpc>
                <a:spcPct val="130000"/>
              </a:lnSpc>
            </a:pPr>
            <a:r>
              <a:rPr lang="en-US" sz="2000" dirty="0" err="1"/>
              <a:t>Beberapa</a:t>
            </a:r>
            <a:r>
              <a:rPr lang="en-US" sz="2000" dirty="0"/>
              <a:t> </a:t>
            </a:r>
            <a:r>
              <a:rPr lang="en-US" sz="2000" dirty="0" err="1"/>
              <a:t>kelemahan</a:t>
            </a:r>
            <a:r>
              <a:rPr lang="en-US" sz="2000" dirty="0"/>
              <a:t> </a:t>
            </a:r>
            <a:r>
              <a:rPr lang="en-US" sz="2000" dirty="0" err="1"/>
              <a:t>selama</a:t>
            </a:r>
            <a:r>
              <a:rPr lang="en-US" sz="2000" dirty="0"/>
              <a:t> </a:t>
            </a:r>
            <a:r>
              <a:rPr lang="en-US" sz="2000" dirty="0" err="1"/>
              <a:t>pelaksanaan</a:t>
            </a:r>
            <a:r>
              <a:rPr lang="en-US" sz="2000" dirty="0"/>
              <a:t> audit:</a:t>
            </a:r>
          </a:p>
          <a:p>
            <a:pPr lvl="1" eaLnBrk="1" hangingPunct="1">
              <a:lnSpc>
                <a:spcPct val="130000"/>
              </a:lnSpc>
            </a:pPr>
            <a:r>
              <a:rPr lang="en-US" sz="1800" dirty="0" err="1"/>
              <a:t>Kurang</a:t>
            </a:r>
            <a:r>
              <a:rPr lang="en-US" sz="1800" dirty="0"/>
              <a:t> </a:t>
            </a:r>
            <a:r>
              <a:rPr lang="en-US" sz="1800" dirty="0" err="1"/>
              <a:t>memahami</a:t>
            </a:r>
            <a:r>
              <a:rPr lang="en-US" sz="1800" dirty="0"/>
              <a:t> </a:t>
            </a:r>
            <a:r>
              <a:rPr lang="en-US" sz="1800" dirty="0" err="1"/>
              <a:t>proses</a:t>
            </a:r>
            <a:r>
              <a:rPr lang="en-US" sz="1800" dirty="0"/>
              <a:t> </a:t>
            </a:r>
            <a:r>
              <a:rPr lang="en-US" sz="1800" dirty="0" err="1"/>
              <a:t>dan</a:t>
            </a:r>
            <a:r>
              <a:rPr lang="en-US" sz="1800" dirty="0"/>
              <a:t> </a:t>
            </a:r>
            <a:r>
              <a:rPr lang="en-US" sz="1800" dirty="0" err="1"/>
              <a:t>persyaratan</a:t>
            </a:r>
            <a:r>
              <a:rPr lang="en-US" sz="1800" dirty="0"/>
              <a:t> IATF 16949</a:t>
            </a:r>
          </a:p>
          <a:p>
            <a:pPr lvl="2" eaLnBrk="1" hangingPunct="1">
              <a:lnSpc>
                <a:spcPct val="130000"/>
              </a:lnSpc>
            </a:pPr>
            <a:r>
              <a:rPr lang="en-US" sz="1800" dirty="0" err="1"/>
              <a:t>Apa</a:t>
            </a:r>
            <a:r>
              <a:rPr lang="en-US" sz="1800" dirty="0"/>
              <a:t> </a:t>
            </a:r>
            <a:r>
              <a:rPr lang="en-US" sz="1800" dirty="0" err="1"/>
              <a:t>fokus</a:t>
            </a:r>
            <a:r>
              <a:rPr lang="en-US" sz="1800" dirty="0"/>
              <a:t> audit </a:t>
            </a:r>
            <a:r>
              <a:rPr lang="en-US" sz="1800" dirty="0" err="1"/>
              <a:t>dari</a:t>
            </a:r>
            <a:r>
              <a:rPr lang="en-US" sz="1800" dirty="0"/>
              <a:t> </a:t>
            </a:r>
            <a:r>
              <a:rPr lang="en-US" sz="1800" dirty="0" err="1"/>
              <a:t>pengendalian</a:t>
            </a:r>
            <a:r>
              <a:rPr lang="en-US" sz="1800" dirty="0"/>
              <a:t> </a:t>
            </a:r>
            <a:r>
              <a:rPr lang="en-US" sz="1800" dirty="0" err="1"/>
              <a:t>dokumen</a:t>
            </a:r>
            <a:r>
              <a:rPr lang="en-US" sz="1800" dirty="0"/>
              <a:t> ? </a:t>
            </a:r>
          </a:p>
          <a:p>
            <a:pPr lvl="2" eaLnBrk="1" hangingPunct="1">
              <a:lnSpc>
                <a:spcPct val="130000"/>
              </a:lnSpc>
            </a:pPr>
            <a:r>
              <a:rPr lang="en-US" sz="1800" dirty="0" err="1"/>
              <a:t>Apa</a:t>
            </a:r>
            <a:r>
              <a:rPr lang="en-US" sz="1800" dirty="0"/>
              <a:t> </a:t>
            </a:r>
            <a:r>
              <a:rPr lang="en-US" sz="1800" dirty="0" err="1"/>
              <a:t>fokus</a:t>
            </a:r>
            <a:r>
              <a:rPr lang="en-US" sz="1800" dirty="0"/>
              <a:t> audit </a:t>
            </a:r>
            <a:r>
              <a:rPr lang="en-US" sz="1800" dirty="0" err="1"/>
              <a:t>dari</a:t>
            </a:r>
            <a:r>
              <a:rPr lang="en-US" sz="1800" dirty="0"/>
              <a:t> corrective action ?</a:t>
            </a:r>
          </a:p>
          <a:p>
            <a:pPr lvl="2" eaLnBrk="1" hangingPunct="1">
              <a:lnSpc>
                <a:spcPct val="130000"/>
              </a:lnSpc>
            </a:pPr>
            <a:r>
              <a:rPr lang="en-US" sz="1800" dirty="0" err="1"/>
              <a:t>Apa</a:t>
            </a:r>
            <a:r>
              <a:rPr lang="en-US" sz="1800" dirty="0"/>
              <a:t> </a:t>
            </a:r>
            <a:r>
              <a:rPr lang="en-US" sz="1800" dirty="0" err="1"/>
              <a:t>tujuan</a:t>
            </a:r>
            <a:r>
              <a:rPr lang="en-US" sz="1800" dirty="0"/>
              <a:t> </a:t>
            </a:r>
            <a:r>
              <a:rPr lang="en-US" sz="1800" dirty="0" err="1"/>
              <a:t>dari</a:t>
            </a:r>
            <a:r>
              <a:rPr lang="en-US" sz="1800" dirty="0"/>
              <a:t> </a:t>
            </a:r>
            <a:r>
              <a:rPr lang="en-US" sz="1800" dirty="0" err="1"/>
              <a:t>proses</a:t>
            </a:r>
            <a:r>
              <a:rPr lang="en-US" sz="1800" dirty="0"/>
              <a:t> </a:t>
            </a:r>
            <a:r>
              <a:rPr lang="en-US" sz="1800" dirty="0" err="1"/>
              <a:t>manajemen</a:t>
            </a:r>
            <a:r>
              <a:rPr lang="en-US" sz="1800" dirty="0"/>
              <a:t> review ?</a:t>
            </a:r>
          </a:p>
          <a:p>
            <a:pPr lvl="1" eaLnBrk="1" hangingPunct="1">
              <a:lnSpc>
                <a:spcPct val="130000"/>
              </a:lnSpc>
            </a:pPr>
            <a:r>
              <a:rPr lang="en-US" sz="1800" dirty="0" err="1"/>
              <a:t>Kurang</a:t>
            </a:r>
            <a:r>
              <a:rPr lang="en-US" sz="1800" dirty="0"/>
              <a:t> </a:t>
            </a:r>
            <a:r>
              <a:rPr lang="en-US" sz="1800" dirty="0" err="1"/>
              <a:t>kreatif</a:t>
            </a:r>
            <a:r>
              <a:rPr lang="en-US" sz="1800" dirty="0"/>
              <a:t> </a:t>
            </a:r>
            <a:r>
              <a:rPr lang="en-US" sz="1800" dirty="0" err="1"/>
              <a:t>dalam</a:t>
            </a:r>
            <a:r>
              <a:rPr lang="en-US" sz="1800" dirty="0"/>
              <a:t> </a:t>
            </a:r>
            <a:r>
              <a:rPr lang="en-US" sz="1800" dirty="0" err="1"/>
              <a:t>menggali</a:t>
            </a:r>
            <a:r>
              <a:rPr lang="en-US" sz="1800" dirty="0"/>
              <a:t> </a:t>
            </a:r>
            <a:r>
              <a:rPr lang="en-US" sz="1800" dirty="0" err="1"/>
              <a:t>kelemahan</a:t>
            </a:r>
            <a:r>
              <a:rPr lang="en-US" sz="1800" dirty="0"/>
              <a:t> </a:t>
            </a:r>
            <a:r>
              <a:rPr lang="en-US" sz="1800" dirty="0" err="1"/>
              <a:t>dari</a:t>
            </a:r>
            <a:r>
              <a:rPr lang="en-US" sz="1800" dirty="0"/>
              <a:t> </a:t>
            </a:r>
            <a:r>
              <a:rPr lang="en-US" sz="1800" dirty="0" err="1"/>
              <a:t>suatu</a:t>
            </a:r>
            <a:r>
              <a:rPr lang="en-US" sz="1800" dirty="0"/>
              <a:t> </a:t>
            </a:r>
            <a:r>
              <a:rPr lang="en-US" sz="1800" dirty="0" err="1"/>
              <a:t>proses</a:t>
            </a:r>
            <a:r>
              <a:rPr lang="en-US" sz="1800" dirty="0"/>
              <a:t>, </a:t>
            </a:r>
            <a:r>
              <a:rPr lang="en-US" sz="1800" dirty="0" err="1"/>
              <a:t>percaya</a:t>
            </a:r>
            <a:r>
              <a:rPr lang="en-US" sz="1800" dirty="0"/>
              <a:t> </a:t>
            </a:r>
            <a:r>
              <a:rPr lang="en-US" sz="1800" dirty="0" err="1"/>
              <a:t>dengan</a:t>
            </a:r>
            <a:r>
              <a:rPr lang="en-US" sz="1800" dirty="0"/>
              <a:t> </a:t>
            </a:r>
            <a:r>
              <a:rPr lang="en-US" sz="1800" dirty="0" err="1"/>
              <a:t>pernyataan</a:t>
            </a:r>
            <a:r>
              <a:rPr lang="en-US" sz="1800" dirty="0"/>
              <a:t> </a:t>
            </a:r>
            <a:r>
              <a:rPr lang="en-US" sz="1800" dirty="0" err="1"/>
              <a:t>dari</a:t>
            </a:r>
            <a:r>
              <a:rPr lang="en-US" sz="1800" dirty="0"/>
              <a:t> </a:t>
            </a:r>
            <a:r>
              <a:rPr lang="en-US" sz="1800" dirty="0" err="1"/>
              <a:t>auditee</a:t>
            </a:r>
            <a:r>
              <a:rPr lang="en-US" sz="1800" dirty="0"/>
              <a:t>. </a:t>
            </a:r>
          </a:p>
          <a:p>
            <a:pPr lvl="2" eaLnBrk="1" hangingPunct="1">
              <a:lnSpc>
                <a:spcPct val="130000"/>
              </a:lnSpc>
            </a:pPr>
            <a:r>
              <a:rPr lang="en-US" sz="1800" dirty="0"/>
              <a:t>Audit </a:t>
            </a:r>
            <a:r>
              <a:rPr lang="en-US" sz="1800" dirty="0" err="1"/>
              <a:t>lebih</a:t>
            </a:r>
            <a:r>
              <a:rPr lang="en-US" sz="1800" dirty="0"/>
              <a:t> </a:t>
            </a:r>
            <a:r>
              <a:rPr lang="en-US" sz="1800" dirty="0" err="1"/>
              <a:t>bersifat</a:t>
            </a:r>
            <a:r>
              <a:rPr lang="en-US" sz="1800" dirty="0"/>
              <a:t> </a:t>
            </a:r>
            <a:r>
              <a:rPr lang="en-US" sz="1800" dirty="0" err="1"/>
              <a:t>wawancara</a:t>
            </a:r>
            <a:r>
              <a:rPr lang="en-US" sz="1800" dirty="0"/>
              <a:t> </a:t>
            </a:r>
          </a:p>
          <a:p>
            <a:pPr lvl="1" eaLnBrk="1" hangingPunct="1">
              <a:lnSpc>
                <a:spcPct val="130000"/>
              </a:lnSpc>
            </a:pPr>
            <a:r>
              <a:rPr lang="en-US" sz="1800" dirty="0" err="1"/>
              <a:t>Puas</a:t>
            </a:r>
            <a:r>
              <a:rPr lang="en-US" sz="1800" dirty="0"/>
              <a:t> </a:t>
            </a:r>
            <a:r>
              <a:rPr lang="en-US" sz="1800" dirty="0" err="1"/>
              <a:t>dengan</a:t>
            </a:r>
            <a:r>
              <a:rPr lang="en-US" sz="1800" dirty="0"/>
              <a:t> </a:t>
            </a:r>
            <a:r>
              <a:rPr lang="en-US" sz="1800" dirty="0" err="1"/>
              <a:t>keberadaan</a:t>
            </a:r>
            <a:r>
              <a:rPr lang="en-US" sz="1800" dirty="0"/>
              <a:t> </a:t>
            </a:r>
            <a:r>
              <a:rPr lang="en-US" sz="1800" dirty="0" err="1"/>
              <a:t>suatu</a:t>
            </a:r>
            <a:r>
              <a:rPr lang="en-US" sz="1800" dirty="0"/>
              <a:t> </a:t>
            </a:r>
            <a:r>
              <a:rPr lang="en-US" sz="1800" dirty="0" err="1"/>
              <a:t>dokumen</a:t>
            </a:r>
            <a:r>
              <a:rPr lang="en-US" sz="1800" dirty="0"/>
              <a:t>, </a:t>
            </a:r>
            <a:r>
              <a:rPr lang="en-US" sz="1800" dirty="0" err="1"/>
              <a:t>kurang</a:t>
            </a:r>
            <a:r>
              <a:rPr lang="en-US" sz="1800" dirty="0"/>
              <a:t> </a:t>
            </a:r>
            <a:r>
              <a:rPr lang="en-US" sz="1800" dirty="0" err="1"/>
              <a:t>melakukan</a:t>
            </a:r>
            <a:r>
              <a:rPr lang="en-US" sz="1800" dirty="0"/>
              <a:t> </a:t>
            </a:r>
            <a:r>
              <a:rPr lang="en-US" sz="1800" dirty="0" err="1"/>
              <a:t>penelitian</a:t>
            </a:r>
            <a:r>
              <a:rPr lang="en-US" sz="1800" dirty="0"/>
              <a:t> </a:t>
            </a:r>
            <a:r>
              <a:rPr lang="en-US" sz="1800" dirty="0" err="1"/>
              <a:t>terhadap</a:t>
            </a:r>
            <a:r>
              <a:rPr lang="en-US" sz="1800" dirty="0"/>
              <a:t> </a:t>
            </a:r>
            <a:r>
              <a:rPr lang="en-US" sz="1800" dirty="0" err="1"/>
              <a:t>isi</a:t>
            </a:r>
            <a:r>
              <a:rPr lang="en-US" sz="1800" dirty="0"/>
              <a:t> </a:t>
            </a:r>
            <a:r>
              <a:rPr lang="en-US" sz="1800" dirty="0" err="1"/>
              <a:t>dokumen</a:t>
            </a:r>
            <a:r>
              <a:rPr lang="en-US" sz="1800" dirty="0"/>
              <a:t> </a:t>
            </a:r>
            <a:r>
              <a:rPr lang="en-US" sz="1800" dirty="0" err="1"/>
              <a:t>atau</a:t>
            </a:r>
            <a:r>
              <a:rPr lang="en-US" sz="1800" dirty="0"/>
              <a:t> </a:t>
            </a:r>
            <a:r>
              <a:rPr lang="en-US" sz="1800" dirty="0" err="1"/>
              <a:t>melakukan</a:t>
            </a:r>
            <a:r>
              <a:rPr lang="en-US" sz="1800" dirty="0"/>
              <a:t> </a:t>
            </a:r>
            <a:r>
              <a:rPr lang="en-US" sz="1800" dirty="0" err="1"/>
              <a:t>observasi</a:t>
            </a:r>
            <a:r>
              <a:rPr lang="en-US" sz="1800" dirty="0"/>
              <a:t> </a:t>
            </a:r>
            <a:r>
              <a:rPr lang="en-US" sz="1800" dirty="0" err="1"/>
              <a:t>di</a:t>
            </a:r>
            <a:r>
              <a:rPr lang="en-US" sz="1800" dirty="0"/>
              <a:t> </a:t>
            </a:r>
            <a:r>
              <a:rPr lang="en-US" sz="1800" dirty="0" err="1"/>
              <a:t>lapangan</a:t>
            </a:r>
            <a:endParaRPr lang="en-US" sz="1800" dirty="0"/>
          </a:p>
          <a:p>
            <a:pPr lvl="2" eaLnBrk="1" hangingPunct="1">
              <a:lnSpc>
                <a:spcPct val="130000"/>
              </a:lnSpc>
            </a:pPr>
            <a:r>
              <a:rPr lang="en-US" sz="1800" dirty="0" err="1"/>
              <a:t>Menyatakan</a:t>
            </a:r>
            <a:r>
              <a:rPr lang="en-US" sz="1800" dirty="0"/>
              <a:t> OK </a:t>
            </a:r>
            <a:r>
              <a:rPr lang="en-US" sz="1800" dirty="0" err="1"/>
              <a:t>setelah</a:t>
            </a:r>
            <a:r>
              <a:rPr lang="en-US" sz="1800" dirty="0"/>
              <a:t> </a:t>
            </a:r>
            <a:r>
              <a:rPr lang="en-US" sz="1800" dirty="0" err="1"/>
              <a:t>dokumen</a:t>
            </a:r>
            <a:r>
              <a:rPr lang="en-US" sz="1800" dirty="0"/>
              <a:t> </a:t>
            </a:r>
            <a:r>
              <a:rPr lang="en-US" sz="1800" dirty="0" err="1"/>
              <a:t>diberikan</a:t>
            </a:r>
            <a:r>
              <a:rPr lang="en-US" sz="1800" dirty="0"/>
              <a:t>, </a:t>
            </a:r>
            <a:r>
              <a:rPr lang="en-US" sz="1800" dirty="0" err="1"/>
              <a:t>tanpa</a:t>
            </a:r>
            <a:r>
              <a:rPr lang="en-US" sz="1800" dirty="0"/>
              <a:t> </a:t>
            </a:r>
            <a:r>
              <a:rPr lang="en-US" sz="1800" dirty="0" err="1"/>
              <a:t>melihat</a:t>
            </a:r>
            <a:r>
              <a:rPr lang="en-US" sz="1800" dirty="0"/>
              <a:t> </a:t>
            </a:r>
            <a:r>
              <a:rPr lang="en-US" sz="1800" dirty="0" err="1"/>
              <a:t>isi</a:t>
            </a:r>
            <a:r>
              <a:rPr lang="en-US" sz="1800" dirty="0"/>
              <a:t> </a:t>
            </a:r>
            <a:r>
              <a:rPr lang="en-US" sz="1800" dirty="0" err="1"/>
              <a:t>dari</a:t>
            </a:r>
            <a:r>
              <a:rPr lang="en-US" sz="1800" dirty="0"/>
              <a:t> </a:t>
            </a:r>
            <a:r>
              <a:rPr lang="en-US" sz="1800" dirty="0" err="1"/>
              <a:t>suatu</a:t>
            </a:r>
            <a:r>
              <a:rPr lang="en-US" sz="1800" dirty="0"/>
              <a:t> </a:t>
            </a:r>
            <a:r>
              <a:rPr lang="en-US" sz="1800" dirty="0" err="1"/>
              <a:t>dokumen</a:t>
            </a:r>
            <a:r>
              <a:rPr lang="en-US" sz="1800" dirty="0"/>
              <a:t>. </a:t>
            </a:r>
          </a:p>
        </p:txBody>
      </p:sp>
      <p:sp>
        <p:nvSpPr>
          <p:cNvPr id="7" name="Slide Number Placeholder 6"/>
          <p:cNvSpPr>
            <a:spLocks noGrp="1"/>
          </p:cNvSpPr>
          <p:nvPr>
            <p:ph type="sldNum" sz="quarter" idx="12"/>
          </p:nvPr>
        </p:nvSpPr>
        <p:spPr/>
        <p:txBody>
          <a:bodyPr/>
          <a:lstStyle/>
          <a:p>
            <a:pPr>
              <a:defRPr/>
            </a:pPr>
            <a:fld id="{6479658B-7F9C-4333-9499-869B8642C574}" type="slidenum">
              <a:rPr lang="en-US" smtClean="0"/>
              <a:pPr>
                <a:defRPr/>
              </a:pPr>
              <a:t>86</a:t>
            </a:fld>
            <a:endParaRPr lang="en-US"/>
          </a:p>
        </p:txBody>
      </p:sp>
      <p:cxnSp>
        <p:nvCxnSpPr>
          <p:cNvPr id="4" name="Straight Connector 3"/>
          <p:cNvCxnSpPr/>
          <p:nvPr/>
        </p:nvCxnSpPr>
        <p:spPr>
          <a:xfrm flipH="1">
            <a:off x="-15552" y="1196752"/>
            <a:ext cx="32918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print"/>
          <a:stretch>
            <a:fillRect/>
          </a:stretch>
        </p:blipFill>
        <p:spPr>
          <a:xfrm>
            <a:off x="6459435" y="116632"/>
            <a:ext cx="3446565" cy="3240360"/>
          </a:xfrm>
          <a:prstGeom prst="rect">
            <a:avLst/>
          </a:prstGeom>
        </p:spPr>
      </p:pic>
      <p:sp>
        <p:nvSpPr>
          <p:cNvPr id="2" name="Footer Placeholder 1">
            <a:extLst>
              <a:ext uri="{FF2B5EF4-FFF2-40B4-BE49-F238E27FC236}">
                <a16:creationId xmlns:a16="http://schemas.microsoft.com/office/drawing/2014/main" id="{4D9B3AD2-153C-4C80-9D36-90E5C4F7934D}"/>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008138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 y="0"/>
            <a:ext cx="9906001" cy="1628800"/>
          </a:xfrm>
          <a:solidFill>
            <a:schemeClr val="tx2">
              <a:lumMod val="50000"/>
            </a:schemeClr>
          </a:solidFill>
        </p:spPr>
        <p:txBody>
          <a:bodyPr anchor="b"/>
          <a:lstStyle/>
          <a:p>
            <a:pPr algn="ctr" eaLnBrk="1" hangingPunct="1"/>
            <a:r>
              <a:rPr lang="en-US" b="1" u="sng" dirty="0" err="1">
                <a:solidFill>
                  <a:schemeClr val="bg1"/>
                </a:solidFill>
              </a:rPr>
              <a:t>Teknik-teknik</a:t>
            </a:r>
            <a:r>
              <a:rPr lang="en-US" b="1" u="sng" dirty="0">
                <a:solidFill>
                  <a:schemeClr val="bg1"/>
                </a:solidFill>
              </a:rPr>
              <a:t> </a:t>
            </a:r>
            <a:r>
              <a:rPr lang="en-US" b="1" u="sng" dirty="0" err="1">
                <a:solidFill>
                  <a:schemeClr val="bg1"/>
                </a:solidFill>
              </a:rPr>
              <a:t>Komunikasi</a:t>
            </a:r>
            <a:r>
              <a:rPr lang="en-US" b="1" u="sng" dirty="0">
                <a:solidFill>
                  <a:schemeClr val="bg1"/>
                </a:solidFill>
              </a:rPr>
              <a:t> </a:t>
            </a:r>
            <a:br>
              <a:rPr lang="en-US" b="1" u="sng" dirty="0">
                <a:solidFill>
                  <a:schemeClr val="bg1"/>
                </a:solidFill>
              </a:rPr>
            </a:br>
            <a:r>
              <a:rPr lang="en-US" b="1" u="sng" dirty="0" err="1">
                <a:solidFill>
                  <a:schemeClr val="bg1"/>
                </a:solidFill>
              </a:rPr>
              <a:t>Saat</a:t>
            </a:r>
            <a:r>
              <a:rPr lang="en-US" b="1" u="sng" dirty="0">
                <a:solidFill>
                  <a:schemeClr val="bg1"/>
                </a:solidFill>
              </a:rPr>
              <a:t> </a:t>
            </a:r>
            <a:r>
              <a:rPr lang="en-US" b="1" u="sng" dirty="0" err="1">
                <a:solidFill>
                  <a:schemeClr val="bg1"/>
                </a:solidFill>
              </a:rPr>
              <a:t>Wawancara</a:t>
            </a:r>
            <a:endParaRPr lang="en-US" b="1" u="sng" dirty="0">
              <a:solidFill>
                <a:schemeClr val="bg1"/>
              </a:solidFill>
            </a:endParaRPr>
          </a:p>
        </p:txBody>
      </p:sp>
      <p:sp>
        <p:nvSpPr>
          <p:cNvPr id="87043" name="Rectangle 3"/>
          <p:cNvSpPr>
            <a:spLocks noGrp="1" noChangeArrowheads="1"/>
          </p:cNvSpPr>
          <p:nvPr>
            <p:ph type="body" sz="half" idx="1"/>
          </p:nvPr>
        </p:nvSpPr>
        <p:spPr>
          <a:xfrm>
            <a:off x="4880950" y="2112962"/>
            <a:ext cx="4465481" cy="4608513"/>
          </a:xfrm>
          <a:noFill/>
        </p:spPr>
        <p:txBody>
          <a:bodyPr/>
          <a:lstStyle/>
          <a:p>
            <a:pPr algn="just" eaLnBrk="1" hangingPunct="1">
              <a:lnSpc>
                <a:spcPct val="80000"/>
              </a:lnSpc>
            </a:pPr>
            <a:r>
              <a:rPr lang="en-US" sz="2000" dirty="0" err="1"/>
              <a:t>Tentukan</a:t>
            </a:r>
            <a:r>
              <a:rPr lang="en-US" sz="2000" dirty="0"/>
              <a:t> </a:t>
            </a:r>
            <a:r>
              <a:rPr lang="en-US" sz="2000" dirty="0" err="1"/>
              <a:t>tujuan</a:t>
            </a:r>
            <a:r>
              <a:rPr lang="en-US" sz="2000" dirty="0"/>
              <a:t> </a:t>
            </a:r>
            <a:r>
              <a:rPr lang="en-US" sz="2000" dirty="0" err="1"/>
              <a:t>komunikasi</a:t>
            </a:r>
            <a:r>
              <a:rPr lang="en-US" sz="2000" dirty="0"/>
              <a:t>, </a:t>
            </a:r>
            <a:r>
              <a:rPr lang="en-US" sz="2000" dirty="0" err="1"/>
              <a:t>apa</a:t>
            </a:r>
            <a:r>
              <a:rPr lang="en-US" sz="2000" dirty="0"/>
              <a:t> yang </a:t>
            </a:r>
            <a:r>
              <a:rPr lang="en-US" sz="2000" dirty="0" err="1"/>
              <a:t>sebenarnya</a:t>
            </a:r>
            <a:r>
              <a:rPr lang="en-US" sz="2000" dirty="0"/>
              <a:t> </a:t>
            </a:r>
            <a:r>
              <a:rPr lang="en-US" sz="2000" dirty="0" err="1"/>
              <a:t>ingin</a:t>
            </a:r>
            <a:r>
              <a:rPr lang="en-US" sz="2000" dirty="0"/>
              <a:t> </a:t>
            </a:r>
            <a:r>
              <a:rPr lang="en-US" sz="2000" dirty="0" err="1"/>
              <a:t>anda</a:t>
            </a:r>
            <a:r>
              <a:rPr lang="en-US" sz="2000" dirty="0"/>
              <a:t> </a:t>
            </a:r>
            <a:r>
              <a:rPr lang="en-US" sz="2000" dirty="0" err="1"/>
              <a:t>ketahui</a:t>
            </a:r>
            <a:r>
              <a:rPr lang="en-US" sz="2000" dirty="0"/>
              <a:t>.</a:t>
            </a:r>
          </a:p>
          <a:p>
            <a:pPr algn="just" eaLnBrk="1" hangingPunct="1">
              <a:lnSpc>
                <a:spcPct val="80000"/>
              </a:lnSpc>
            </a:pPr>
            <a:r>
              <a:rPr lang="en-US" sz="2000" dirty="0" err="1"/>
              <a:t>Pilih</a:t>
            </a:r>
            <a:r>
              <a:rPr lang="en-US" sz="2000" dirty="0"/>
              <a:t> </a:t>
            </a:r>
            <a:r>
              <a:rPr lang="en-US" sz="2000" dirty="0" err="1"/>
              <a:t>kata</a:t>
            </a:r>
            <a:r>
              <a:rPr lang="en-US" sz="2000" dirty="0"/>
              <a:t> yang </a:t>
            </a:r>
            <a:r>
              <a:rPr lang="en-US" sz="2000" dirty="0" err="1"/>
              <a:t>sesuai</a:t>
            </a:r>
            <a:r>
              <a:rPr lang="en-US" sz="2000" dirty="0"/>
              <a:t> </a:t>
            </a:r>
            <a:r>
              <a:rPr lang="en-US" sz="2000" dirty="0" err="1"/>
              <a:t>dan</a:t>
            </a:r>
            <a:r>
              <a:rPr lang="en-US" sz="2000" dirty="0"/>
              <a:t> </a:t>
            </a:r>
            <a:r>
              <a:rPr lang="en-US" sz="2000" dirty="0" err="1"/>
              <a:t>umum</a:t>
            </a:r>
            <a:r>
              <a:rPr lang="en-US" sz="2000" dirty="0"/>
              <a:t> </a:t>
            </a:r>
            <a:r>
              <a:rPr lang="en-US" sz="2000" dirty="0" err="1"/>
              <a:t>dimengerti</a:t>
            </a:r>
            <a:r>
              <a:rPr lang="en-US" sz="2000" dirty="0"/>
              <a:t>, </a:t>
            </a:r>
            <a:r>
              <a:rPr lang="en-US" sz="2000" dirty="0" err="1"/>
              <a:t>bila</a:t>
            </a:r>
            <a:r>
              <a:rPr lang="en-US" sz="2000" dirty="0"/>
              <a:t> </a:t>
            </a:r>
            <a:r>
              <a:rPr lang="en-US" sz="2000" dirty="0" err="1"/>
              <a:t>ada</a:t>
            </a:r>
            <a:r>
              <a:rPr lang="en-US" sz="2000" dirty="0"/>
              <a:t> </a:t>
            </a:r>
            <a:r>
              <a:rPr lang="en-US" sz="2000" dirty="0" err="1"/>
              <a:t>istilah</a:t>
            </a:r>
            <a:r>
              <a:rPr lang="en-US" sz="2000" dirty="0"/>
              <a:t> yang </a:t>
            </a:r>
            <a:r>
              <a:rPr lang="en-US" sz="2000" dirty="0" err="1"/>
              <a:t>masih</a:t>
            </a:r>
            <a:r>
              <a:rPr lang="en-US" sz="2000" dirty="0"/>
              <a:t> </a:t>
            </a:r>
            <a:r>
              <a:rPr lang="en-US" sz="2000" dirty="0" err="1"/>
              <a:t>asing</a:t>
            </a:r>
            <a:r>
              <a:rPr lang="en-US" sz="2000" dirty="0"/>
              <a:t> </a:t>
            </a:r>
            <a:r>
              <a:rPr lang="en-US" sz="2000" dirty="0" err="1"/>
              <a:t>maka</a:t>
            </a:r>
            <a:r>
              <a:rPr lang="en-US" sz="2000" dirty="0"/>
              <a:t> </a:t>
            </a:r>
            <a:r>
              <a:rPr lang="en-US" sz="2000" dirty="0" err="1"/>
              <a:t>perjelaskan</a:t>
            </a:r>
            <a:r>
              <a:rPr lang="en-US" sz="2000" dirty="0"/>
              <a:t> </a:t>
            </a:r>
            <a:r>
              <a:rPr lang="en-US" sz="2000" dirty="0" err="1"/>
              <a:t>artinya</a:t>
            </a:r>
            <a:r>
              <a:rPr lang="en-US" sz="2000" dirty="0"/>
              <a:t>, </a:t>
            </a:r>
            <a:r>
              <a:rPr lang="en-US" sz="2000" dirty="0" err="1"/>
              <a:t>ini</a:t>
            </a:r>
            <a:r>
              <a:rPr lang="en-US" sz="2000" dirty="0"/>
              <a:t> </a:t>
            </a:r>
            <a:r>
              <a:rPr lang="en-US" sz="2000" dirty="0" err="1"/>
              <a:t>menghindari</a:t>
            </a:r>
            <a:r>
              <a:rPr lang="en-US" sz="2000" dirty="0"/>
              <a:t> </a:t>
            </a:r>
            <a:r>
              <a:rPr lang="en-US" sz="2000" dirty="0" err="1"/>
              <a:t>persepsi</a:t>
            </a:r>
            <a:r>
              <a:rPr lang="en-US" sz="2000" dirty="0"/>
              <a:t> yang </a:t>
            </a:r>
            <a:r>
              <a:rPr lang="en-US" sz="2000" dirty="0" err="1"/>
              <a:t>berbeda</a:t>
            </a:r>
            <a:r>
              <a:rPr lang="en-US" sz="2000" dirty="0"/>
              <a:t>.</a:t>
            </a:r>
          </a:p>
          <a:p>
            <a:pPr algn="just" eaLnBrk="1" hangingPunct="1">
              <a:lnSpc>
                <a:spcPct val="80000"/>
              </a:lnSpc>
            </a:pPr>
            <a:r>
              <a:rPr lang="en-US" sz="2000" dirty="0" err="1"/>
              <a:t>Gunakan</a:t>
            </a:r>
            <a:r>
              <a:rPr lang="en-US" sz="2000" dirty="0"/>
              <a:t> </a:t>
            </a:r>
            <a:r>
              <a:rPr lang="en-US" sz="2000" dirty="0" err="1"/>
              <a:t>bahasa</a:t>
            </a:r>
            <a:r>
              <a:rPr lang="en-US" sz="2000" dirty="0"/>
              <a:t> </a:t>
            </a:r>
            <a:r>
              <a:rPr lang="en-US" sz="2000" dirty="0" err="1"/>
              <a:t>tubuh</a:t>
            </a:r>
            <a:r>
              <a:rPr lang="en-US" sz="2000" dirty="0"/>
              <a:t> </a:t>
            </a:r>
            <a:r>
              <a:rPr lang="en-US" sz="2000" dirty="0" err="1"/>
              <a:t>dan</a:t>
            </a:r>
            <a:r>
              <a:rPr lang="en-US" sz="2000" dirty="0"/>
              <a:t> nada </a:t>
            </a:r>
            <a:r>
              <a:rPr lang="en-US" sz="2000" dirty="0" err="1"/>
              <a:t>suara</a:t>
            </a:r>
            <a:r>
              <a:rPr lang="en-US" sz="2000" dirty="0"/>
              <a:t> </a:t>
            </a:r>
            <a:r>
              <a:rPr lang="en-US" sz="2000" dirty="0" err="1"/>
              <a:t>untuk</a:t>
            </a:r>
            <a:r>
              <a:rPr lang="en-US" sz="2000" dirty="0"/>
              <a:t> </a:t>
            </a:r>
            <a:r>
              <a:rPr lang="en-US" sz="2000" dirty="0" err="1"/>
              <a:t>memperjelas</a:t>
            </a:r>
            <a:r>
              <a:rPr lang="en-US" sz="2000" dirty="0"/>
              <a:t> </a:t>
            </a:r>
            <a:r>
              <a:rPr lang="en-US" sz="2000" dirty="0" err="1"/>
              <a:t>maksud</a:t>
            </a:r>
            <a:endParaRPr lang="en-US" sz="2000" dirty="0"/>
          </a:p>
          <a:p>
            <a:pPr algn="just" eaLnBrk="1" hangingPunct="1">
              <a:lnSpc>
                <a:spcPct val="80000"/>
              </a:lnSpc>
            </a:pPr>
            <a:r>
              <a:rPr lang="en-US" sz="2000" dirty="0" err="1"/>
              <a:t>Gunakan</a:t>
            </a:r>
            <a:r>
              <a:rPr lang="en-US" sz="2000" dirty="0"/>
              <a:t> </a:t>
            </a:r>
            <a:r>
              <a:rPr lang="en-US" sz="2000" dirty="0" err="1"/>
              <a:t>pertanyaan</a:t>
            </a:r>
            <a:r>
              <a:rPr lang="en-US" sz="2000" dirty="0"/>
              <a:t> yang </a:t>
            </a:r>
            <a:r>
              <a:rPr lang="en-US" sz="2000" dirty="0" err="1"/>
              <a:t>memerlukan</a:t>
            </a:r>
            <a:r>
              <a:rPr lang="en-US" sz="2000" dirty="0"/>
              <a:t> </a:t>
            </a:r>
            <a:r>
              <a:rPr lang="en-US" sz="2000" dirty="0" err="1"/>
              <a:t>penjelasan</a:t>
            </a:r>
            <a:r>
              <a:rPr lang="en-US" sz="2000" dirty="0"/>
              <a:t> </a:t>
            </a:r>
            <a:r>
              <a:rPr lang="en-US" sz="2000" dirty="0" err="1"/>
              <a:t>sehingga</a:t>
            </a:r>
            <a:r>
              <a:rPr lang="en-US" sz="2000" dirty="0"/>
              <a:t> </a:t>
            </a:r>
            <a:r>
              <a:rPr lang="en-US" sz="2000" dirty="0" err="1"/>
              <a:t>wawancara</a:t>
            </a:r>
            <a:r>
              <a:rPr lang="en-US" sz="2000" dirty="0"/>
              <a:t> </a:t>
            </a:r>
            <a:r>
              <a:rPr lang="en-US" sz="2000" dirty="0" err="1"/>
              <a:t>menjadi</a:t>
            </a:r>
            <a:r>
              <a:rPr lang="en-US" sz="2000" dirty="0"/>
              <a:t> </a:t>
            </a:r>
            <a:r>
              <a:rPr lang="en-US" sz="2000" dirty="0" err="1"/>
              <a:t>hidup</a:t>
            </a:r>
            <a:r>
              <a:rPr lang="en-US" sz="2000" dirty="0"/>
              <a:t>.</a:t>
            </a:r>
          </a:p>
          <a:p>
            <a:pPr algn="just" eaLnBrk="1" hangingPunct="1">
              <a:lnSpc>
                <a:spcPct val="10000"/>
              </a:lnSpc>
              <a:buFont typeface="Wingdings" pitchFamily="2" charset="2"/>
              <a:buNone/>
            </a:pPr>
            <a:endParaRPr lang="en-US" sz="2000" dirty="0"/>
          </a:p>
          <a:p>
            <a:pPr algn="just" eaLnBrk="1" hangingPunct="1">
              <a:lnSpc>
                <a:spcPct val="80000"/>
              </a:lnSpc>
              <a:buFont typeface="Wingdings" pitchFamily="2" charset="2"/>
              <a:buNone/>
            </a:pPr>
            <a:endParaRPr lang="en-US" sz="2000" dirty="0"/>
          </a:p>
        </p:txBody>
      </p:sp>
      <p:sp>
        <p:nvSpPr>
          <p:cNvPr id="87045" name="Rectangle 17"/>
          <p:cNvSpPr>
            <a:spLocks noChangeArrowheads="1"/>
          </p:cNvSpPr>
          <p:nvPr/>
        </p:nvSpPr>
        <p:spPr bwMode="auto">
          <a:xfrm>
            <a:off x="702898" y="5160557"/>
            <a:ext cx="8643533" cy="1357322"/>
          </a:xfrm>
          <a:prstGeom prst="rect">
            <a:avLst/>
          </a:prstGeom>
          <a:noFill/>
          <a:ln w="9525">
            <a:noFill/>
            <a:miter lim="800000"/>
            <a:headEnd/>
            <a:tailEnd/>
          </a:ln>
        </p:spPr>
        <p:txBody>
          <a:bodyPr/>
          <a:lstStyle/>
          <a:p>
            <a:pPr marL="342900" indent="-342900" algn="just">
              <a:lnSpc>
                <a:spcPct val="80000"/>
              </a:lnSpc>
              <a:spcBef>
                <a:spcPct val="20000"/>
              </a:spcBef>
              <a:buFont typeface="Arial" panose="020B0604020202020204" pitchFamily="34" charset="0"/>
              <a:buChar char="•"/>
            </a:pPr>
            <a:endParaRPr lang="en-US" sz="2000" b="0" dirty="0">
              <a:latin typeface="+mn-lt"/>
            </a:endParaRPr>
          </a:p>
          <a:p>
            <a:pPr marL="342900" indent="-342900" algn="just">
              <a:lnSpc>
                <a:spcPct val="80000"/>
              </a:lnSpc>
              <a:spcBef>
                <a:spcPct val="20000"/>
              </a:spcBef>
              <a:buFont typeface="Arial" panose="020B0604020202020204" pitchFamily="34" charset="0"/>
              <a:buChar char="•"/>
            </a:pPr>
            <a:r>
              <a:rPr lang="en-US" sz="2000" b="0" dirty="0" err="1">
                <a:latin typeface="+mn-lt"/>
              </a:rPr>
              <a:t>Pastikan</a:t>
            </a:r>
            <a:r>
              <a:rPr lang="en-US" sz="2000" b="0" dirty="0">
                <a:latin typeface="+mn-lt"/>
              </a:rPr>
              <a:t> </a:t>
            </a:r>
            <a:r>
              <a:rPr lang="en-US" sz="2000" b="0" dirty="0" err="1">
                <a:latin typeface="+mn-lt"/>
              </a:rPr>
              <a:t>bahwa</a:t>
            </a:r>
            <a:r>
              <a:rPr lang="en-US" sz="2000" b="0" dirty="0">
                <a:latin typeface="+mn-lt"/>
              </a:rPr>
              <a:t> </a:t>
            </a:r>
            <a:r>
              <a:rPr lang="en-US" sz="2000" b="0" dirty="0" err="1">
                <a:latin typeface="+mn-lt"/>
              </a:rPr>
              <a:t>lawan</a:t>
            </a:r>
            <a:r>
              <a:rPr lang="en-US" sz="2000" b="0" dirty="0">
                <a:latin typeface="+mn-lt"/>
              </a:rPr>
              <a:t> </a:t>
            </a:r>
            <a:r>
              <a:rPr lang="en-US" sz="2000" b="0" dirty="0" err="1">
                <a:latin typeface="+mn-lt"/>
              </a:rPr>
              <a:t>bicara</a:t>
            </a:r>
            <a:r>
              <a:rPr lang="en-US" sz="2000" b="0" dirty="0">
                <a:latin typeface="+mn-lt"/>
              </a:rPr>
              <a:t> </a:t>
            </a:r>
            <a:r>
              <a:rPr lang="en-US" sz="2000" b="0" dirty="0" err="1">
                <a:latin typeface="+mn-lt"/>
              </a:rPr>
              <a:t>anda</a:t>
            </a:r>
            <a:r>
              <a:rPr lang="en-US" sz="2000" b="0" dirty="0">
                <a:latin typeface="+mn-lt"/>
              </a:rPr>
              <a:t> </a:t>
            </a:r>
            <a:r>
              <a:rPr lang="en-US" sz="2000" b="0" dirty="0" err="1">
                <a:latin typeface="+mn-lt"/>
              </a:rPr>
              <a:t>mengerti</a:t>
            </a:r>
            <a:r>
              <a:rPr lang="en-US" sz="2000" b="0" dirty="0">
                <a:latin typeface="+mn-lt"/>
              </a:rPr>
              <a:t> </a:t>
            </a:r>
            <a:r>
              <a:rPr lang="en-US" sz="2000" b="0" dirty="0" err="1">
                <a:latin typeface="+mn-lt"/>
              </a:rPr>
              <a:t>maksud</a:t>
            </a:r>
            <a:r>
              <a:rPr lang="en-US" sz="2000" b="0" dirty="0">
                <a:latin typeface="+mn-lt"/>
              </a:rPr>
              <a:t> yang </a:t>
            </a:r>
            <a:r>
              <a:rPr lang="en-US" sz="2000" b="0" dirty="0" err="1">
                <a:latin typeface="+mn-lt"/>
              </a:rPr>
              <a:t>ingin</a:t>
            </a:r>
            <a:r>
              <a:rPr lang="en-US" sz="2000" b="0" dirty="0">
                <a:latin typeface="+mn-lt"/>
              </a:rPr>
              <a:t> </a:t>
            </a:r>
            <a:r>
              <a:rPr lang="en-US" sz="2000" b="0" dirty="0" err="1">
                <a:latin typeface="+mn-lt"/>
              </a:rPr>
              <a:t>anda</a:t>
            </a:r>
            <a:r>
              <a:rPr lang="en-US" sz="2000" b="0" dirty="0">
                <a:latin typeface="+mn-lt"/>
              </a:rPr>
              <a:t> </a:t>
            </a:r>
            <a:r>
              <a:rPr lang="en-US" sz="2000" b="0" dirty="0" err="1">
                <a:latin typeface="+mn-lt"/>
              </a:rPr>
              <a:t>sampaikan</a:t>
            </a:r>
            <a:r>
              <a:rPr lang="en-US" sz="2000" b="0" dirty="0">
                <a:latin typeface="+mn-lt"/>
              </a:rPr>
              <a:t> </a:t>
            </a:r>
            <a:r>
              <a:rPr lang="en-US" sz="2000" b="0" dirty="0" err="1">
                <a:latin typeface="+mn-lt"/>
              </a:rPr>
              <a:t>bila</a:t>
            </a:r>
            <a:r>
              <a:rPr lang="en-US" sz="2000" b="0" dirty="0">
                <a:latin typeface="+mn-lt"/>
              </a:rPr>
              <a:t> </a:t>
            </a:r>
            <a:r>
              <a:rPr lang="en-US" sz="2000" b="0" dirty="0" err="1">
                <a:latin typeface="+mn-lt"/>
              </a:rPr>
              <a:t>mereka</a:t>
            </a:r>
            <a:r>
              <a:rPr lang="en-US" sz="2000" b="0" dirty="0">
                <a:latin typeface="+mn-lt"/>
              </a:rPr>
              <a:t> </a:t>
            </a:r>
            <a:r>
              <a:rPr lang="en-US" sz="2000" b="0" dirty="0" err="1">
                <a:latin typeface="+mn-lt"/>
              </a:rPr>
              <a:t>tampak</a:t>
            </a:r>
            <a:r>
              <a:rPr lang="en-US" sz="2000" b="0" dirty="0">
                <a:latin typeface="+mn-lt"/>
              </a:rPr>
              <a:t> </a:t>
            </a:r>
            <a:r>
              <a:rPr lang="en-US" sz="2000" b="0" dirty="0" err="1">
                <a:latin typeface="+mn-lt"/>
              </a:rPr>
              <a:t>bingung</a:t>
            </a:r>
            <a:r>
              <a:rPr lang="en-US" sz="2000" b="0" dirty="0">
                <a:latin typeface="+mn-lt"/>
              </a:rPr>
              <a:t> </a:t>
            </a:r>
            <a:r>
              <a:rPr lang="en-US" sz="2000" b="0" dirty="0" err="1">
                <a:latin typeface="+mn-lt"/>
              </a:rPr>
              <a:t>dengan</a:t>
            </a:r>
            <a:r>
              <a:rPr lang="en-US" sz="2000" b="0" dirty="0">
                <a:latin typeface="+mn-lt"/>
              </a:rPr>
              <a:t> </a:t>
            </a:r>
            <a:r>
              <a:rPr lang="en-US" sz="2000" b="0" dirty="0" err="1">
                <a:latin typeface="+mn-lt"/>
              </a:rPr>
              <a:t>apa</a:t>
            </a:r>
            <a:r>
              <a:rPr lang="en-US" sz="2000" b="0" dirty="0">
                <a:latin typeface="+mn-lt"/>
              </a:rPr>
              <a:t> yang </a:t>
            </a:r>
            <a:r>
              <a:rPr lang="en-US" sz="2000" b="0" dirty="0" err="1">
                <a:latin typeface="+mn-lt"/>
              </a:rPr>
              <a:t>anda</a:t>
            </a:r>
            <a:r>
              <a:rPr lang="en-US" sz="2000" b="0" dirty="0">
                <a:latin typeface="+mn-lt"/>
              </a:rPr>
              <a:t> </a:t>
            </a:r>
            <a:r>
              <a:rPr lang="en-US" sz="2000" b="0" dirty="0" err="1">
                <a:latin typeface="+mn-lt"/>
              </a:rPr>
              <a:t>tanyakan</a:t>
            </a:r>
            <a:r>
              <a:rPr lang="en-US" sz="2000" b="0" dirty="0">
                <a:latin typeface="+mn-lt"/>
              </a:rPr>
              <a:t>.</a:t>
            </a:r>
          </a:p>
          <a:p>
            <a:pPr marL="342900" indent="-342900" algn="just">
              <a:lnSpc>
                <a:spcPct val="120000"/>
              </a:lnSpc>
              <a:spcBef>
                <a:spcPct val="20000"/>
              </a:spcBef>
              <a:buFont typeface="Arial" panose="020B0604020202020204" pitchFamily="34" charset="0"/>
              <a:buChar char="•"/>
            </a:pPr>
            <a:r>
              <a:rPr lang="en-US" sz="2000" b="0" dirty="0" err="1">
                <a:latin typeface="+mn-lt"/>
              </a:rPr>
              <a:t>Gunakan</a:t>
            </a:r>
            <a:r>
              <a:rPr lang="en-US" sz="2000" b="0" dirty="0">
                <a:latin typeface="+mn-lt"/>
              </a:rPr>
              <a:t> </a:t>
            </a:r>
            <a:r>
              <a:rPr lang="en-US" sz="2000" b="0" dirty="0" err="1">
                <a:latin typeface="+mn-lt"/>
              </a:rPr>
              <a:t>kontak</a:t>
            </a:r>
            <a:r>
              <a:rPr lang="en-US" sz="2000" b="0" dirty="0">
                <a:latin typeface="+mn-lt"/>
              </a:rPr>
              <a:t> </a:t>
            </a:r>
            <a:r>
              <a:rPr lang="en-US" sz="2000" b="0" dirty="0" err="1">
                <a:latin typeface="+mn-lt"/>
              </a:rPr>
              <a:t>mata</a:t>
            </a:r>
            <a:r>
              <a:rPr lang="en-US" sz="2000" b="0" dirty="0">
                <a:latin typeface="+mn-lt"/>
              </a:rPr>
              <a:t> </a:t>
            </a:r>
            <a:r>
              <a:rPr lang="en-US" sz="2000" b="0" dirty="0" err="1">
                <a:latin typeface="+mn-lt"/>
              </a:rPr>
              <a:t>pada</a:t>
            </a:r>
            <a:r>
              <a:rPr lang="en-US" sz="2000" b="0" dirty="0">
                <a:latin typeface="+mn-lt"/>
              </a:rPr>
              <a:t> </a:t>
            </a:r>
            <a:r>
              <a:rPr lang="en-US" sz="2000" b="0" dirty="0" err="1">
                <a:latin typeface="+mn-lt"/>
              </a:rPr>
              <a:t>waktu</a:t>
            </a:r>
            <a:r>
              <a:rPr lang="en-US" sz="2000" b="0" dirty="0">
                <a:latin typeface="+mn-lt"/>
              </a:rPr>
              <a:t> </a:t>
            </a:r>
            <a:r>
              <a:rPr lang="en-US" sz="2000" b="0" dirty="0" err="1">
                <a:latin typeface="+mn-lt"/>
              </a:rPr>
              <a:t>berkomunikasi</a:t>
            </a:r>
            <a:r>
              <a:rPr lang="en-US" sz="2000" b="0" dirty="0">
                <a:latin typeface="+mn-lt"/>
              </a:rPr>
              <a:t>.</a:t>
            </a:r>
          </a:p>
          <a:p>
            <a:pPr marL="342900" indent="-342900" algn="just">
              <a:lnSpc>
                <a:spcPct val="120000"/>
              </a:lnSpc>
              <a:spcBef>
                <a:spcPct val="20000"/>
              </a:spcBef>
              <a:buFont typeface="Arial" panose="020B0604020202020204" pitchFamily="34" charset="0"/>
              <a:buChar char="•"/>
            </a:pPr>
            <a:endParaRPr lang="en-US" sz="2000" b="0" dirty="0">
              <a:latin typeface="+mn-lt"/>
            </a:endParaRPr>
          </a:p>
        </p:txBody>
      </p:sp>
      <p:sp>
        <p:nvSpPr>
          <p:cNvPr id="7" name="Slide Number Placeholder 6"/>
          <p:cNvSpPr>
            <a:spLocks noGrp="1"/>
          </p:cNvSpPr>
          <p:nvPr>
            <p:ph type="sldNum" sz="quarter" idx="11"/>
          </p:nvPr>
        </p:nvSpPr>
        <p:spPr/>
        <p:txBody>
          <a:bodyPr/>
          <a:lstStyle/>
          <a:p>
            <a:pPr>
              <a:defRPr/>
            </a:pPr>
            <a:fld id="{05AFAB11-F620-41BB-9FD1-51BD9D46CF74}" type="slidenum">
              <a:rPr lang="id-ID" smtClean="0"/>
              <a:pPr>
                <a:defRPr/>
              </a:pPr>
              <a:t>87</a:t>
            </a:fld>
            <a:endParaRPr lang="id-ID"/>
          </a:p>
        </p:txBody>
      </p:sp>
      <p:pic>
        <p:nvPicPr>
          <p:cNvPr id="21508" name="Picture 4" descr="http://www.claconnect.com/uploadedImages/Images/General/Business/Board-Room-Meet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131" y="2242153"/>
            <a:ext cx="3993684" cy="291840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518A4F3-A7D8-44A9-91E0-CF04B1902FC5}"/>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55777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27"/>
          <p:cNvSpPr>
            <a:spLocks noGrp="1" noChangeArrowheads="1"/>
          </p:cNvSpPr>
          <p:nvPr>
            <p:ph type="body" sz="half" idx="1"/>
          </p:nvPr>
        </p:nvSpPr>
        <p:spPr>
          <a:xfrm>
            <a:off x="952472" y="2176487"/>
            <a:ext cx="8572072" cy="4752975"/>
          </a:xfrm>
          <a:noFill/>
        </p:spPr>
        <p:txBody>
          <a:bodyPr/>
          <a:lstStyle/>
          <a:p>
            <a:pPr marL="457200" indent="-457200" eaLnBrk="1" hangingPunct="1">
              <a:lnSpc>
                <a:spcPct val="110000"/>
              </a:lnSpc>
            </a:pPr>
            <a:r>
              <a:rPr lang="en-US" sz="1800" dirty="0" err="1"/>
              <a:t>Aktif</a:t>
            </a:r>
            <a:r>
              <a:rPr lang="en-US" sz="1800" dirty="0"/>
              <a:t> </a:t>
            </a:r>
            <a:r>
              <a:rPr lang="en-US" sz="1800" dirty="0" err="1"/>
              <a:t>memperhatikan</a:t>
            </a:r>
            <a:r>
              <a:rPr lang="en-US" sz="1800" dirty="0"/>
              <a:t> </a:t>
            </a:r>
            <a:r>
              <a:rPr lang="en-US" sz="1800" dirty="0" err="1"/>
              <a:t>untuk</a:t>
            </a:r>
            <a:r>
              <a:rPr lang="en-US" sz="1800" dirty="0"/>
              <a:t> </a:t>
            </a:r>
            <a:r>
              <a:rPr lang="en-US" sz="1800" dirty="0" err="1"/>
              <a:t>menjamin</a:t>
            </a:r>
            <a:r>
              <a:rPr lang="en-US" sz="1800" dirty="0"/>
              <a:t> </a:t>
            </a:r>
            <a:r>
              <a:rPr lang="en-US" sz="1800" dirty="0" err="1"/>
              <a:t>bahwa</a:t>
            </a:r>
            <a:r>
              <a:rPr lang="en-US" sz="1800" dirty="0"/>
              <a:t> auditor </a:t>
            </a:r>
            <a:r>
              <a:rPr lang="en-US" sz="1800" dirty="0" err="1"/>
              <a:t>mendengar</a:t>
            </a:r>
            <a:r>
              <a:rPr lang="en-US" sz="1800" dirty="0"/>
              <a:t> </a:t>
            </a:r>
            <a:r>
              <a:rPr lang="en-US" sz="1800" dirty="0" err="1"/>
              <a:t>dan</a:t>
            </a:r>
            <a:r>
              <a:rPr lang="en-US" sz="1800" dirty="0"/>
              <a:t>   </a:t>
            </a:r>
            <a:r>
              <a:rPr lang="en-US" sz="1800" dirty="0" err="1"/>
              <a:t>mengerti</a:t>
            </a:r>
            <a:r>
              <a:rPr lang="en-US" sz="1800" dirty="0"/>
              <a:t> </a:t>
            </a:r>
            <a:r>
              <a:rPr lang="en-US" sz="1800" dirty="0" err="1"/>
              <a:t>apa</a:t>
            </a:r>
            <a:r>
              <a:rPr lang="en-US" sz="1800" dirty="0"/>
              <a:t> yang </a:t>
            </a:r>
            <a:r>
              <a:rPr lang="en-US" sz="1800" dirty="0" err="1"/>
              <a:t>dijelaskan</a:t>
            </a:r>
            <a:r>
              <a:rPr lang="en-US" sz="1800" dirty="0"/>
              <a:t> </a:t>
            </a:r>
            <a:r>
              <a:rPr lang="en-US" sz="1800" dirty="0" err="1"/>
              <a:t>oleh</a:t>
            </a:r>
            <a:r>
              <a:rPr lang="en-US" sz="1800" dirty="0"/>
              <a:t> </a:t>
            </a:r>
            <a:r>
              <a:rPr lang="en-US" sz="1800" dirty="0" err="1"/>
              <a:t>auditee</a:t>
            </a:r>
            <a:r>
              <a:rPr lang="en-US" sz="1800" dirty="0"/>
              <a:t>. </a:t>
            </a:r>
            <a:r>
              <a:rPr lang="en-US" sz="1800" dirty="0" err="1"/>
              <a:t>Beberapa</a:t>
            </a:r>
            <a:r>
              <a:rPr lang="en-US" sz="1800" dirty="0"/>
              <a:t> </a:t>
            </a:r>
            <a:r>
              <a:rPr lang="en-US" sz="1800" dirty="0" err="1"/>
              <a:t>metode</a:t>
            </a:r>
            <a:r>
              <a:rPr lang="en-US" sz="1800" dirty="0"/>
              <a:t> </a:t>
            </a:r>
            <a:r>
              <a:rPr lang="en-US" sz="1800" dirty="0" err="1"/>
              <a:t>tersebut</a:t>
            </a:r>
            <a:r>
              <a:rPr lang="en-US" sz="1800" dirty="0"/>
              <a:t> </a:t>
            </a:r>
            <a:r>
              <a:rPr lang="en-US" sz="1800" dirty="0" err="1"/>
              <a:t>a.l</a:t>
            </a:r>
            <a:r>
              <a:rPr lang="en-US" sz="1800" dirty="0"/>
              <a:t>:</a:t>
            </a:r>
          </a:p>
          <a:p>
            <a:pPr marL="922338" lvl="1" eaLnBrk="1" hangingPunct="1">
              <a:lnSpc>
                <a:spcPct val="110000"/>
              </a:lnSpc>
            </a:pPr>
            <a:r>
              <a:rPr lang="en-US" sz="1800" dirty="0" err="1"/>
              <a:t>Paraphasing</a:t>
            </a:r>
            <a:r>
              <a:rPr lang="en-US" sz="1800" dirty="0"/>
              <a:t> </a:t>
            </a:r>
            <a:r>
              <a:rPr lang="en-US" sz="1800" dirty="0" err="1"/>
              <a:t>yaitu</a:t>
            </a:r>
            <a:r>
              <a:rPr lang="en-US" sz="1800" dirty="0"/>
              <a:t> </a:t>
            </a:r>
            <a:r>
              <a:rPr lang="en-US" sz="1800" dirty="0" err="1"/>
              <a:t>menguraikan</a:t>
            </a:r>
            <a:r>
              <a:rPr lang="en-US" sz="1800" dirty="0"/>
              <a:t> </a:t>
            </a:r>
            <a:r>
              <a:rPr lang="en-US" sz="1800" dirty="0" err="1"/>
              <a:t>dengan</a:t>
            </a:r>
            <a:r>
              <a:rPr lang="en-US" sz="1800" dirty="0"/>
              <a:t> </a:t>
            </a:r>
            <a:r>
              <a:rPr lang="en-US" sz="1800" dirty="0" err="1"/>
              <a:t>kata-kata</a:t>
            </a:r>
            <a:r>
              <a:rPr lang="en-US" sz="1800" dirty="0"/>
              <a:t> </a:t>
            </a:r>
            <a:r>
              <a:rPr lang="en-US" sz="1800" dirty="0" err="1"/>
              <a:t>sendiri</a:t>
            </a:r>
            <a:r>
              <a:rPr lang="en-US" sz="1800" dirty="0"/>
              <a:t> </a:t>
            </a:r>
          </a:p>
          <a:p>
            <a:pPr marL="922338" lvl="1" eaLnBrk="1" hangingPunct="1">
              <a:lnSpc>
                <a:spcPct val="110000"/>
              </a:lnSpc>
            </a:pPr>
            <a:r>
              <a:rPr lang="en-US" sz="1800" dirty="0" err="1"/>
              <a:t>Katakan</a:t>
            </a:r>
            <a:r>
              <a:rPr lang="en-US" sz="1800" dirty="0"/>
              <a:t> </a:t>
            </a:r>
            <a:r>
              <a:rPr lang="en-US" sz="1800" dirty="0" err="1"/>
              <a:t>persetujuan</a:t>
            </a:r>
            <a:r>
              <a:rPr lang="en-US" sz="1800" dirty="0"/>
              <a:t> </a:t>
            </a:r>
            <a:r>
              <a:rPr lang="en-US" sz="1800" dirty="0" err="1"/>
              <a:t>anda</a:t>
            </a:r>
            <a:r>
              <a:rPr lang="en-US" sz="1800" dirty="0"/>
              <a:t> </a:t>
            </a:r>
            <a:r>
              <a:rPr lang="en-US" sz="1800" dirty="0" err="1"/>
              <a:t>terhadap</a:t>
            </a:r>
            <a:r>
              <a:rPr lang="en-US" sz="1800" dirty="0"/>
              <a:t> </a:t>
            </a:r>
            <a:r>
              <a:rPr lang="en-US" sz="1800" dirty="0" err="1"/>
              <a:t>penjelasan</a:t>
            </a:r>
            <a:r>
              <a:rPr lang="en-US" sz="1800" dirty="0"/>
              <a:t> </a:t>
            </a:r>
            <a:r>
              <a:rPr lang="en-US" sz="1800" dirty="0" err="1"/>
              <a:t>auditee</a:t>
            </a:r>
            <a:r>
              <a:rPr lang="en-US" sz="1800" dirty="0"/>
              <a:t> </a:t>
            </a:r>
            <a:r>
              <a:rPr lang="en-US" sz="1800" dirty="0" err="1"/>
              <a:t>bila</a:t>
            </a:r>
            <a:r>
              <a:rPr lang="en-US" sz="1800" dirty="0"/>
              <a:t> </a:t>
            </a:r>
            <a:r>
              <a:rPr lang="en-US" sz="1800" dirty="0" err="1"/>
              <a:t>memang</a:t>
            </a:r>
            <a:r>
              <a:rPr lang="en-US" sz="1800" dirty="0"/>
              <a:t> </a:t>
            </a:r>
            <a:r>
              <a:rPr lang="en-US" sz="1800" dirty="0" err="1"/>
              <a:t>begitu</a:t>
            </a:r>
            <a:r>
              <a:rPr lang="en-US" sz="1800" dirty="0"/>
              <a:t> </a:t>
            </a:r>
            <a:r>
              <a:rPr lang="en-US" sz="1800" dirty="0" err="1"/>
              <a:t>adanya</a:t>
            </a:r>
            <a:r>
              <a:rPr lang="en-US" sz="1800" dirty="0"/>
              <a:t>. </a:t>
            </a:r>
          </a:p>
          <a:p>
            <a:pPr marL="922338" lvl="1" eaLnBrk="1" hangingPunct="1">
              <a:lnSpc>
                <a:spcPct val="110000"/>
              </a:lnSpc>
            </a:pPr>
            <a:r>
              <a:rPr lang="en-US" sz="1800" dirty="0" err="1"/>
              <a:t>Menunggu</a:t>
            </a:r>
            <a:r>
              <a:rPr lang="en-US" sz="1800" dirty="0"/>
              <a:t> </a:t>
            </a:r>
            <a:r>
              <a:rPr lang="en-US" sz="1800" dirty="0" err="1"/>
              <a:t>beberapa</a:t>
            </a:r>
            <a:r>
              <a:rPr lang="en-US" sz="1800" dirty="0"/>
              <a:t> </a:t>
            </a:r>
            <a:r>
              <a:rPr lang="en-US" sz="1800" dirty="0" err="1"/>
              <a:t>saat</a:t>
            </a:r>
            <a:r>
              <a:rPr lang="en-US" sz="1800" dirty="0"/>
              <a:t> </a:t>
            </a:r>
            <a:r>
              <a:rPr lang="en-US" sz="1800" dirty="0" err="1"/>
              <a:t>setelah</a:t>
            </a:r>
            <a:r>
              <a:rPr lang="en-US" sz="1800" dirty="0"/>
              <a:t> </a:t>
            </a:r>
            <a:r>
              <a:rPr lang="en-US" sz="1800" dirty="0" err="1"/>
              <a:t>auditee</a:t>
            </a:r>
            <a:r>
              <a:rPr lang="en-US" sz="1800" dirty="0"/>
              <a:t> </a:t>
            </a:r>
            <a:r>
              <a:rPr lang="en-US" sz="1800" dirty="0" err="1"/>
              <a:t>selesai</a:t>
            </a:r>
            <a:r>
              <a:rPr lang="en-US" sz="1800" dirty="0"/>
              <a:t>  </a:t>
            </a:r>
            <a:r>
              <a:rPr lang="en-US" sz="1800" dirty="0" err="1"/>
              <a:t>berbicara</a:t>
            </a:r>
            <a:r>
              <a:rPr lang="en-US" sz="1800" dirty="0"/>
              <a:t> </a:t>
            </a:r>
            <a:r>
              <a:rPr lang="en-US" sz="1800" dirty="0" err="1"/>
              <a:t>sebelum</a:t>
            </a:r>
            <a:r>
              <a:rPr lang="en-US" sz="1800" dirty="0"/>
              <a:t> </a:t>
            </a:r>
            <a:r>
              <a:rPr lang="en-US" sz="1800" dirty="0" err="1"/>
              <a:t>mengajukan</a:t>
            </a:r>
            <a:r>
              <a:rPr lang="en-US" sz="1800" dirty="0"/>
              <a:t> </a:t>
            </a:r>
            <a:r>
              <a:rPr lang="en-US" sz="1800" dirty="0" err="1"/>
              <a:t>pertanyaan</a:t>
            </a:r>
            <a:r>
              <a:rPr lang="en-US" sz="1800" dirty="0"/>
              <a:t>.</a:t>
            </a:r>
          </a:p>
          <a:p>
            <a:pPr marL="922338" lvl="1" eaLnBrk="1" hangingPunct="1">
              <a:lnSpc>
                <a:spcPct val="110000"/>
              </a:lnSpc>
            </a:pPr>
            <a:r>
              <a:rPr lang="en-US" sz="1800" dirty="0" err="1"/>
              <a:t>Jangan</a:t>
            </a:r>
            <a:r>
              <a:rPr lang="en-US" sz="1800" dirty="0"/>
              <a:t> </a:t>
            </a:r>
            <a:r>
              <a:rPr lang="en-US" sz="1800" dirty="0" err="1"/>
              <a:t>melakukan</a:t>
            </a:r>
            <a:r>
              <a:rPr lang="en-US" sz="1800" dirty="0"/>
              <a:t> </a:t>
            </a:r>
            <a:r>
              <a:rPr lang="en-US" sz="1800" dirty="0" err="1"/>
              <a:t>interupsi</a:t>
            </a:r>
            <a:r>
              <a:rPr lang="en-US" sz="1800" dirty="0"/>
              <a:t> </a:t>
            </a:r>
            <a:r>
              <a:rPr lang="en-US" sz="1800" dirty="0" err="1"/>
              <a:t>terhadap</a:t>
            </a:r>
            <a:r>
              <a:rPr lang="en-US" sz="1800" dirty="0"/>
              <a:t> </a:t>
            </a:r>
            <a:r>
              <a:rPr lang="en-US" sz="1800" dirty="0" err="1"/>
              <a:t>respon</a:t>
            </a:r>
            <a:r>
              <a:rPr lang="en-US" sz="1800" dirty="0"/>
              <a:t> </a:t>
            </a:r>
            <a:r>
              <a:rPr lang="en-US" sz="1800" dirty="0" err="1"/>
              <a:t>dari</a:t>
            </a:r>
            <a:r>
              <a:rPr lang="en-US" sz="1800" dirty="0"/>
              <a:t> </a:t>
            </a:r>
            <a:r>
              <a:rPr lang="en-US" sz="1800" dirty="0" err="1"/>
              <a:t>auditee</a:t>
            </a:r>
            <a:r>
              <a:rPr lang="en-US" sz="1800" dirty="0"/>
              <a:t> </a:t>
            </a:r>
            <a:r>
              <a:rPr lang="en-US" sz="1800" dirty="0" err="1"/>
              <a:t>bila</a:t>
            </a:r>
            <a:r>
              <a:rPr lang="en-US" sz="1800" dirty="0"/>
              <a:t> </a:t>
            </a:r>
            <a:r>
              <a:rPr lang="en-US" sz="1800" dirty="0" err="1"/>
              <a:t>tidak</a:t>
            </a:r>
            <a:r>
              <a:rPr lang="en-US" sz="1800" dirty="0"/>
              <a:t> </a:t>
            </a:r>
            <a:r>
              <a:rPr lang="en-US" sz="1800" dirty="0" err="1"/>
              <a:t>terpaksa</a:t>
            </a:r>
            <a:endParaRPr lang="en-US" sz="1800" dirty="0"/>
          </a:p>
          <a:p>
            <a:pPr marL="922338" lvl="1" eaLnBrk="1" hangingPunct="1">
              <a:lnSpc>
                <a:spcPct val="110000"/>
              </a:lnSpc>
            </a:pPr>
            <a:r>
              <a:rPr lang="en-US" sz="1800" dirty="0" err="1"/>
              <a:t>Membuat</a:t>
            </a:r>
            <a:r>
              <a:rPr lang="en-US" sz="1800" dirty="0"/>
              <a:t> </a:t>
            </a:r>
            <a:r>
              <a:rPr lang="en-US" sz="1800" dirty="0" err="1"/>
              <a:t>Kesimpulan</a:t>
            </a:r>
            <a:r>
              <a:rPr lang="en-US" sz="1800" dirty="0"/>
              <a:t> </a:t>
            </a:r>
            <a:r>
              <a:rPr lang="en-US" sz="1800" dirty="0" err="1"/>
              <a:t>akhir</a:t>
            </a:r>
            <a:r>
              <a:rPr lang="en-US" sz="1800" dirty="0"/>
              <a:t> </a:t>
            </a:r>
            <a:r>
              <a:rPr lang="en-US" sz="1800" dirty="0" err="1"/>
              <a:t>hasil</a:t>
            </a:r>
            <a:r>
              <a:rPr lang="en-US" sz="1800" dirty="0"/>
              <a:t> interview </a:t>
            </a:r>
            <a:r>
              <a:rPr lang="en-US" sz="1800" dirty="0" err="1"/>
              <a:t>dan</a:t>
            </a:r>
            <a:r>
              <a:rPr lang="en-US" sz="1800" dirty="0"/>
              <a:t> </a:t>
            </a:r>
            <a:r>
              <a:rPr lang="en-US" sz="1800" dirty="0" err="1"/>
              <a:t>memperoleh</a:t>
            </a:r>
            <a:r>
              <a:rPr lang="en-US" sz="1800" dirty="0"/>
              <a:t> </a:t>
            </a:r>
            <a:r>
              <a:rPr lang="en-US" sz="1800" dirty="0" err="1"/>
              <a:t>persetujuan</a:t>
            </a:r>
            <a:r>
              <a:rPr lang="en-US" sz="1800" dirty="0"/>
              <a:t> </a:t>
            </a:r>
            <a:r>
              <a:rPr lang="en-US" sz="1800" dirty="0" err="1"/>
              <a:t>bersama</a:t>
            </a:r>
            <a:r>
              <a:rPr lang="en-US" sz="1800" dirty="0"/>
              <a:t> </a:t>
            </a:r>
            <a:r>
              <a:rPr lang="en-US" sz="1800" dirty="0" err="1"/>
              <a:t>atas</a:t>
            </a:r>
            <a:r>
              <a:rPr lang="en-US" sz="1800" dirty="0"/>
              <a:t> </a:t>
            </a:r>
            <a:r>
              <a:rPr lang="en-US" sz="1800" dirty="0" err="1"/>
              <a:t>hasil</a:t>
            </a:r>
            <a:r>
              <a:rPr lang="en-US" sz="1800" dirty="0"/>
              <a:t> interview </a:t>
            </a:r>
            <a:r>
              <a:rPr lang="en-US" sz="1800" dirty="0" err="1"/>
              <a:t>tersebut</a:t>
            </a:r>
            <a:r>
              <a:rPr lang="en-US" sz="1800" dirty="0"/>
              <a:t>. </a:t>
            </a:r>
          </a:p>
          <a:p>
            <a:pPr marL="922338" lvl="1" eaLnBrk="1" hangingPunct="1">
              <a:lnSpc>
                <a:spcPct val="110000"/>
              </a:lnSpc>
            </a:pPr>
            <a:r>
              <a:rPr lang="en-US" sz="1800" dirty="0" err="1"/>
              <a:t>Memberikan</a:t>
            </a:r>
            <a:r>
              <a:rPr lang="en-US" sz="1800" dirty="0"/>
              <a:t> </a:t>
            </a:r>
            <a:r>
              <a:rPr lang="en-US" sz="1800" dirty="0" err="1"/>
              <a:t>kesempatan</a:t>
            </a:r>
            <a:r>
              <a:rPr lang="en-US" sz="1800" dirty="0"/>
              <a:t> </a:t>
            </a:r>
            <a:r>
              <a:rPr lang="en-US" sz="1800" dirty="0" err="1"/>
              <a:t>kepada</a:t>
            </a:r>
            <a:r>
              <a:rPr lang="en-US" sz="1800" dirty="0"/>
              <a:t> </a:t>
            </a:r>
            <a:r>
              <a:rPr lang="en-US" sz="1800" dirty="0" err="1"/>
              <a:t>auditee</a:t>
            </a:r>
            <a:r>
              <a:rPr lang="en-US" sz="1800" dirty="0"/>
              <a:t> </a:t>
            </a:r>
            <a:r>
              <a:rPr lang="en-US" sz="1800" dirty="0" err="1"/>
              <a:t>untuk</a:t>
            </a:r>
            <a:r>
              <a:rPr lang="en-US" sz="1800" dirty="0"/>
              <a:t> </a:t>
            </a:r>
            <a:r>
              <a:rPr lang="en-US" sz="1800" dirty="0" err="1"/>
              <a:t>mengkoreksi</a:t>
            </a:r>
            <a:r>
              <a:rPr lang="en-US" sz="1800" dirty="0"/>
              <a:t> </a:t>
            </a:r>
            <a:r>
              <a:rPr lang="en-US" sz="1800" dirty="0" err="1"/>
              <a:t>kesalahpengertian</a:t>
            </a:r>
            <a:endParaRPr lang="en-US" sz="1800" dirty="0"/>
          </a:p>
        </p:txBody>
      </p:sp>
      <p:sp>
        <p:nvSpPr>
          <p:cNvPr id="88067" name="Rectangle 1040"/>
          <p:cNvSpPr>
            <a:spLocks noGrp="1" noChangeArrowheads="1"/>
          </p:cNvSpPr>
          <p:nvPr>
            <p:ph type="title"/>
          </p:nvPr>
        </p:nvSpPr>
        <p:spPr>
          <a:xfrm>
            <a:off x="1452539" y="357166"/>
            <a:ext cx="8453462" cy="1271611"/>
          </a:xfrm>
          <a:noFill/>
        </p:spPr>
        <p:txBody>
          <a:bodyPr anchor="b"/>
          <a:lstStyle/>
          <a:p>
            <a:pPr algn="l" eaLnBrk="1" hangingPunct="1"/>
            <a:r>
              <a:rPr lang="en-US" b="0" u="sng" dirty="0" err="1"/>
              <a:t>Teknik-teknik</a:t>
            </a:r>
            <a:r>
              <a:rPr lang="en-US" b="0" u="sng" dirty="0"/>
              <a:t> </a:t>
            </a:r>
            <a:r>
              <a:rPr lang="en-US" b="0" u="sng" dirty="0" err="1"/>
              <a:t>Komunikasi</a:t>
            </a:r>
            <a:r>
              <a:rPr lang="en-US" b="0" u="sng" dirty="0"/>
              <a:t> </a:t>
            </a:r>
            <a:br>
              <a:rPr lang="en-US" b="0" u="sng" dirty="0"/>
            </a:br>
            <a:r>
              <a:rPr lang="en-US" b="0" u="sng" dirty="0" err="1"/>
              <a:t>Saat</a:t>
            </a:r>
            <a:r>
              <a:rPr lang="en-US" b="0" u="sng" dirty="0"/>
              <a:t> </a:t>
            </a:r>
            <a:r>
              <a:rPr lang="en-US" b="0" u="sng" dirty="0" err="1"/>
              <a:t>Wawancara</a:t>
            </a:r>
            <a:endParaRPr lang="en-US" b="0" u="sng" dirty="0"/>
          </a:p>
        </p:txBody>
      </p:sp>
      <p:sp>
        <p:nvSpPr>
          <p:cNvPr id="5" name="Rectangle 4"/>
          <p:cNvSpPr/>
          <p:nvPr/>
        </p:nvSpPr>
        <p:spPr>
          <a:xfrm>
            <a:off x="0" y="0"/>
            <a:ext cx="881034" cy="2348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1"/>
          </p:nvPr>
        </p:nvSpPr>
        <p:spPr/>
        <p:txBody>
          <a:bodyPr/>
          <a:lstStyle/>
          <a:p>
            <a:pPr>
              <a:defRPr/>
            </a:pPr>
            <a:fld id="{05AFAB11-F620-41BB-9FD1-51BD9D46CF74}" type="slidenum">
              <a:rPr lang="id-ID" smtClean="0"/>
              <a:pPr>
                <a:defRPr/>
              </a:pPr>
              <a:t>88</a:t>
            </a:fld>
            <a:endParaRPr lang="id-ID"/>
          </a:p>
        </p:txBody>
      </p:sp>
      <p:sp>
        <p:nvSpPr>
          <p:cNvPr id="2" name="Footer Placeholder 1">
            <a:extLst>
              <a:ext uri="{FF2B5EF4-FFF2-40B4-BE49-F238E27FC236}">
                <a16:creationId xmlns:a16="http://schemas.microsoft.com/office/drawing/2014/main" id="{F06F2FA5-CE88-4AB3-859C-88FCE9C6E398}"/>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1862656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80928"/>
            <a:ext cx="2138331" cy="40770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90" name="Rectangle 3"/>
          <p:cNvSpPr>
            <a:spLocks noGrp="1" noChangeArrowheads="1"/>
          </p:cNvSpPr>
          <p:nvPr>
            <p:ph type="body" sz="half" idx="1"/>
          </p:nvPr>
        </p:nvSpPr>
        <p:spPr>
          <a:xfrm>
            <a:off x="2738422" y="2252684"/>
            <a:ext cx="6732464" cy="4248150"/>
          </a:xfrm>
          <a:noFill/>
        </p:spPr>
        <p:txBody>
          <a:bodyPr/>
          <a:lstStyle/>
          <a:p>
            <a:pPr marL="0" indent="0" eaLnBrk="1" hangingPunct="1">
              <a:lnSpc>
                <a:spcPct val="110000"/>
              </a:lnSpc>
              <a:buFont typeface="Wingdings" pitchFamily="2" charset="2"/>
              <a:buNone/>
            </a:pPr>
            <a:r>
              <a:rPr lang="en-US" sz="2000" dirty="0"/>
              <a:t>Agar </a:t>
            </a:r>
            <a:r>
              <a:rPr lang="en-US" sz="2000" dirty="0" err="1"/>
              <a:t>wawancara</a:t>
            </a:r>
            <a:r>
              <a:rPr lang="en-US" sz="2000" dirty="0"/>
              <a:t> </a:t>
            </a:r>
            <a:r>
              <a:rPr lang="en-US" sz="2000" dirty="0" err="1"/>
              <a:t>terasa</a:t>
            </a:r>
            <a:r>
              <a:rPr lang="en-US" sz="2000" dirty="0"/>
              <a:t> </a:t>
            </a:r>
            <a:r>
              <a:rPr lang="en-US" sz="2000" dirty="0" err="1"/>
              <a:t>hidup</a:t>
            </a:r>
            <a:r>
              <a:rPr lang="en-US" sz="2000" dirty="0"/>
              <a:t> </a:t>
            </a:r>
            <a:r>
              <a:rPr lang="en-US" sz="2000" dirty="0" err="1"/>
              <a:t>dan</a:t>
            </a:r>
            <a:r>
              <a:rPr lang="en-US" sz="2000" dirty="0"/>
              <a:t> </a:t>
            </a:r>
            <a:r>
              <a:rPr lang="en-US" sz="2000" dirty="0" err="1"/>
              <a:t>efektif</a:t>
            </a:r>
            <a:r>
              <a:rPr lang="en-US" sz="2000" dirty="0"/>
              <a:t> </a:t>
            </a:r>
            <a:r>
              <a:rPr lang="en-US" sz="2000" dirty="0" err="1"/>
              <a:t>untuk</a:t>
            </a:r>
            <a:r>
              <a:rPr lang="en-US" sz="2000" dirty="0"/>
              <a:t> </a:t>
            </a:r>
            <a:r>
              <a:rPr lang="en-US" sz="2000" dirty="0" err="1"/>
              <a:t>mendapat</a:t>
            </a:r>
            <a:r>
              <a:rPr lang="en-US" sz="2000" dirty="0"/>
              <a:t> yang </a:t>
            </a:r>
            <a:r>
              <a:rPr lang="en-US" sz="2000" dirty="0" err="1"/>
              <a:t>ingin</a:t>
            </a:r>
            <a:r>
              <a:rPr lang="en-US" sz="2000" dirty="0"/>
              <a:t> </a:t>
            </a:r>
            <a:r>
              <a:rPr lang="en-US" sz="2000" dirty="0" err="1"/>
              <a:t>diketahui</a:t>
            </a:r>
            <a:r>
              <a:rPr lang="en-US" sz="2000" dirty="0"/>
              <a:t> </a:t>
            </a:r>
            <a:r>
              <a:rPr lang="en-US" sz="2000" dirty="0" err="1"/>
              <a:t>maka</a:t>
            </a:r>
            <a:r>
              <a:rPr lang="en-US" sz="2000" dirty="0"/>
              <a:t> </a:t>
            </a:r>
            <a:r>
              <a:rPr lang="en-US" sz="2000" dirty="0" err="1"/>
              <a:t>dapat</a:t>
            </a:r>
            <a:r>
              <a:rPr lang="en-US" sz="2000" dirty="0"/>
              <a:t> </a:t>
            </a:r>
            <a:r>
              <a:rPr lang="en-US" sz="2000" dirty="0" err="1"/>
              <a:t>dilakukan</a:t>
            </a:r>
            <a:r>
              <a:rPr lang="en-US" sz="2000" dirty="0"/>
              <a:t> </a:t>
            </a:r>
            <a:r>
              <a:rPr lang="en-US" sz="2000" dirty="0" err="1"/>
              <a:t>dengan</a:t>
            </a:r>
            <a:r>
              <a:rPr lang="en-US" sz="2000" dirty="0"/>
              <a:t> </a:t>
            </a:r>
            <a:r>
              <a:rPr lang="en-US" sz="2000" dirty="0" err="1"/>
              <a:t>menyampaikan</a:t>
            </a:r>
            <a:r>
              <a:rPr lang="en-US" sz="2000" dirty="0"/>
              <a:t> </a:t>
            </a:r>
            <a:r>
              <a:rPr lang="en-US" sz="2000" dirty="0" err="1"/>
              <a:t>beberapa</a:t>
            </a:r>
            <a:r>
              <a:rPr lang="en-US" sz="2000" dirty="0"/>
              <a:t> </a:t>
            </a:r>
            <a:r>
              <a:rPr lang="en-US" sz="2000" dirty="0" err="1"/>
              <a:t>jenis</a:t>
            </a:r>
            <a:r>
              <a:rPr lang="en-US" sz="2000" dirty="0"/>
              <a:t> </a:t>
            </a:r>
            <a:r>
              <a:rPr lang="en-US" sz="2000" dirty="0" err="1"/>
              <a:t>pertanyaan</a:t>
            </a:r>
            <a:r>
              <a:rPr lang="en-US" sz="2000" dirty="0"/>
              <a:t> </a:t>
            </a:r>
            <a:r>
              <a:rPr lang="en-US" sz="2000" dirty="0" err="1"/>
              <a:t>berikut</a:t>
            </a:r>
            <a:r>
              <a:rPr lang="en-US" sz="2000" dirty="0"/>
              <a:t>, </a:t>
            </a:r>
            <a:r>
              <a:rPr lang="en-US" sz="2000" dirty="0" err="1"/>
              <a:t>a.l</a:t>
            </a:r>
            <a:r>
              <a:rPr lang="en-US" sz="2000" dirty="0"/>
              <a:t>:</a:t>
            </a:r>
          </a:p>
          <a:p>
            <a:pPr lvl="1" eaLnBrk="1" hangingPunct="1">
              <a:lnSpc>
                <a:spcPct val="50000"/>
              </a:lnSpc>
              <a:buFont typeface="Wingdings" pitchFamily="2" charset="2"/>
              <a:buNone/>
            </a:pPr>
            <a:endParaRPr lang="en-US" sz="2000" dirty="0">
              <a:latin typeface="Bookman Old Style" pitchFamily="18" charset="0"/>
            </a:endParaRPr>
          </a:p>
          <a:p>
            <a:pPr eaLnBrk="1" hangingPunct="1">
              <a:lnSpc>
                <a:spcPct val="90000"/>
              </a:lnSpc>
            </a:pPr>
            <a:r>
              <a:rPr lang="en-US" sz="2000" b="1" i="1" dirty="0"/>
              <a:t>Open question</a:t>
            </a:r>
            <a:r>
              <a:rPr lang="en-US" sz="2000" dirty="0"/>
              <a:t> </a:t>
            </a:r>
          </a:p>
          <a:p>
            <a:pPr eaLnBrk="1" hangingPunct="1">
              <a:lnSpc>
                <a:spcPct val="90000"/>
              </a:lnSpc>
              <a:buFont typeface="Wingdings" pitchFamily="2" charset="2"/>
              <a:buNone/>
            </a:pPr>
            <a:r>
              <a:rPr lang="en-US" sz="2000" dirty="0"/>
              <a:t>	</a:t>
            </a:r>
            <a:r>
              <a:rPr lang="en-US" sz="2000" dirty="0" err="1"/>
              <a:t>yaitu</a:t>
            </a:r>
            <a:r>
              <a:rPr lang="en-US" sz="2000" dirty="0"/>
              <a:t> </a:t>
            </a:r>
            <a:r>
              <a:rPr lang="en-US" sz="2000" dirty="0" err="1"/>
              <a:t>pertanyaan</a:t>
            </a:r>
            <a:r>
              <a:rPr lang="en-US" sz="2000" dirty="0"/>
              <a:t> yang </a:t>
            </a:r>
            <a:r>
              <a:rPr lang="en-US" sz="2000" dirty="0" err="1"/>
              <a:t>membutuhkan</a:t>
            </a:r>
            <a:r>
              <a:rPr lang="en-US" sz="2000" dirty="0"/>
              <a:t> </a:t>
            </a:r>
            <a:r>
              <a:rPr lang="en-US" sz="2000" dirty="0" err="1"/>
              <a:t>penjelasan</a:t>
            </a:r>
            <a:r>
              <a:rPr lang="en-US" sz="2000" dirty="0"/>
              <a:t> </a:t>
            </a:r>
          </a:p>
          <a:p>
            <a:pPr eaLnBrk="1" hangingPunct="1">
              <a:lnSpc>
                <a:spcPct val="90000"/>
              </a:lnSpc>
            </a:pPr>
            <a:r>
              <a:rPr lang="en-US" sz="2000" b="1" i="1" dirty="0"/>
              <a:t>Probing question</a:t>
            </a:r>
            <a:r>
              <a:rPr lang="en-US" sz="2000" b="1" dirty="0"/>
              <a:t> </a:t>
            </a:r>
          </a:p>
          <a:p>
            <a:pPr eaLnBrk="1" hangingPunct="1">
              <a:lnSpc>
                <a:spcPct val="90000"/>
              </a:lnSpc>
              <a:buFont typeface="Wingdings" pitchFamily="2" charset="2"/>
              <a:buNone/>
            </a:pPr>
            <a:r>
              <a:rPr lang="en-US" sz="2000" dirty="0"/>
              <a:t>	</a:t>
            </a:r>
            <a:r>
              <a:rPr lang="en-US" sz="2000" dirty="0" err="1"/>
              <a:t>yaitu</a:t>
            </a:r>
            <a:r>
              <a:rPr lang="en-US" sz="2000" dirty="0"/>
              <a:t> </a:t>
            </a:r>
            <a:r>
              <a:rPr lang="en-US" sz="2000" dirty="0" err="1"/>
              <a:t>pertanyaan</a:t>
            </a:r>
            <a:r>
              <a:rPr lang="en-US" sz="2000" dirty="0"/>
              <a:t> yang </a:t>
            </a:r>
            <a:r>
              <a:rPr lang="en-US" sz="2000" dirty="0" err="1"/>
              <a:t>bersifat</a:t>
            </a:r>
            <a:r>
              <a:rPr lang="en-US" sz="2000" dirty="0"/>
              <a:t> </a:t>
            </a:r>
            <a:r>
              <a:rPr lang="en-US" sz="2000" dirty="0" err="1"/>
              <a:t>memeriksa</a:t>
            </a:r>
            <a:r>
              <a:rPr lang="en-US" sz="2000" dirty="0"/>
              <a:t> </a:t>
            </a:r>
            <a:r>
              <a:rPr lang="en-US" sz="2000" dirty="0" err="1"/>
              <a:t>dan</a:t>
            </a:r>
            <a:r>
              <a:rPr lang="en-US" sz="2000" dirty="0"/>
              <a:t> </a:t>
            </a:r>
            <a:r>
              <a:rPr lang="en-US" sz="2000" dirty="0" err="1"/>
              <a:t>fokus</a:t>
            </a:r>
            <a:r>
              <a:rPr lang="en-US" sz="2000" dirty="0"/>
              <a:t> </a:t>
            </a:r>
            <a:r>
              <a:rPr lang="en-US" sz="2000" dirty="0" err="1"/>
              <a:t>pada</a:t>
            </a:r>
            <a:r>
              <a:rPr lang="en-US" sz="2000" dirty="0"/>
              <a:t> </a:t>
            </a:r>
            <a:r>
              <a:rPr lang="en-US" sz="2000" dirty="0" err="1"/>
              <a:t>satu</a:t>
            </a:r>
            <a:r>
              <a:rPr lang="en-US" sz="2000" dirty="0"/>
              <a:t> </a:t>
            </a:r>
            <a:r>
              <a:rPr lang="en-US" sz="2000" dirty="0" err="1"/>
              <a:t>hal</a:t>
            </a:r>
            <a:r>
              <a:rPr lang="en-US" sz="2000" dirty="0"/>
              <a:t> yang </a:t>
            </a:r>
            <a:r>
              <a:rPr lang="en-US" sz="2000" dirty="0" err="1"/>
              <a:t>penting</a:t>
            </a:r>
            <a:r>
              <a:rPr lang="en-US" sz="2000" dirty="0"/>
              <a:t>. </a:t>
            </a:r>
          </a:p>
          <a:p>
            <a:pPr eaLnBrk="1" hangingPunct="1">
              <a:lnSpc>
                <a:spcPct val="90000"/>
              </a:lnSpc>
            </a:pPr>
            <a:r>
              <a:rPr lang="en-US" sz="2000" b="1" i="1" dirty="0"/>
              <a:t>Closed question</a:t>
            </a:r>
          </a:p>
          <a:p>
            <a:pPr eaLnBrk="1" hangingPunct="1">
              <a:lnSpc>
                <a:spcPct val="90000"/>
              </a:lnSpc>
              <a:buFont typeface="Wingdings" pitchFamily="2" charset="2"/>
              <a:buNone/>
            </a:pPr>
            <a:r>
              <a:rPr lang="en-US" sz="2000" dirty="0"/>
              <a:t>	</a:t>
            </a:r>
            <a:r>
              <a:rPr lang="en-US" sz="2000" dirty="0" err="1"/>
              <a:t>Pertanyaan</a:t>
            </a:r>
            <a:r>
              <a:rPr lang="en-US" sz="2000" dirty="0"/>
              <a:t> yang </a:t>
            </a:r>
            <a:r>
              <a:rPr lang="en-US" sz="2000" dirty="0" err="1"/>
              <a:t>meminta</a:t>
            </a:r>
            <a:r>
              <a:rPr lang="en-US" sz="2000" dirty="0"/>
              <a:t> </a:t>
            </a:r>
            <a:r>
              <a:rPr lang="en-US" sz="2000" dirty="0" err="1"/>
              <a:t>kepastian</a:t>
            </a:r>
            <a:r>
              <a:rPr lang="en-US" sz="2000" dirty="0"/>
              <a:t> </a:t>
            </a:r>
            <a:r>
              <a:rPr lang="en-US" sz="2000" dirty="0" err="1"/>
              <a:t>auditee</a:t>
            </a:r>
            <a:r>
              <a:rPr lang="en-US" sz="2000" dirty="0">
                <a:latin typeface="Bookman Old Style" pitchFamily="18" charset="0"/>
              </a:rPr>
              <a:t>.</a:t>
            </a:r>
          </a:p>
        </p:txBody>
      </p:sp>
      <p:sp>
        <p:nvSpPr>
          <p:cNvPr id="89091" name="Rectangle 17"/>
          <p:cNvSpPr>
            <a:spLocks noGrp="1" noChangeArrowheads="1"/>
          </p:cNvSpPr>
          <p:nvPr>
            <p:ph type="title"/>
          </p:nvPr>
        </p:nvSpPr>
        <p:spPr>
          <a:xfrm>
            <a:off x="2738422" y="704839"/>
            <a:ext cx="7167579" cy="1152525"/>
          </a:xfrm>
          <a:noFill/>
        </p:spPr>
        <p:txBody>
          <a:bodyPr anchor="b"/>
          <a:lstStyle/>
          <a:p>
            <a:pPr algn="l" eaLnBrk="1" hangingPunct="1"/>
            <a:r>
              <a:rPr lang="en-US" b="0" u="sng" dirty="0" err="1"/>
              <a:t>Teknik-teknik</a:t>
            </a:r>
            <a:r>
              <a:rPr lang="en-US" b="0" u="sng" dirty="0"/>
              <a:t> </a:t>
            </a:r>
            <a:r>
              <a:rPr lang="en-US" b="0" u="sng" dirty="0" err="1"/>
              <a:t>Komunikasi</a:t>
            </a:r>
            <a:r>
              <a:rPr lang="en-US" b="0" u="sng" dirty="0"/>
              <a:t> </a:t>
            </a:r>
            <a:br>
              <a:rPr lang="en-US" b="0" u="sng" dirty="0"/>
            </a:br>
            <a:r>
              <a:rPr lang="en-US" b="0" u="sng" dirty="0" err="1"/>
              <a:t>Saat</a:t>
            </a:r>
            <a:r>
              <a:rPr lang="en-US" b="0" u="sng" dirty="0"/>
              <a:t> </a:t>
            </a:r>
            <a:r>
              <a:rPr lang="en-US" b="0" u="sng" dirty="0" err="1"/>
              <a:t>Wawancara</a:t>
            </a:r>
            <a:endParaRPr lang="en-US" b="0" u="sng" dirty="0"/>
          </a:p>
        </p:txBody>
      </p:sp>
      <p:pic>
        <p:nvPicPr>
          <p:cNvPr id="256002" name="Picture 2" descr="http://terinewman.com/wp-content/uploads/2013/11/accountants-1024x821.jpg"/>
          <p:cNvPicPr>
            <a:picLocks noChangeAspect="1" noChangeArrowheads="1"/>
          </p:cNvPicPr>
          <p:nvPr/>
        </p:nvPicPr>
        <p:blipFill>
          <a:blip r:embed="rId2" cstate="print"/>
          <a:srcRect l="23997" r="13681"/>
          <a:stretch>
            <a:fillRect/>
          </a:stretch>
        </p:blipFill>
        <p:spPr bwMode="auto">
          <a:xfrm>
            <a:off x="0" y="0"/>
            <a:ext cx="2138331" cy="2752776"/>
          </a:xfrm>
          <a:prstGeom prst="rect">
            <a:avLst/>
          </a:prstGeom>
          <a:noFill/>
        </p:spPr>
      </p:pic>
      <p:sp>
        <p:nvSpPr>
          <p:cNvPr id="8" name="Slide Number Placeholder 7"/>
          <p:cNvSpPr>
            <a:spLocks noGrp="1"/>
          </p:cNvSpPr>
          <p:nvPr>
            <p:ph type="sldNum" sz="quarter" idx="11"/>
          </p:nvPr>
        </p:nvSpPr>
        <p:spPr/>
        <p:txBody>
          <a:bodyPr/>
          <a:lstStyle/>
          <a:p>
            <a:pPr>
              <a:defRPr/>
            </a:pPr>
            <a:fld id="{05AFAB11-F620-41BB-9FD1-51BD9D46CF74}" type="slidenum">
              <a:rPr lang="id-ID" smtClean="0"/>
              <a:pPr>
                <a:defRPr/>
              </a:pPr>
              <a:t>89</a:t>
            </a:fld>
            <a:endParaRPr lang="id-ID"/>
          </a:p>
        </p:txBody>
      </p:sp>
      <p:sp>
        <p:nvSpPr>
          <p:cNvPr id="2" name="Footer Placeholder 1">
            <a:extLst>
              <a:ext uri="{FF2B5EF4-FFF2-40B4-BE49-F238E27FC236}">
                <a16:creationId xmlns:a16="http://schemas.microsoft.com/office/drawing/2014/main" id="{8321893A-DE27-4388-9A26-88C9A28C68EF}"/>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3943942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281ACF-9E33-4D55-9186-1FE42A28F119}"/>
              </a:ext>
            </a:extLst>
          </p:cNvPr>
          <p:cNvPicPr>
            <a:picLocks noChangeAspect="1"/>
          </p:cNvPicPr>
          <p:nvPr/>
        </p:nvPicPr>
        <p:blipFill>
          <a:blip r:embed="rId2"/>
          <a:stretch>
            <a:fillRect/>
          </a:stretch>
        </p:blipFill>
        <p:spPr>
          <a:xfrm rot="5400000" flipH="1" flipV="1">
            <a:off x="-2456614" y="2420184"/>
            <a:ext cx="6894430" cy="1981199"/>
          </a:xfrm>
          <a:prstGeom prst="rect">
            <a:avLst/>
          </a:prstGeom>
        </p:spPr>
      </p:pic>
      <p:sp>
        <p:nvSpPr>
          <p:cNvPr id="2" name="Title 1">
            <a:extLst>
              <a:ext uri="{FF2B5EF4-FFF2-40B4-BE49-F238E27FC236}">
                <a16:creationId xmlns:a16="http://schemas.microsoft.com/office/drawing/2014/main" id="{33203BA0-8977-4D41-8687-5DAA1B9E83E2}"/>
              </a:ext>
            </a:extLst>
          </p:cNvPr>
          <p:cNvSpPr>
            <a:spLocks noGrp="1"/>
          </p:cNvSpPr>
          <p:nvPr>
            <p:ph type="title"/>
          </p:nvPr>
        </p:nvSpPr>
        <p:spPr>
          <a:xfrm>
            <a:off x="1911624" y="312408"/>
            <a:ext cx="8915400" cy="1143000"/>
          </a:xfrm>
        </p:spPr>
        <p:txBody>
          <a:bodyPr/>
          <a:lstStyle/>
          <a:p>
            <a:r>
              <a:rPr lang="en-US" dirty="0"/>
              <a:t>PERUBAHAN ISO 19011:2018</a:t>
            </a:r>
          </a:p>
        </p:txBody>
      </p:sp>
      <p:sp>
        <p:nvSpPr>
          <p:cNvPr id="4" name="Slide Number Placeholder 3">
            <a:extLst>
              <a:ext uri="{FF2B5EF4-FFF2-40B4-BE49-F238E27FC236}">
                <a16:creationId xmlns:a16="http://schemas.microsoft.com/office/drawing/2014/main" id="{3AB92B5F-6EAE-0D4A-AB56-3DC138C26C6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E45CE70-E33F-477F-A393-0BE074B74373}"/>
              </a:ext>
            </a:extLst>
          </p:cNvPr>
          <p:cNvSpPr>
            <a:spLocks noGrp="1"/>
          </p:cNvSpPr>
          <p:nvPr>
            <p:ph type="ftr" sz="quarter" idx="3"/>
          </p:nvPr>
        </p:nvSpPr>
        <p:spPr/>
        <p:txBody>
          <a:bodyPr/>
          <a:lstStyle/>
          <a:p>
            <a:r>
              <a:rPr lang="en-US"/>
              <a:t>IQA IATF 16949 1/Rev 04 © Copyright Sentral Sistem, Mar 2019</a:t>
            </a:r>
          </a:p>
        </p:txBody>
      </p:sp>
      <p:sp>
        <p:nvSpPr>
          <p:cNvPr id="6" name="Content Placeholder 2">
            <a:extLst>
              <a:ext uri="{FF2B5EF4-FFF2-40B4-BE49-F238E27FC236}">
                <a16:creationId xmlns:a16="http://schemas.microsoft.com/office/drawing/2014/main" id="{449E9315-374F-EE48-BA74-E768EDFED53F}"/>
              </a:ext>
            </a:extLst>
          </p:cNvPr>
          <p:cNvSpPr txBox="1">
            <a:spLocks/>
          </p:cNvSpPr>
          <p:nvPr/>
        </p:nvSpPr>
        <p:spPr>
          <a:xfrm>
            <a:off x="1981200" y="1674591"/>
            <a:ext cx="7670800" cy="4903127"/>
          </a:xfrm>
          <a:prstGeom prst="rect">
            <a:avLst/>
          </a:prstGeom>
        </p:spPr>
        <p:txBody>
          <a:bodyPr vert="horz" lIns="99060" tIns="49530" rIns="99060" bIns="4953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95285" marR="0" lvl="0" indent="-495285"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Menyesuaikan</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manajemen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telah</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terlebih</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dahulu</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dilakukan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oleh</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organisasi</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ISO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High level structure</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penyamaan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struktur</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manajemen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berlaku</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semua</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standard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manajemen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seperti</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ISO 9001:2015; ISO 14001: 2015; ISO 45001:2018,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standard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sistem</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manajemen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lainnya</a:t>
            </a:r>
            <a:endPar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Konteks</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organisasi</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Isu</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Internal, External,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harapan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tuntutan</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pihak</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endPar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Leadership </a:t>
            </a: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Komitmen</a:t>
            </a:r>
            <a:endPar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dan </a:t>
            </a:r>
            <a:r>
              <a:rPr kumimoji="0" lang="id-ID" sz="2167" b="1" i="0" u="none" strike="noStrike" kern="1200" cap="none" spc="0" normalizeH="0" baseline="0" noProof="0" dirty="0">
                <a:ln>
                  <a:noFill/>
                </a:ln>
                <a:solidFill>
                  <a:prstClr val="black"/>
                </a:solidFill>
                <a:effectLst/>
                <a:uLnTx/>
                <a:uFillTx/>
                <a:latin typeface="Calibri" panose="020F0502020204030204"/>
                <a:ea typeface="+mn-ea"/>
                <a:cs typeface="+mn-cs"/>
              </a:rPr>
              <a:t>peluang</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rPr>
              <a:t>(risk &amp; opportunity)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Pendekatan</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167" b="1" i="0" u="none" strike="noStrike" kern="1200" cap="none" spc="0" normalizeH="0" baseline="0" noProof="0" dirty="0" err="1">
                <a:ln>
                  <a:noFill/>
                </a:ln>
                <a:solidFill>
                  <a:prstClr val="black"/>
                </a:solidFill>
                <a:effectLst/>
                <a:uLnTx/>
                <a:uFillTx/>
                <a:latin typeface="Calibri" panose="020F0502020204030204"/>
                <a:ea typeface="+mn-ea"/>
                <a:cs typeface="+mn-cs"/>
              </a:rPr>
              <a:t>kinerja</a:t>
            </a:r>
            <a:endParaRPr kumimoji="0" lang="en-US" sz="2167"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1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258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9906000" cy="1143000"/>
          </a:xfrm>
          <a:solidFill>
            <a:schemeClr val="accent3">
              <a:lumMod val="50000"/>
            </a:schemeClr>
          </a:solidFill>
        </p:spPr>
        <p:txBody>
          <a:bodyPr anchor="ctr" anchorCtr="0"/>
          <a:lstStyle/>
          <a:p>
            <a:pPr algn="ctr" eaLnBrk="1" hangingPunct="1"/>
            <a:r>
              <a:rPr lang="en-US" b="1" u="sng" dirty="0" err="1">
                <a:solidFill>
                  <a:schemeClr val="bg1"/>
                </a:solidFill>
              </a:rPr>
              <a:t>Jenis-jenis</a:t>
            </a:r>
            <a:r>
              <a:rPr lang="en-US" b="1" u="sng" dirty="0">
                <a:solidFill>
                  <a:schemeClr val="bg1"/>
                </a:solidFill>
              </a:rPr>
              <a:t> </a:t>
            </a:r>
            <a:r>
              <a:rPr lang="en-US" b="1" u="sng" dirty="0" err="1">
                <a:solidFill>
                  <a:schemeClr val="bg1"/>
                </a:solidFill>
              </a:rPr>
              <a:t>pertanyaan</a:t>
            </a:r>
            <a:endParaRPr lang="en-US" b="1" u="sng" dirty="0">
              <a:solidFill>
                <a:schemeClr val="bg1"/>
              </a:solidFill>
            </a:endParaRPr>
          </a:p>
        </p:txBody>
      </p:sp>
      <p:sp>
        <p:nvSpPr>
          <p:cNvPr id="6" name="Slide Number Placeholder 5"/>
          <p:cNvSpPr>
            <a:spLocks noGrp="1"/>
          </p:cNvSpPr>
          <p:nvPr>
            <p:ph type="sldNum" sz="quarter" idx="12"/>
          </p:nvPr>
        </p:nvSpPr>
        <p:spPr/>
        <p:txBody>
          <a:bodyPr/>
          <a:lstStyle/>
          <a:p>
            <a:pPr>
              <a:defRPr/>
            </a:pPr>
            <a:fld id="{4CB15F9C-59B7-428D-B194-A4776FBF064C}" type="slidenum">
              <a:rPr lang="en-US" smtClean="0"/>
              <a:pPr>
                <a:defRPr/>
              </a:pPr>
              <a:t>90</a:t>
            </a:fld>
            <a:endParaRPr lang="en-US"/>
          </a:p>
        </p:txBody>
      </p:sp>
      <p:graphicFrame>
        <p:nvGraphicFramePr>
          <p:cNvPr id="8" name="Group 26"/>
          <p:cNvGraphicFramePr>
            <a:graphicFrameLocks noGrp="1"/>
          </p:cNvGraphicFramePr>
          <p:nvPr/>
        </p:nvGraphicFramePr>
        <p:xfrm>
          <a:off x="523844" y="1285860"/>
          <a:ext cx="8915400" cy="5464176"/>
        </p:xfrm>
        <a:graphic>
          <a:graphicData uri="http://schemas.openxmlformats.org/drawingml/2006/table">
            <a:tbl>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tblGrid>
              <a:tr h="388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pitchFamily="34" charset="0"/>
                        </a:rPr>
                        <a:t>Open Question</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rgbClr val="000066"/>
                          </a:solidFill>
                          <a:effectLst/>
                          <a:latin typeface="Arial" pitchFamily="34" charset="0"/>
                        </a:rPr>
                        <a:t>Probing Question</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stretch>
                        <a:fillRect/>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Arial" pitchFamily="34" charset="0"/>
                        </a:rPr>
                        <a:t>Closed Question</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4"/>
                      <a:srcRect/>
                      <a:stretch>
                        <a:fillRect/>
                      </a:stretch>
                    </a:blipFill>
                  </a:tcPr>
                </a:tc>
                <a:extLst>
                  <a:ext uri="{0D108BD9-81ED-4DB2-BD59-A6C34878D82A}">
                    <a16:rowId xmlns:a16="http://schemas.microsoft.com/office/drawing/2014/main" val="10000"/>
                  </a:ext>
                </a:extLst>
              </a:tr>
              <a:tr h="1058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dirty="0" err="1">
                          <a:ln>
                            <a:noFill/>
                          </a:ln>
                          <a:solidFill>
                            <a:srgbClr val="660033"/>
                          </a:solidFill>
                          <a:effectLst/>
                          <a:latin typeface="Arial" pitchFamily="34" charset="0"/>
                        </a:rPr>
                        <a:t>Keuntungannya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adalah</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dengan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satu</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pertanyaan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kita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mendapat</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informasi</a:t>
                      </a:r>
                      <a:r>
                        <a:rPr kumimoji="0" lang="en-US" sz="1500" b="1" i="0" u="none" strike="noStrike" cap="none" normalizeH="0" baseline="0" dirty="0">
                          <a:ln>
                            <a:noFill/>
                          </a:ln>
                          <a:solidFill>
                            <a:srgbClr val="000066"/>
                          </a:solidFill>
                          <a:effectLst/>
                          <a:latin typeface="Arial" pitchFamily="34" charset="0"/>
                        </a:rPr>
                        <a:t> yang </a:t>
                      </a:r>
                      <a:r>
                        <a:rPr kumimoji="0" lang="en-US" sz="1500" b="1" i="0" u="none" strike="noStrike" cap="none" normalizeH="0" baseline="0" dirty="0" err="1">
                          <a:ln>
                            <a:noFill/>
                          </a:ln>
                          <a:solidFill>
                            <a:srgbClr val="000066"/>
                          </a:solidFill>
                          <a:effectLst/>
                          <a:latin typeface="Arial" pitchFamily="34" charset="0"/>
                        </a:rPr>
                        <a:t>banyak</a:t>
                      </a:r>
                      <a:endParaRPr kumimoji="0" lang="en-US" sz="1500" b="1" i="0" u="none" strike="noStrike" cap="none" normalizeH="0" baseline="0" dirty="0">
                        <a:ln>
                          <a:noFill/>
                        </a:ln>
                        <a:solidFill>
                          <a:srgbClr val="000066"/>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1" i="0" u="none" strike="noStrike" cap="none" normalizeH="0" baseline="0" dirty="0">
                        <a:ln>
                          <a:noFill/>
                        </a:ln>
                        <a:solidFill>
                          <a:srgbClr val="000066"/>
                        </a:solidFill>
                        <a:effectLst/>
                        <a:latin typeface="Arial" pitchFamily="34" charset="0"/>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a:ln>
                            <a:noFill/>
                          </a:ln>
                          <a:solidFill>
                            <a:srgbClr val="660033"/>
                          </a:solidFill>
                          <a:effectLst/>
                          <a:latin typeface="Arial" pitchFamily="34" charset="0"/>
                        </a:rPr>
                        <a:t>Keuntungannya</a:t>
                      </a:r>
                      <a:r>
                        <a:rPr kumimoji="0" lang="en-US" sz="1500" b="1" i="0" u="none" strike="noStrike" cap="none" normalizeH="0" baseline="0">
                          <a:ln>
                            <a:noFill/>
                          </a:ln>
                          <a:solidFill>
                            <a:srgbClr val="000066"/>
                          </a:solidFill>
                          <a:effectLst/>
                          <a:latin typeface="Arial" pitchFamily="34" charset="0"/>
                        </a:rPr>
                        <a:t> adalah dengan pertanyaan ini kita mendapat informasi tertentu secara mendetail</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dirty="0" err="1">
                          <a:ln>
                            <a:noFill/>
                          </a:ln>
                          <a:solidFill>
                            <a:srgbClr val="660033"/>
                          </a:solidFill>
                          <a:effectLst/>
                          <a:latin typeface="Arial" pitchFamily="34" charset="0"/>
                        </a:rPr>
                        <a:t>Keuntungannya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adalah</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kita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mendapat</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konfirmasi</a:t>
                      </a:r>
                      <a:r>
                        <a:rPr kumimoji="0" lang="en-US" sz="1500" b="1" i="0" u="none" strike="noStrike" cap="none" normalizeH="0" baseline="0" dirty="0">
                          <a:ln>
                            <a:noFill/>
                          </a:ln>
                          <a:solidFill>
                            <a:srgbClr val="000066"/>
                          </a:solidFill>
                          <a:effectLst/>
                          <a:latin typeface="Arial" pitchFamily="34" charset="0"/>
                        </a:rPr>
                        <a:t> yang </a:t>
                      </a:r>
                      <a:r>
                        <a:rPr kumimoji="0" lang="en-US" sz="1500" b="1" i="0" u="none" strike="noStrike" cap="none" normalizeH="0" baseline="0" dirty="0" err="1">
                          <a:ln>
                            <a:noFill/>
                          </a:ln>
                          <a:solidFill>
                            <a:srgbClr val="000066"/>
                          </a:solidFill>
                          <a:effectLst/>
                          <a:latin typeface="Arial" pitchFamily="34" charset="0"/>
                        </a:rPr>
                        <a:t>pasti</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tentang</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suatu</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hal</a:t>
                      </a:r>
                      <a:endParaRPr kumimoji="0" lang="en-US" sz="1500" b="1" i="0" u="none" strike="noStrike" cap="none" normalizeH="0" baseline="0" dirty="0">
                        <a:ln>
                          <a:noFill/>
                        </a:ln>
                        <a:solidFill>
                          <a:srgbClr val="000066"/>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1" i="0" u="none" strike="noStrike" cap="none" normalizeH="0" baseline="0" dirty="0">
                        <a:ln>
                          <a:noFill/>
                        </a:ln>
                        <a:solidFill>
                          <a:srgbClr val="000066"/>
                        </a:solidFill>
                        <a:effectLst/>
                        <a:latin typeface="Arial" pitchFamily="34"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71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rgbClr val="000066"/>
                          </a:solidFill>
                          <a:effectLst/>
                          <a:latin typeface="Arial" pitchFamily="34" charset="0"/>
                        </a:rPr>
                        <a:t>Contoh</a:t>
                      </a:r>
                      <a:r>
                        <a:rPr kumimoji="0" lang="en-US" sz="1500" b="1" i="0" u="none" strike="noStrike" cap="none" normalizeH="0" baseline="0" dirty="0">
                          <a:ln>
                            <a:noFill/>
                          </a:ln>
                          <a:solidFill>
                            <a:srgbClr val="000066"/>
                          </a:solidFill>
                          <a:effectLst/>
                          <a:latin typeface="Arial" pitchFamily="34" charset="0"/>
                        </a:rPr>
                        <a:t> : </a:t>
                      </a:r>
                      <a:r>
                        <a:rPr kumimoji="0" lang="en-US" sz="1500" b="1" i="1" u="none" strike="noStrike" cap="none" normalizeH="0" baseline="0" dirty="0" err="1">
                          <a:ln>
                            <a:noFill/>
                          </a:ln>
                          <a:solidFill>
                            <a:srgbClr val="006600"/>
                          </a:solidFill>
                          <a:effectLst/>
                          <a:latin typeface="Arial" pitchFamily="34" charset="0"/>
                        </a:rPr>
                        <a:t>Dapatkah</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anda</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jelaskan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mengenai</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metode</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Identifikasi</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Potensi</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kegagalan</a:t>
                      </a:r>
                      <a:r>
                        <a:rPr kumimoji="0" lang="en-US" sz="1500" b="1" i="1" u="none" strike="noStrike" cap="none" normalizeH="0" baseline="0" dirty="0">
                          <a:ln>
                            <a:noFill/>
                          </a:ln>
                          <a:solidFill>
                            <a:srgbClr val="006600"/>
                          </a:solidFill>
                          <a:effectLst/>
                          <a:latin typeface="Arial" pitchFamily="34" charset="0"/>
                        </a:rPr>
                        <a:t> (FMEA) </a:t>
                      </a:r>
                      <a:r>
                        <a:rPr kumimoji="0" lang="en-US" sz="1500" b="1" i="1" u="none" strike="noStrike" cap="none" normalizeH="0" baseline="0" dirty="0" err="1">
                          <a:ln>
                            <a:noFill/>
                          </a:ln>
                          <a:solidFill>
                            <a:srgbClr val="006600"/>
                          </a:solidFill>
                          <a:effectLst/>
                          <a:latin typeface="Arial" pitchFamily="34" charset="0"/>
                        </a:rPr>
                        <a:t>dan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keterkaitannya</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dengan</a:t>
                      </a:r>
                      <a:r>
                        <a:rPr kumimoji="0" lang="en-US" sz="1500" b="1" i="1" u="none" strike="noStrike" cap="none" normalizeH="0" baseline="0" dirty="0">
                          <a:ln>
                            <a:noFill/>
                          </a:ln>
                          <a:solidFill>
                            <a:srgbClr val="006600"/>
                          </a:solidFill>
                          <a:effectLst/>
                          <a:latin typeface="Arial" pitchFamily="34" charset="0"/>
                        </a:rPr>
                        <a:t> control plan </a:t>
                      </a:r>
                      <a:r>
                        <a:rPr kumimoji="0" lang="en-US" sz="1500" b="1" i="1" u="none" strike="noStrike" cap="none" normalizeH="0" baseline="0" dirty="0" err="1">
                          <a:ln>
                            <a:noFill/>
                          </a:ln>
                          <a:solidFill>
                            <a:srgbClr val="006600"/>
                          </a:solidFill>
                          <a:effectLst/>
                          <a:latin typeface="Arial" pitchFamily="34" charset="0"/>
                        </a:rPr>
                        <a:t>dan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dokumen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lainnya</a:t>
                      </a:r>
                      <a:r>
                        <a:rPr kumimoji="0" lang="en-US" sz="1500" b="1" i="1" u="none" strike="noStrike" cap="none" normalizeH="0" baseline="0" dirty="0">
                          <a:ln>
                            <a:noFill/>
                          </a:ln>
                          <a:solidFill>
                            <a:srgbClr val="006600"/>
                          </a:solidFill>
                          <a:effectLst/>
                          <a:latin typeface="Arial" pitchFamily="34" charset="0"/>
                        </a:rPr>
                        <a:t> ? </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rgbClr val="000066"/>
                          </a:solidFill>
                          <a:effectLst/>
                          <a:latin typeface="Arial" pitchFamily="34" charset="0"/>
                        </a:rPr>
                        <a:t>Contoh</a:t>
                      </a:r>
                      <a:r>
                        <a:rPr kumimoji="0" lang="en-US" sz="1500" b="1" i="0" u="none" strike="noStrike" cap="none" normalizeH="0" baseline="0" dirty="0">
                          <a:ln>
                            <a:noFill/>
                          </a:ln>
                          <a:solidFill>
                            <a:srgbClr val="000066"/>
                          </a:solidFill>
                          <a:effectLst/>
                          <a:latin typeface="Arial" pitchFamily="34" charset="0"/>
                        </a:rPr>
                        <a:t> : </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Kapan</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Anda</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membuat</a:t>
                      </a:r>
                      <a:r>
                        <a:rPr kumimoji="0" lang="en-US" sz="1500" b="1" i="1" u="none" strike="noStrike" cap="none" normalizeH="0" baseline="0" dirty="0">
                          <a:ln>
                            <a:noFill/>
                          </a:ln>
                          <a:solidFill>
                            <a:srgbClr val="006600"/>
                          </a:solidFill>
                          <a:effectLst/>
                          <a:latin typeface="Arial" pitchFamily="34" charset="0"/>
                        </a:rPr>
                        <a:t> FMEA, </a:t>
                      </a:r>
                      <a:r>
                        <a:rPr kumimoji="0" lang="en-US" sz="1500" b="1" i="1" u="none" strike="noStrike" cap="none" normalizeH="0" baseline="0" dirty="0" err="1">
                          <a:ln>
                            <a:noFill/>
                          </a:ln>
                          <a:solidFill>
                            <a:srgbClr val="006600"/>
                          </a:solidFill>
                          <a:effectLst/>
                          <a:latin typeface="Arial" pitchFamily="34" charset="0"/>
                        </a:rPr>
                        <a:t>apakah</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sesudah</a:t>
                      </a:r>
                      <a:r>
                        <a:rPr kumimoji="0" lang="en-US" sz="1500" b="1" i="1" u="none" strike="noStrike" cap="none" normalizeH="0" baseline="0" dirty="0">
                          <a:ln>
                            <a:noFill/>
                          </a:ln>
                          <a:solidFill>
                            <a:srgbClr val="006600"/>
                          </a:solidFill>
                          <a:effectLst/>
                          <a:latin typeface="Arial" pitchFamily="34" charset="0"/>
                        </a:rPr>
                        <a:t> tooling </a:t>
                      </a:r>
                      <a:r>
                        <a:rPr kumimoji="0" lang="en-US" sz="1500" b="1" i="1" u="none" strike="noStrike" cap="none" normalizeH="0" baseline="0" dirty="0" err="1">
                          <a:ln>
                            <a:noFill/>
                          </a:ln>
                          <a:solidFill>
                            <a:srgbClr val="006600"/>
                          </a:solidFill>
                          <a:effectLst/>
                          <a:latin typeface="Arial" pitchFamily="34" charset="0"/>
                        </a:rPr>
                        <a:t>selesai</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atau</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sebelum</a:t>
                      </a:r>
                      <a:r>
                        <a:rPr kumimoji="0" lang="en-US" sz="1500" b="1" i="1" u="none" strike="noStrike" cap="none" normalizeH="0" baseline="0" dirty="0">
                          <a:ln>
                            <a:noFill/>
                          </a:ln>
                          <a:solidFill>
                            <a:srgbClr val="006600"/>
                          </a:solidFill>
                          <a:effectLst/>
                          <a:latin typeface="Arial" pitchFamily="34" charset="0"/>
                        </a:rPr>
                        <a:t> </a:t>
                      </a:r>
                      <a:r>
                        <a:rPr kumimoji="0" lang="en-US" sz="1500" b="1" i="1" u="none" strike="noStrike" cap="none" normalizeH="0" baseline="0" dirty="0" err="1">
                          <a:ln>
                            <a:noFill/>
                          </a:ln>
                          <a:solidFill>
                            <a:srgbClr val="006600"/>
                          </a:solidFill>
                          <a:effectLst/>
                          <a:latin typeface="Arial" pitchFamily="34" charset="0"/>
                        </a:rPr>
                        <a:t>membuat</a:t>
                      </a:r>
                      <a:r>
                        <a:rPr kumimoji="0" lang="en-US" sz="1500" b="1" i="1" u="none" strike="noStrike" cap="none" normalizeH="0" baseline="0" dirty="0">
                          <a:ln>
                            <a:noFill/>
                          </a:ln>
                          <a:solidFill>
                            <a:srgbClr val="006600"/>
                          </a:solidFill>
                          <a:effectLst/>
                          <a:latin typeface="Arial" pitchFamily="34" charset="0"/>
                        </a:rPr>
                        <a:t> tooling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1" i="1" u="none" strike="noStrike" cap="none" normalizeH="0" baseline="0" dirty="0">
                        <a:ln>
                          <a:noFill/>
                        </a:ln>
                        <a:solidFill>
                          <a:srgbClr val="800000"/>
                        </a:solidFill>
                        <a:effectLst/>
                        <a:latin typeface="Arial" pitchFamily="34" charset="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rgbClr val="000066"/>
                          </a:solidFill>
                          <a:effectLst/>
                          <a:latin typeface="Arial" pitchFamily="34" charset="0"/>
                        </a:rPr>
                        <a:t>Contoh</a:t>
                      </a:r>
                      <a:r>
                        <a:rPr kumimoji="0" lang="en-US" sz="1500" b="1" i="0" u="none" strike="noStrike" cap="none" normalizeH="0" baseline="0" dirty="0">
                          <a:ln>
                            <a:noFill/>
                          </a:ln>
                          <a:solidFill>
                            <a:srgbClr val="000066"/>
                          </a:solidFill>
                          <a:effectLst/>
                          <a:latin typeface="Arial" pitchFamily="34" charset="0"/>
                        </a:rPr>
                        <a:t> : </a:t>
                      </a:r>
                      <a:r>
                        <a:rPr kumimoji="0" lang="id-ID" sz="1500" b="1" i="0" u="none" strike="noStrike" cap="none" normalizeH="0" baseline="0" dirty="0">
                          <a:ln>
                            <a:noFill/>
                          </a:ln>
                          <a:solidFill>
                            <a:srgbClr val="000066"/>
                          </a:solidFill>
                          <a:effectLst/>
                          <a:latin typeface="Arial" pitchFamily="34" charset="0"/>
                        </a:rPr>
                        <a:t>Jadi </a:t>
                      </a:r>
                      <a:r>
                        <a:rPr kumimoji="0" lang="en-US" sz="1500" b="1" i="0" u="none" strike="noStrike" cap="none" normalizeH="0" baseline="0" dirty="0" err="1">
                          <a:ln>
                            <a:noFill/>
                          </a:ln>
                          <a:solidFill>
                            <a:srgbClr val="000066"/>
                          </a:solidFill>
                          <a:effectLst/>
                          <a:latin typeface="Arial" pitchFamily="34" charset="0"/>
                        </a:rPr>
                        <a:t>Anda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membuat</a:t>
                      </a:r>
                      <a:r>
                        <a:rPr kumimoji="0" lang="en-US" sz="1500" b="1" i="0" u="none" strike="noStrike" cap="none" normalizeH="0" baseline="0" dirty="0">
                          <a:ln>
                            <a:noFill/>
                          </a:ln>
                          <a:solidFill>
                            <a:srgbClr val="000066"/>
                          </a:solidFill>
                          <a:effectLst/>
                          <a:latin typeface="Arial" pitchFamily="34" charset="0"/>
                        </a:rPr>
                        <a:t> FMEA </a:t>
                      </a:r>
                      <a:r>
                        <a:rPr kumimoji="0" lang="en-US" sz="1500" b="1" i="0" u="none" strike="noStrike" cap="none" normalizeH="0" baseline="0" dirty="0" err="1">
                          <a:ln>
                            <a:noFill/>
                          </a:ln>
                          <a:solidFill>
                            <a:srgbClr val="000066"/>
                          </a:solidFill>
                          <a:effectLst/>
                          <a:latin typeface="Arial" pitchFamily="34" charset="0"/>
                        </a:rPr>
                        <a:t>setelah</a:t>
                      </a:r>
                      <a:r>
                        <a:rPr kumimoji="0" lang="en-US" sz="1500" b="1" i="0" u="none" strike="noStrike" cap="none" normalizeH="0" baseline="0" dirty="0">
                          <a:ln>
                            <a:noFill/>
                          </a:ln>
                          <a:solidFill>
                            <a:srgbClr val="000066"/>
                          </a:solidFill>
                          <a:effectLst/>
                          <a:latin typeface="Arial" pitchFamily="34" charset="0"/>
                        </a:rPr>
                        <a:t> tooling </a:t>
                      </a:r>
                      <a:r>
                        <a:rPr kumimoji="0" lang="en-US" sz="1500" b="1" i="0" u="none" strike="noStrike" cap="none" normalizeH="0" baseline="0" dirty="0" err="1">
                          <a:ln>
                            <a:noFill/>
                          </a:ln>
                          <a:solidFill>
                            <a:srgbClr val="000066"/>
                          </a:solidFill>
                          <a:effectLst/>
                          <a:latin typeface="Arial" pitchFamily="34" charset="0"/>
                        </a:rPr>
                        <a:t>selesai</a:t>
                      </a:r>
                      <a:r>
                        <a:rPr kumimoji="0" lang="en-US" sz="1500" b="1" i="0" u="none" strike="noStrike" cap="none" normalizeH="0" baseline="0" dirty="0">
                          <a:ln>
                            <a:noFill/>
                          </a:ln>
                          <a:solidFill>
                            <a:srgbClr val="000066"/>
                          </a:solidFill>
                          <a:effectLst/>
                          <a:latin typeface="Arial" pitchFamily="34" charset="0"/>
                        </a:rPr>
                        <a:t> ? </a:t>
                      </a:r>
                      <a:r>
                        <a:rPr kumimoji="0" lang="en-US" sz="1500" b="1" i="0" u="none" strike="noStrike" cap="none" normalizeH="0" baseline="0" dirty="0" err="1">
                          <a:ln>
                            <a:noFill/>
                          </a:ln>
                          <a:solidFill>
                            <a:srgbClr val="000066"/>
                          </a:solidFill>
                          <a:effectLst/>
                          <a:latin typeface="Arial" pitchFamily="34" charset="0"/>
                        </a:rPr>
                        <a:t>Seharusnya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Anda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membuat</a:t>
                      </a:r>
                      <a:r>
                        <a:rPr kumimoji="0" lang="en-US" sz="1500" b="1" i="0" u="none" strike="noStrike" cap="none" normalizeH="0" baseline="0" dirty="0">
                          <a:ln>
                            <a:noFill/>
                          </a:ln>
                          <a:solidFill>
                            <a:srgbClr val="000066"/>
                          </a:solidFill>
                          <a:effectLst/>
                          <a:latin typeface="Arial" pitchFamily="34" charset="0"/>
                        </a:rPr>
                        <a:t> FMEA </a:t>
                      </a:r>
                      <a:r>
                        <a:rPr kumimoji="0" lang="en-US" sz="1500" b="1" i="0" u="none" strike="noStrike" cap="none" normalizeH="0" baseline="0" dirty="0" err="1">
                          <a:ln>
                            <a:noFill/>
                          </a:ln>
                          <a:solidFill>
                            <a:srgbClr val="000066"/>
                          </a:solidFill>
                          <a:effectLst/>
                          <a:latin typeface="Arial" pitchFamily="34" charset="0"/>
                        </a:rPr>
                        <a:t>sebelum</a:t>
                      </a:r>
                      <a:r>
                        <a:rPr kumimoji="0" lang="en-US" sz="1500" b="1" i="0" u="none" strike="noStrike" cap="none" normalizeH="0" baseline="0" dirty="0">
                          <a:ln>
                            <a:noFill/>
                          </a:ln>
                          <a:solidFill>
                            <a:srgbClr val="000066"/>
                          </a:solidFill>
                          <a:effectLst/>
                          <a:latin typeface="Arial" pitchFamily="34" charset="0"/>
                        </a:rPr>
                        <a:t> tooling </a:t>
                      </a:r>
                      <a:r>
                        <a:rPr kumimoji="0" lang="en-US" sz="1500" b="1" i="0" u="none" strike="noStrike" cap="none" normalizeH="0" baseline="0" dirty="0" err="1">
                          <a:ln>
                            <a:noFill/>
                          </a:ln>
                          <a:solidFill>
                            <a:srgbClr val="000066"/>
                          </a:solidFill>
                          <a:effectLst/>
                          <a:latin typeface="Arial" pitchFamily="34" charset="0"/>
                        </a:rPr>
                        <a:t>selesai</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sehingga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Anda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bisa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mendesign</a:t>
                      </a:r>
                      <a:r>
                        <a:rPr kumimoji="0" lang="en-US" sz="1500" b="1" i="0" u="none" strike="noStrike" cap="none" normalizeH="0" baseline="0" dirty="0">
                          <a:ln>
                            <a:noFill/>
                          </a:ln>
                          <a:solidFill>
                            <a:srgbClr val="000066"/>
                          </a:solidFill>
                          <a:effectLst/>
                          <a:latin typeface="Arial" pitchFamily="34" charset="0"/>
                        </a:rPr>
                        <a:t> tooling yang </a:t>
                      </a:r>
                      <a:r>
                        <a:rPr kumimoji="0" lang="en-US" sz="1500" b="1" i="0" u="none" strike="noStrike" cap="none" normalizeH="0" baseline="0" dirty="0" err="1">
                          <a:ln>
                            <a:noFill/>
                          </a:ln>
                          <a:solidFill>
                            <a:srgbClr val="000066"/>
                          </a:solidFill>
                          <a:effectLst/>
                          <a:latin typeface="Arial" pitchFamily="34" charset="0"/>
                        </a:rPr>
                        <a:t>pokayoke</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Apakah</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Anda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setuju</a:t>
                      </a:r>
                      <a:r>
                        <a:rPr kumimoji="0" lang="en-US" sz="1500" b="1" i="0" u="none" strike="noStrike" cap="none" normalizeH="0" baseline="0" dirty="0">
                          <a:ln>
                            <a:noFill/>
                          </a:ln>
                          <a:solidFill>
                            <a:srgbClr val="000066"/>
                          </a:solidFill>
                          <a:effectLst/>
                          <a:latin typeface="Arial" pitchFamily="34" charset="0"/>
                        </a:rPr>
                        <a:t> ? </a:t>
                      </a:r>
                      <a:r>
                        <a:rPr kumimoji="0" lang="id-ID" sz="1500" b="1" i="0" u="none" strike="noStrike" cap="none" normalizeH="0" baseline="0" dirty="0">
                          <a:ln>
                            <a:noFill/>
                          </a:ln>
                          <a:solidFill>
                            <a:srgbClr val="000066"/>
                          </a:solidFill>
                          <a:effectLst/>
                          <a:latin typeface="Arial" pitchFamily="34" charset="0"/>
                        </a:rPr>
                        <a:t>  </a:t>
                      </a:r>
                      <a:endParaRPr kumimoji="0" lang="en-US" sz="1500" b="1" i="1" u="none" strike="noStrike" cap="none" normalizeH="0" baseline="0" dirty="0">
                        <a:ln>
                          <a:noFill/>
                        </a:ln>
                        <a:solidFill>
                          <a:srgbClr val="006600"/>
                        </a:solidFill>
                        <a:effectLst/>
                        <a:latin typeface="Arial" pitchFamily="34"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748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a:ln>
                            <a:noFill/>
                          </a:ln>
                          <a:solidFill>
                            <a:srgbClr val="800000"/>
                          </a:solidFill>
                          <a:effectLst/>
                          <a:latin typeface="Arial" pitchFamily="34" charset="0"/>
                        </a:rPr>
                        <a:t>Kelemahannya</a:t>
                      </a:r>
                      <a:r>
                        <a:rPr kumimoji="0" lang="en-US" sz="1500" b="1" i="0" u="none" strike="noStrike" cap="none" normalizeH="0" baseline="0">
                          <a:ln>
                            <a:noFill/>
                          </a:ln>
                          <a:solidFill>
                            <a:srgbClr val="000066"/>
                          </a:solidFill>
                          <a:effectLst/>
                          <a:latin typeface="Arial" pitchFamily="34" charset="0"/>
                        </a:rPr>
                        <a:t> a.l Auditor dapat kehilangan kontrol terutama dalam hal waktu, dikarenakan banyaknya informasi yang diberikan dari pertanyaan tersebut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500" b="1" i="0" u="none" strike="noStrike" cap="none" normalizeH="0" baseline="0">
                        <a:ln>
                          <a:noFill/>
                        </a:ln>
                        <a:solidFill>
                          <a:srgbClr val="000066"/>
                        </a:solidFill>
                        <a:effectLst/>
                        <a:latin typeface="Arial" pitchFamily="34" charset="0"/>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dirty="0" err="1">
                          <a:ln>
                            <a:noFill/>
                          </a:ln>
                          <a:solidFill>
                            <a:srgbClr val="800000"/>
                          </a:solidFill>
                          <a:effectLst/>
                          <a:latin typeface="Arial" pitchFamily="34" charset="0"/>
                        </a:rPr>
                        <a:t>Kelemahannya</a:t>
                      </a:r>
                      <a:r>
                        <a:rPr kumimoji="0" lang="en-US" sz="1500" b="1" i="0" u="none" strike="noStrike" cap="none" normalizeH="0" baseline="0" dirty="0">
                          <a:ln>
                            <a:noFill/>
                          </a:ln>
                          <a:solidFill>
                            <a:srgbClr val="800000"/>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a.l</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bila</a:t>
                      </a:r>
                      <a:r>
                        <a:rPr kumimoji="0" lang="en-US" sz="1500" b="1" i="0" u="none" strike="noStrike" cap="none" normalizeH="0" baseline="0" dirty="0">
                          <a:ln>
                            <a:noFill/>
                          </a:ln>
                          <a:solidFill>
                            <a:srgbClr val="000066"/>
                          </a:solidFill>
                          <a:effectLst/>
                          <a:latin typeface="Arial" pitchFamily="34" charset="0"/>
                        </a:rPr>
                        <a:t> Auditor </a:t>
                      </a:r>
                      <a:r>
                        <a:rPr kumimoji="0" lang="en-US" sz="1500" b="1" i="0" u="none" strike="noStrike" cap="none" normalizeH="0" baseline="0" dirty="0" err="1">
                          <a:ln>
                            <a:noFill/>
                          </a:ln>
                          <a:solidFill>
                            <a:srgbClr val="000066"/>
                          </a:solidFill>
                          <a:effectLst/>
                          <a:latin typeface="Arial" pitchFamily="34" charset="0"/>
                        </a:rPr>
                        <a:t>tidak</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bertanya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dengan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baik</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maka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terkesan</a:t>
                      </a:r>
                      <a:r>
                        <a:rPr kumimoji="0" lang="en-US" sz="1500" b="1" i="0" u="none" strike="noStrike" cap="none" normalizeH="0" baseline="0" dirty="0">
                          <a:ln>
                            <a:noFill/>
                          </a:ln>
                          <a:solidFill>
                            <a:srgbClr val="000066"/>
                          </a:solidFill>
                          <a:effectLst/>
                          <a:latin typeface="Arial" pitchFamily="34" charset="0"/>
                        </a:rPr>
                        <a:t> auditor </a:t>
                      </a:r>
                      <a:r>
                        <a:rPr kumimoji="0" lang="en-US" sz="1500" b="1" i="0" u="none" strike="noStrike" cap="none" normalizeH="0" baseline="0" dirty="0" err="1">
                          <a:ln>
                            <a:noFill/>
                          </a:ln>
                          <a:solidFill>
                            <a:srgbClr val="000066"/>
                          </a:solidFill>
                          <a:effectLst/>
                          <a:latin typeface="Arial" pitchFamily="34" charset="0"/>
                        </a:rPr>
                        <a:t>mencecar</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auditee</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atau</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terkesan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tidak</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percaya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pada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auditee</a:t>
                      </a:r>
                      <a:r>
                        <a:rPr kumimoji="0" lang="en-US" sz="1500" b="1" i="0" u="none" strike="noStrike" cap="none" normalizeH="0" baseline="0" dirty="0">
                          <a:ln>
                            <a:noFill/>
                          </a:ln>
                          <a:solidFill>
                            <a:srgbClr val="000066"/>
                          </a:solidFill>
                          <a:effectLst/>
                          <a:latin typeface="Arial" pitchFamily="34" charset="0"/>
                        </a:rPr>
                        <a:t> </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1" u="none" strike="noStrike" cap="none" normalizeH="0" baseline="0" dirty="0" err="1">
                          <a:ln>
                            <a:noFill/>
                          </a:ln>
                          <a:solidFill>
                            <a:srgbClr val="800000"/>
                          </a:solidFill>
                          <a:effectLst/>
                          <a:latin typeface="Arial" pitchFamily="34" charset="0"/>
                        </a:rPr>
                        <a:t>Kelemahannya</a:t>
                      </a:r>
                      <a:r>
                        <a:rPr kumimoji="0" lang="en-US" sz="1500" b="1" i="1" u="none" strike="noStrike" cap="none" normalizeH="0" baseline="0" dirty="0">
                          <a:ln>
                            <a:noFill/>
                          </a:ln>
                          <a:solidFill>
                            <a:srgbClr val="800000"/>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a.l</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bila</a:t>
                      </a:r>
                      <a:r>
                        <a:rPr kumimoji="0" lang="en-US" sz="1500" b="1" i="0" u="none" strike="noStrike" cap="none" normalizeH="0" baseline="0" dirty="0">
                          <a:ln>
                            <a:noFill/>
                          </a:ln>
                          <a:solidFill>
                            <a:srgbClr val="000066"/>
                          </a:solidFill>
                          <a:effectLst/>
                          <a:latin typeface="Arial" pitchFamily="34" charset="0"/>
                        </a:rPr>
                        <a:t> Auditor </a:t>
                      </a:r>
                      <a:r>
                        <a:rPr kumimoji="0" lang="en-US" sz="1500" b="1" i="0" u="none" strike="noStrike" cap="none" normalizeH="0" baseline="0" dirty="0" err="1">
                          <a:ln>
                            <a:noFill/>
                          </a:ln>
                          <a:solidFill>
                            <a:srgbClr val="000066"/>
                          </a:solidFill>
                          <a:effectLst/>
                          <a:latin typeface="Arial" pitchFamily="34" charset="0"/>
                        </a:rPr>
                        <a:t>terlalu</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sering</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menggunakannya</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berakibat</a:t>
                      </a:r>
                      <a:r>
                        <a:rPr kumimoji="0" lang="en-US" sz="1500" b="1" i="0" u="none" strike="noStrike" cap="none" normalizeH="0" baseline="0" dirty="0">
                          <a:ln>
                            <a:noFill/>
                          </a:ln>
                          <a:solidFill>
                            <a:srgbClr val="000066"/>
                          </a:solidFill>
                          <a:effectLst/>
                          <a:latin typeface="Arial" pitchFamily="34" charset="0"/>
                        </a:rPr>
                        <a:t> audit </a:t>
                      </a:r>
                      <a:r>
                        <a:rPr kumimoji="0" lang="en-US" sz="1500" b="1" i="0" u="none" strike="noStrike" cap="none" normalizeH="0" baseline="0" dirty="0" err="1">
                          <a:ln>
                            <a:noFill/>
                          </a:ln>
                          <a:solidFill>
                            <a:srgbClr val="000066"/>
                          </a:solidFill>
                          <a:effectLst/>
                          <a:latin typeface="Arial" pitchFamily="34" charset="0"/>
                        </a:rPr>
                        <a:t>tidak</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hidup</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dan</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informasi</a:t>
                      </a:r>
                      <a:r>
                        <a:rPr kumimoji="0" lang="en-US" sz="1500" b="1" i="0" u="none" strike="noStrike" cap="none" normalizeH="0" baseline="0" dirty="0">
                          <a:ln>
                            <a:noFill/>
                          </a:ln>
                          <a:solidFill>
                            <a:srgbClr val="000066"/>
                          </a:solidFill>
                          <a:effectLst/>
                          <a:latin typeface="Arial" pitchFamily="34" charset="0"/>
                        </a:rPr>
                        <a:t> yang </a:t>
                      </a:r>
                      <a:r>
                        <a:rPr kumimoji="0" lang="en-US" sz="1500" b="1" i="0" u="none" strike="noStrike" cap="none" normalizeH="0" baseline="0" dirty="0" err="1">
                          <a:ln>
                            <a:noFill/>
                          </a:ln>
                          <a:solidFill>
                            <a:srgbClr val="000066"/>
                          </a:solidFill>
                          <a:effectLst/>
                          <a:latin typeface="Arial" pitchFamily="34" charset="0"/>
                        </a:rPr>
                        <a:t>didapat</a:t>
                      </a:r>
                      <a:r>
                        <a:rPr kumimoji="0" lang="en-US" sz="1500" b="1" i="0" u="none" strike="noStrike" cap="none" normalizeH="0" baseline="0" dirty="0">
                          <a:ln>
                            <a:noFill/>
                          </a:ln>
                          <a:solidFill>
                            <a:srgbClr val="000066"/>
                          </a:solidFill>
                          <a:effectLst/>
                          <a:latin typeface="Arial" pitchFamily="34" charset="0"/>
                        </a:rPr>
                        <a:t> </a:t>
                      </a:r>
                      <a:r>
                        <a:rPr kumimoji="0" lang="en-US" sz="1500" b="1" i="0" u="none" strike="noStrike" cap="none" normalizeH="0" baseline="0" dirty="0" err="1">
                          <a:ln>
                            <a:noFill/>
                          </a:ln>
                          <a:solidFill>
                            <a:srgbClr val="000066"/>
                          </a:solidFill>
                          <a:effectLst/>
                          <a:latin typeface="Arial" pitchFamily="34" charset="0"/>
                        </a:rPr>
                        <a:t>terbatas</a:t>
                      </a:r>
                      <a:endParaRPr kumimoji="0" lang="en-US" sz="1500" b="1" i="0" u="none" strike="noStrike" cap="none" normalizeH="0" baseline="0" dirty="0">
                        <a:ln>
                          <a:noFill/>
                        </a:ln>
                        <a:solidFill>
                          <a:srgbClr val="000066"/>
                        </a:solidFill>
                        <a:effectLst/>
                        <a:latin typeface="Arial" pitchFamily="34"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1877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20952" y="0"/>
            <a:ext cx="5385048" cy="2276872"/>
          </a:xfrm>
          <a:prstGeom prst="rect">
            <a:avLst/>
          </a:prstGeom>
          <a:gradFill>
            <a:gsLst>
              <a:gs pos="0">
                <a:srgbClr val="FFFFFF"/>
              </a:gs>
              <a:gs pos="22000">
                <a:srgbClr val="F9F9F9"/>
              </a:gs>
              <a:gs pos="58000">
                <a:srgbClr val="EEEEEF"/>
              </a:gs>
              <a:gs pos="100000">
                <a:srgbClr val="EDEDEF"/>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635" name="Rectangle 3"/>
          <p:cNvSpPr>
            <a:spLocks noGrp="1" noChangeArrowheads="1"/>
          </p:cNvSpPr>
          <p:nvPr>
            <p:ph type="body" sz="half" idx="1"/>
          </p:nvPr>
        </p:nvSpPr>
        <p:spPr>
          <a:xfrm>
            <a:off x="704528" y="2530661"/>
            <a:ext cx="8706172" cy="3571900"/>
          </a:xfrm>
        </p:spPr>
        <p:txBody>
          <a:bodyPr/>
          <a:lstStyle/>
          <a:p>
            <a:pPr marL="0" indent="0" defTabSz="873125" eaLnBrk="1" hangingPunct="1">
              <a:lnSpc>
                <a:spcPct val="150000"/>
              </a:lnSpc>
              <a:spcBef>
                <a:spcPct val="0"/>
              </a:spcBef>
              <a:buFont typeface="Wingdings" pitchFamily="2" charset="2"/>
              <a:buNone/>
              <a:defRPr/>
            </a:pPr>
            <a:r>
              <a:rPr lang="en-US" sz="2000" b="1" dirty="0" err="1">
                <a:effectLst>
                  <a:outerShdw blurRad="38100" dist="38100" dir="2700000" algn="tl">
                    <a:srgbClr val="C0C0C0"/>
                  </a:outerShdw>
                </a:effectLst>
              </a:rPr>
              <a:t>Berikut</a:t>
            </a:r>
            <a:r>
              <a:rPr lang="en-US" sz="2000" b="1" dirty="0">
                <a:effectLst>
                  <a:outerShdw blurRad="38100" dist="38100" dir="2700000" algn="tl">
                    <a:srgbClr val="C0C0C0"/>
                  </a:outerShdw>
                </a:effectLst>
              </a:rPr>
              <a:t> </a:t>
            </a:r>
            <a:r>
              <a:rPr lang="en-US" sz="2000" b="1" dirty="0" err="1">
                <a:effectLst>
                  <a:outerShdw blurRad="38100" dist="38100" dir="2700000" algn="tl">
                    <a:srgbClr val="C0C0C0"/>
                  </a:outerShdw>
                </a:effectLst>
              </a:rPr>
              <a:t>beberapa</a:t>
            </a:r>
            <a:r>
              <a:rPr lang="en-US" sz="2000" b="1" dirty="0">
                <a:effectLst>
                  <a:outerShdw blurRad="38100" dist="38100" dir="2700000" algn="tl">
                    <a:srgbClr val="C0C0C0"/>
                  </a:outerShdw>
                </a:effectLst>
              </a:rPr>
              <a:t> </a:t>
            </a:r>
            <a:r>
              <a:rPr lang="en-US" sz="2000" b="1" dirty="0" err="1">
                <a:effectLst>
                  <a:outerShdw blurRad="38100" dist="38100" dir="2700000" algn="tl">
                    <a:srgbClr val="C0C0C0"/>
                  </a:outerShdw>
                </a:effectLst>
              </a:rPr>
              <a:t>teknik</a:t>
            </a:r>
            <a:r>
              <a:rPr lang="en-US" sz="2000" b="1" dirty="0">
                <a:effectLst>
                  <a:outerShdw blurRad="38100" dist="38100" dir="2700000" algn="tl">
                    <a:srgbClr val="C0C0C0"/>
                  </a:outerShdw>
                </a:effectLst>
              </a:rPr>
              <a:t> </a:t>
            </a:r>
            <a:r>
              <a:rPr lang="en-US" sz="2000" b="1" dirty="0" err="1">
                <a:effectLst>
                  <a:outerShdw blurRad="38100" dist="38100" dir="2700000" algn="tl">
                    <a:srgbClr val="C0C0C0"/>
                  </a:outerShdw>
                </a:effectLst>
              </a:rPr>
              <a:t>observasi</a:t>
            </a:r>
            <a:r>
              <a:rPr lang="en-US" sz="2000" b="1" dirty="0">
                <a:effectLst>
                  <a:outerShdw blurRad="38100" dist="38100" dir="2700000" algn="tl">
                    <a:srgbClr val="C0C0C0"/>
                  </a:outerShdw>
                </a:effectLst>
              </a:rPr>
              <a:t> yang </a:t>
            </a:r>
            <a:r>
              <a:rPr lang="en-US" sz="2000" b="1" dirty="0" err="1">
                <a:effectLst>
                  <a:outerShdw blurRad="38100" dist="38100" dir="2700000" algn="tl">
                    <a:srgbClr val="C0C0C0"/>
                  </a:outerShdw>
                </a:effectLst>
              </a:rPr>
              <a:t>efektif</a:t>
            </a:r>
            <a:endParaRPr lang="en-US" sz="2000" b="1" dirty="0">
              <a:effectLst>
                <a:outerShdw blurRad="38100" dist="38100" dir="2700000" algn="tl">
                  <a:srgbClr val="C0C0C0"/>
                </a:outerShdw>
              </a:effectLst>
            </a:endParaRPr>
          </a:p>
          <a:p>
            <a:pPr marL="490538" lvl="1" indent="-327025" defTabSz="873125" eaLnBrk="1" hangingPunct="1">
              <a:lnSpc>
                <a:spcPct val="150000"/>
              </a:lnSpc>
              <a:spcBef>
                <a:spcPct val="0"/>
              </a:spcBef>
              <a:buFont typeface="Wingdings 2" pitchFamily="18" charset="2"/>
              <a:buChar char="ð"/>
              <a:defRPr/>
            </a:pPr>
            <a:r>
              <a:rPr lang="en-US" sz="2000" dirty="0" err="1"/>
              <a:t>Tentukan</a:t>
            </a:r>
            <a:r>
              <a:rPr lang="en-US" sz="2000" dirty="0"/>
              <a:t> </a:t>
            </a:r>
            <a:r>
              <a:rPr lang="en-US" sz="2000" dirty="0" err="1"/>
              <a:t>informasi</a:t>
            </a:r>
            <a:r>
              <a:rPr lang="en-US" sz="2000" dirty="0"/>
              <a:t> yang </a:t>
            </a:r>
            <a:r>
              <a:rPr lang="en-US" sz="2000" dirty="0" err="1"/>
              <a:t>ingin</a:t>
            </a:r>
            <a:r>
              <a:rPr lang="en-US" sz="2000" dirty="0"/>
              <a:t> </a:t>
            </a:r>
            <a:r>
              <a:rPr lang="en-US" sz="2000" dirty="0" err="1"/>
              <a:t>dibuktikan</a:t>
            </a:r>
            <a:r>
              <a:rPr lang="en-US" sz="2000" dirty="0"/>
              <a:t> </a:t>
            </a:r>
            <a:r>
              <a:rPr lang="en-US" sz="2000" dirty="0" err="1"/>
              <a:t>penerapannya</a:t>
            </a:r>
            <a:endParaRPr lang="en-US" sz="2000" dirty="0"/>
          </a:p>
          <a:p>
            <a:pPr marL="490538" lvl="1" indent="-327025" defTabSz="873125" eaLnBrk="1" hangingPunct="1">
              <a:lnSpc>
                <a:spcPct val="150000"/>
              </a:lnSpc>
              <a:spcBef>
                <a:spcPct val="0"/>
              </a:spcBef>
              <a:buFont typeface="Wingdings 2" pitchFamily="18" charset="2"/>
              <a:buChar char="ð"/>
              <a:defRPr/>
            </a:pPr>
            <a:r>
              <a:rPr lang="en-US" sz="2000" u="sng" dirty="0" err="1"/>
              <a:t>Pimpin</a:t>
            </a:r>
            <a:r>
              <a:rPr lang="en-US" sz="2000" u="sng" dirty="0"/>
              <a:t> </a:t>
            </a:r>
            <a:r>
              <a:rPr lang="en-US" sz="2000" u="sng" dirty="0" err="1"/>
              <a:t>proses</a:t>
            </a:r>
            <a:r>
              <a:rPr lang="en-US" sz="2000" u="sng" dirty="0"/>
              <a:t> </a:t>
            </a:r>
            <a:r>
              <a:rPr lang="en-US" sz="2000" u="sng" dirty="0" err="1"/>
              <a:t>observasi</a:t>
            </a:r>
            <a:r>
              <a:rPr lang="en-US" sz="2000" dirty="0"/>
              <a:t>, </a:t>
            </a:r>
            <a:r>
              <a:rPr lang="en-US" sz="2000" dirty="0" err="1"/>
              <a:t>jangan</a:t>
            </a:r>
            <a:r>
              <a:rPr lang="en-US" sz="2000" dirty="0"/>
              <a:t> </a:t>
            </a:r>
            <a:r>
              <a:rPr lang="en-US" sz="2000" dirty="0" err="1"/>
              <a:t>terbawa</a:t>
            </a:r>
            <a:r>
              <a:rPr lang="en-US" sz="2000" dirty="0"/>
              <a:t> </a:t>
            </a:r>
            <a:r>
              <a:rPr lang="en-US" sz="2000" dirty="0" err="1"/>
              <a:t>oleh</a:t>
            </a:r>
            <a:r>
              <a:rPr lang="en-US" sz="2000" dirty="0"/>
              <a:t> </a:t>
            </a:r>
            <a:r>
              <a:rPr lang="en-US" sz="2000" dirty="0" err="1"/>
              <a:t>arahan</a:t>
            </a:r>
            <a:r>
              <a:rPr lang="en-US" sz="2000" dirty="0"/>
              <a:t> </a:t>
            </a:r>
            <a:r>
              <a:rPr lang="en-US" sz="2000" dirty="0" err="1"/>
              <a:t>auditee</a:t>
            </a:r>
            <a:r>
              <a:rPr lang="en-US" sz="2000" dirty="0"/>
              <a:t> </a:t>
            </a:r>
          </a:p>
          <a:p>
            <a:pPr marL="490538" lvl="1" indent="-327025" defTabSz="873125" eaLnBrk="1" hangingPunct="1">
              <a:lnSpc>
                <a:spcPct val="150000"/>
              </a:lnSpc>
              <a:spcBef>
                <a:spcPct val="0"/>
              </a:spcBef>
              <a:buFont typeface="Wingdings 2" pitchFamily="18" charset="2"/>
              <a:buChar char="ð"/>
              <a:defRPr/>
            </a:pPr>
            <a:r>
              <a:rPr lang="en-US" sz="2000" dirty="0" err="1"/>
              <a:t>Hindari</a:t>
            </a:r>
            <a:r>
              <a:rPr lang="en-US" sz="2000" dirty="0"/>
              <a:t> </a:t>
            </a:r>
            <a:r>
              <a:rPr lang="en-US" sz="2000" dirty="0" err="1"/>
              <a:t>interupsi</a:t>
            </a:r>
            <a:r>
              <a:rPr lang="en-US" sz="2000" dirty="0"/>
              <a:t> </a:t>
            </a:r>
            <a:r>
              <a:rPr lang="en-US" sz="2000" dirty="0" err="1"/>
              <a:t>proses</a:t>
            </a:r>
            <a:r>
              <a:rPr lang="en-US" sz="2000" dirty="0"/>
              <a:t>, </a:t>
            </a:r>
            <a:r>
              <a:rPr lang="en-US" sz="2000" dirty="0" err="1"/>
              <a:t>minta</a:t>
            </a:r>
            <a:r>
              <a:rPr lang="en-US" sz="2000" dirty="0"/>
              <a:t> </a:t>
            </a:r>
            <a:r>
              <a:rPr lang="en-US" sz="2000" dirty="0" err="1"/>
              <a:t>izin</a:t>
            </a:r>
            <a:r>
              <a:rPr lang="en-US" sz="2000" dirty="0"/>
              <a:t> </a:t>
            </a:r>
            <a:r>
              <a:rPr lang="en-US" sz="2000" dirty="0" err="1"/>
              <a:t>bila</a:t>
            </a:r>
            <a:r>
              <a:rPr lang="en-US" sz="2000" dirty="0"/>
              <a:t> </a:t>
            </a:r>
            <a:r>
              <a:rPr lang="en-US" sz="2000" dirty="0" err="1"/>
              <a:t>ingin</a:t>
            </a:r>
            <a:r>
              <a:rPr lang="en-US" sz="2000" dirty="0"/>
              <a:t> </a:t>
            </a:r>
            <a:r>
              <a:rPr lang="en-US" sz="2000" dirty="0" err="1"/>
              <a:t>mendapatkan</a:t>
            </a:r>
            <a:r>
              <a:rPr lang="en-US" sz="2000" dirty="0"/>
              <a:t> </a:t>
            </a:r>
            <a:r>
              <a:rPr lang="en-US" sz="2000" dirty="0" err="1"/>
              <a:t>keterangan</a:t>
            </a:r>
            <a:r>
              <a:rPr lang="en-US" sz="2000" dirty="0"/>
              <a:t> </a:t>
            </a:r>
            <a:r>
              <a:rPr lang="en-US" sz="2000" dirty="0" err="1"/>
              <a:t>dari</a:t>
            </a:r>
            <a:r>
              <a:rPr lang="en-US" sz="2000" dirty="0"/>
              <a:t> </a:t>
            </a:r>
            <a:r>
              <a:rPr lang="en-US" sz="2000" dirty="0" err="1"/>
              <a:t>pelaksana</a:t>
            </a:r>
            <a:r>
              <a:rPr lang="en-US" sz="2000" dirty="0"/>
              <a:t> </a:t>
            </a:r>
            <a:r>
              <a:rPr lang="en-US" sz="2000" dirty="0" err="1"/>
              <a:t>proses</a:t>
            </a:r>
            <a:endParaRPr lang="en-US" sz="2000" dirty="0"/>
          </a:p>
          <a:p>
            <a:pPr marL="490538" lvl="1" indent="-327025" defTabSz="873125" eaLnBrk="1" hangingPunct="1">
              <a:lnSpc>
                <a:spcPct val="150000"/>
              </a:lnSpc>
              <a:spcBef>
                <a:spcPct val="0"/>
              </a:spcBef>
              <a:buFont typeface="Wingdings 2" pitchFamily="18" charset="2"/>
              <a:buChar char="ð"/>
              <a:defRPr/>
            </a:pPr>
            <a:r>
              <a:rPr lang="en-US" sz="2000" dirty="0" err="1"/>
              <a:t>Perhatikan</a:t>
            </a:r>
            <a:r>
              <a:rPr lang="en-US" sz="2000" dirty="0"/>
              <a:t> </a:t>
            </a:r>
            <a:r>
              <a:rPr lang="en-US" sz="2000" dirty="0" err="1"/>
              <a:t>pelaksanaan</a:t>
            </a:r>
            <a:r>
              <a:rPr lang="en-US" sz="2000" dirty="0"/>
              <a:t> </a:t>
            </a:r>
            <a:r>
              <a:rPr lang="en-US" sz="2000" dirty="0" err="1"/>
              <a:t>proses</a:t>
            </a:r>
            <a:r>
              <a:rPr lang="en-US" sz="2000" dirty="0"/>
              <a:t> </a:t>
            </a:r>
            <a:r>
              <a:rPr lang="en-US" sz="2000" dirty="0" err="1"/>
              <a:t>dengan</a:t>
            </a:r>
            <a:r>
              <a:rPr lang="en-US" sz="2000" dirty="0"/>
              <a:t> </a:t>
            </a:r>
            <a:r>
              <a:rPr lang="en-US" sz="2000" dirty="0" err="1"/>
              <a:t>seksama</a:t>
            </a:r>
            <a:endParaRPr lang="en-US" sz="2000" dirty="0"/>
          </a:p>
          <a:p>
            <a:pPr marL="490538" lvl="1" indent="-327025" defTabSz="873125" eaLnBrk="1" hangingPunct="1">
              <a:lnSpc>
                <a:spcPct val="150000"/>
              </a:lnSpc>
              <a:spcBef>
                <a:spcPct val="0"/>
              </a:spcBef>
              <a:buFont typeface="Wingdings 2" pitchFamily="18" charset="2"/>
              <a:buChar char="ð"/>
              <a:defRPr/>
            </a:pPr>
            <a:r>
              <a:rPr lang="en-US" sz="2000" dirty="0" err="1"/>
              <a:t>Catat</a:t>
            </a:r>
            <a:r>
              <a:rPr lang="en-US" sz="2000" dirty="0"/>
              <a:t> </a:t>
            </a:r>
            <a:r>
              <a:rPr lang="en-US" sz="2000" dirty="0" err="1"/>
              <a:t>proses</a:t>
            </a:r>
            <a:r>
              <a:rPr lang="en-US" sz="2000" dirty="0"/>
              <a:t> (</a:t>
            </a:r>
            <a:r>
              <a:rPr lang="en-US" sz="2000" dirty="0" err="1"/>
              <a:t>jenis</a:t>
            </a:r>
            <a:r>
              <a:rPr lang="en-US" sz="2000" dirty="0"/>
              <a:t>, </a:t>
            </a:r>
            <a:r>
              <a:rPr lang="en-US" sz="2000" dirty="0" err="1"/>
              <a:t>lokasi</a:t>
            </a:r>
            <a:r>
              <a:rPr lang="en-US" sz="2000" dirty="0"/>
              <a:t>, </a:t>
            </a:r>
            <a:r>
              <a:rPr lang="en-US" sz="2000" dirty="0" err="1"/>
              <a:t>tanggal</a:t>
            </a:r>
            <a:r>
              <a:rPr lang="en-US" sz="2000" dirty="0"/>
              <a:t>) yang </a:t>
            </a:r>
            <a:r>
              <a:rPr lang="en-US" sz="2000" dirty="0" err="1"/>
              <a:t>tidak</a:t>
            </a:r>
            <a:r>
              <a:rPr lang="en-US" sz="2000" dirty="0"/>
              <a:t> </a:t>
            </a:r>
            <a:r>
              <a:rPr lang="en-US" sz="2000" dirty="0" err="1"/>
              <a:t>sesuai</a:t>
            </a:r>
            <a:r>
              <a:rPr lang="en-US" sz="2000" dirty="0"/>
              <a:t> </a:t>
            </a:r>
            <a:r>
              <a:rPr lang="en-US" sz="2000" dirty="0" err="1"/>
              <a:t>dengan</a:t>
            </a:r>
            <a:r>
              <a:rPr lang="en-US" sz="2000" dirty="0"/>
              <a:t> </a:t>
            </a:r>
            <a:r>
              <a:rPr lang="en-US" sz="2000" dirty="0" err="1"/>
              <a:t>dokumentasinya</a:t>
            </a:r>
            <a:endParaRPr lang="en-US" sz="2000" dirty="0"/>
          </a:p>
        </p:txBody>
      </p:sp>
      <p:pic>
        <p:nvPicPr>
          <p:cNvPr id="7" name="Picture 15" descr="D:\H_Miscelleneous\File dari shared doc\logo.png"/>
          <p:cNvPicPr>
            <a:picLocks noChangeAspect="1" noChangeArrowheads="1"/>
          </p:cNvPicPr>
          <p:nvPr/>
        </p:nvPicPr>
        <p:blipFill>
          <a:blip r:embed="rId3" cstate="print"/>
          <a:srcRect/>
          <a:stretch>
            <a:fillRect/>
          </a:stretch>
        </p:blipFill>
        <p:spPr bwMode="auto">
          <a:xfrm>
            <a:off x="8167710" y="285728"/>
            <a:ext cx="1373628" cy="474663"/>
          </a:xfrm>
          <a:prstGeom prst="rect">
            <a:avLst/>
          </a:prstGeom>
          <a:noFill/>
          <a:ln w="9525">
            <a:noFill/>
            <a:miter lim="800000"/>
            <a:headEnd/>
            <a:tailEnd/>
          </a:ln>
        </p:spPr>
      </p:pic>
      <p:sp>
        <p:nvSpPr>
          <p:cNvPr id="9" name="Slide Number Placeholder 8"/>
          <p:cNvSpPr>
            <a:spLocks noGrp="1"/>
          </p:cNvSpPr>
          <p:nvPr>
            <p:ph type="sldNum" sz="quarter" idx="11"/>
          </p:nvPr>
        </p:nvSpPr>
        <p:spPr/>
        <p:txBody>
          <a:bodyPr/>
          <a:lstStyle/>
          <a:p>
            <a:pPr>
              <a:defRPr/>
            </a:pPr>
            <a:fld id="{05AFAB11-F620-41BB-9FD1-51BD9D46CF74}" type="slidenum">
              <a:rPr lang="id-ID" smtClean="0"/>
              <a:pPr>
                <a:defRPr/>
              </a:pPr>
              <a:t>91</a:t>
            </a:fld>
            <a:endParaRPr lang="id-ID"/>
          </a:p>
        </p:txBody>
      </p:sp>
      <p:pic>
        <p:nvPicPr>
          <p:cNvPr id="22532" name="Picture 4" descr="https://www.concur.co.uk/sites/all/themes/Concur6/images/2012-layout/uk/hero-images/audit-expens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0"/>
            <a:ext cx="5515330" cy="22768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15445" y="1306450"/>
            <a:ext cx="3226076" cy="923330"/>
          </a:xfrm>
          <a:prstGeom prst="rect">
            <a:avLst/>
          </a:prstGeom>
        </p:spPr>
        <p:txBody>
          <a:bodyPr wrap="none">
            <a:spAutoFit/>
          </a:bodyPr>
          <a:lstStyle/>
          <a:p>
            <a:pPr algn="ctr" defTabSz="873125" eaLnBrk="0" hangingPunct="0"/>
            <a:r>
              <a:rPr lang="en-US" sz="5400" dirty="0">
                <a:latin typeface="Impact" panose="020B0806030902050204" pitchFamily="34" charset="0"/>
              </a:rPr>
              <a:t>OBSERVASI</a:t>
            </a:r>
            <a:endParaRPr lang="en-GB" sz="5400" dirty="0">
              <a:latin typeface="Impact" panose="020B0806030902050204" pitchFamily="34" charset="0"/>
            </a:endParaRPr>
          </a:p>
        </p:txBody>
      </p:sp>
      <p:sp>
        <p:nvSpPr>
          <p:cNvPr id="2" name="Footer Placeholder 1">
            <a:extLst>
              <a:ext uri="{FF2B5EF4-FFF2-40B4-BE49-F238E27FC236}">
                <a16:creationId xmlns:a16="http://schemas.microsoft.com/office/drawing/2014/main" id="{F38AD904-7EC4-4E5B-8B31-56A167291A57}"/>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19710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4"/>
          <p:cNvSpPr>
            <a:spLocks noChangeArrowheads="1"/>
          </p:cNvSpPr>
          <p:nvPr/>
        </p:nvSpPr>
        <p:spPr bwMode="auto">
          <a:xfrm>
            <a:off x="560512" y="2564904"/>
            <a:ext cx="8762634" cy="4572000"/>
          </a:xfrm>
          <a:prstGeom prst="rect">
            <a:avLst/>
          </a:prstGeom>
          <a:noFill/>
          <a:ln w="9525">
            <a:noFill/>
            <a:miter lim="800000"/>
            <a:headEnd/>
            <a:tailEnd/>
          </a:ln>
        </p:spPr>
        <p:txBody>
          <a:bodyPr lIns="87275" tIns="43637" rIns="87275" bIns="43637"/>
          <a:lstStyle/>
          <a:p>
            <a:pPr marL="381000" indent="-381000" defTabSz="873125" eaLnBrk="0" hangingPunct="0">
              <a:lnSpc>
                <a:spcPct val="140000"/>
              </a:lnSpc>
              <a:buFont typeface="Wingdings 2" pitchFamily="18" charset="2"/>
              <a:buChar char="ï"/>
            </a:pPr>
            <a:r>
              <a:rPr lang="en-US" sz="1600" b="0" dirty="0" err="1">
                <a:latin typeface="+mn-lt"/>
              </a:rPr>
              <a:t>Tentukan</a:t>
            </a:r>
            <a:r>
              <a:rPr lang="en-US" sz="1600" b="0" dirty="0">
                <a:latin typeface="+mn-lt"/>
              </a:rPr>
              <a:t> item yang </a:t>
            </a:r>
            <a:r>
              <a:rPr lang="en-US" sz="1600" b="0" dirty="0" err="1">
                <a:latin typeface="+mn-lt"/>
              </a:rPr>
              <a:t>perlu</a:t>
            </a:r>
            <a:r>
              <a:rPr lang="en-US" sz="1600" b="0" dirty="0">
                <a:latin typeface="+mn-lt"/>
              </a:rPr>
              <a:t> </a:t>
            </a:r>
            <a:r>
              <a:rPr lang="en-US" sz="1600" b="0" dirty="0" err="1">
                <a:latin typeface="+mn-lt"/>
              </a:rPr>
              <a:t>diperiksa</a:t>
            </a:r>
            <a:endParaRPr lang="en-US" sz="1600" b="0" dirty="0">
              <a:latin typeface="+mn-lt"/>
            </a:endParaRPr>
          </a:p>
          <a:p>
            <a:pPr marL="381000" indent="-381000" defTabSz="873125" eaLnBrk="0" hangingPunct="0">
              <a:lnSpc>
                <a:spcPct val="140000"/>
              </a:lnSpc>
              <a:buFont typeface="Wingdings 2" pitchFamily="18" charset="2"/>
              <a:buChar char="ï"/>
            </a:pPr>
            <a:r>
              <a:rPr lang="en-US" sz="1600" b="0" u="sng" dirty="0" err="1">
                <a:latin typeface="+mn-lt"/>
              </a:rPr>
              <a:t>Jangan</a:t>
            </a:r>
            <a:r>
              <a:rPr lang="en-US" sz="1600" b="0" u="sng" dirty="0">
                <a:latin typeface="+mn-lt"/>
              </a:rPr>
              <a:t> </a:t>
            </a:r>
            <a:r>
              <a:rPr lang="en-US" sz="1600" b="0" u="sng" dirty="0" err="1">
                <a:latin typeface="+mn-lt"/>
              </a:rPr>
              <a:t>puas</a:t>
            </a:r>
            <a:r>
              <a:rPr lang="en-US" sz="1600" b="0" u="sng" dirty="0">
                <a:latin typeface="+mn-lt"/>
              </a:rPr>
              <a:t> </a:t>
            </a:r>
            <a:r>
              <a:rPr lang="en-US" sz="1600" b="0" u="sng" dirty="0" err="1">
                <a:latin typeface="+mn-lt"/>
              </a:rPr>
              <a:t>hanya</a:t>
            </a:r>
            <a:r>
              <a:rPr lang="en-US" sz="1600" b="0" u="sng" dirty="0">
                <a:latin typeface="+mn-lt"/>
              </a:rPr>
              <a:t> </a:t>
            </a:r>
            <a:r>
              <a:rPr lang="en-US" sz="1600" b="0" u="sng" dirty="0" err="1">
                <a:latin typeface="+mn-lt"/>
              </a:rPr>
              <a:t>dengan</a:t>
            </a:r>
            <a:r>
              <a:rPr lang="en-US" sz="1600" b="0" u="sng" dirty="0">
                <a:latin typeface="+mn-lt"/>
              </a:rPr>
              <a:t> </a:t>
            </a:r>
            <a:r>
              <a:rPr lang="en-US" sz="1600" b="0" u="sng" dirty="0" err="1">
                <a:latin typeface="+mn-lt"/>
              </a:rPr>
              <a:t>ditunjukkan</a:t>
            </a:r>
            <a:r>
              <a:rPr lang="en-US" sz="1600" b="0" u="sng" dirty="0">
                <a:latin typeface="+mn-lt"/>
              </a:rPr>
              <a:t> </a:t>
            </a:r>
            <a:r>
              <a:rPr lang="en-US" sz="1600" b="0" u="sng" dirty="0" err="1">
                <a:latin typeface="+mn-lt"/>
              </a:rPr>
              <a:t>keberadaan</a:t>
            </a:r>
            <a:r>
              <a:rPr lang="en-US" sz="1600" b="0" u="sng" dirty="0">
                <a:latin typeface="+mn-lt"/>
              </a:rPr>
              <a:t> </a:t>
            </a:r>
            <a:r>
              <a:rPr lang="en-US" sz="1600" b="0" u="sng" dirty="0" err="1">
                <a:latin typeface="+mn-lt"/>
              </a:rPr>
              <a:t>dokumen</a:t>
            </a:r>
            <a:r>
              <a:rPr lang="en-US" sz="1600" b="0" dirty="0">
                <a:latin typeface="+mn-lt"/>
              </a:rPr>
              <a:t>, </a:t>
            </a:r>
            <a:r>
              <a:rPr lang="en-US" sz="1600" b="0" dirty="0" err="1">
                <a:latin typeface="+mn-lt"/>
              </a:rPr>
              <a:t>periksa</a:t>
            </a:r>
            <a:r>
              <a:rPr lang="en-US" sz="1600" b="0" dirty="0">
                <a:latin typeface="+mn-lt"/>
              </a:rPr>
              <a:t> </a:t>
            </a:r>
            <a:r>
              <a:rPr lang="en-US" sz="1600" b="0" dirty="0" err="1">
                <a:latin typeface="+mn-lt"/>
              </a:rPr>
              <a:t>kelengkapan</a:t>
            </a:r>
            <a:r>
              <a:rPr lang="en-US" sz="1600" b="0" dirty="0">
                <a:latin typeface="+mn-lt"/>
              </a:rPr>
              <a:t> </a:t>
            </a:r>
            <a:r>
              <a:rPr lang="en-US" sz="1600" b="0" dirty="0" err="1">
                <a:latin typeface="+mn-lt"/>
              </a:rPr>
              <a:t>dan</a:t>
            </a:r>
            <a:r>
              <a:rPr lang="en-US" sz="1600" b="0" dirty="0">
                <a:latin typeface="+mn-lt"/>
              </a:rPr>
              <a:t> </a:t>
            </a:r>
            <a:r>
              <a:rPr lang="en-US" sz="1600" b="0" dirty="0" err="1">
                <a:latin typeface="+mn-lt"/>
              </a:rPr>
              <a:t>isinya</a:t>
            </a:r>
            <a:endParaRPr lang="en-US" sz="1600" b="0" dirty="0">
              <a:latin typeface="+mn-lt"/>
            </a:endParaRPr>
          </a:p>
          <a:p>
            <a:pPr marL="381000" indent="-381000" defTabSz="873125" eaLnBrk="0" hangingPunct="0">
              <a:lnSpc>
                <a:spcPct val="140000"/>
              </a:lnSpc>
              <a:buFont typeface="Wingdings 2" pitchFamily="18" charset="2"/>
              <a:buChar char="ï"/>
            </a:pPr>
            <a:r>
              <a:rPr lang="en-US" sz="1600" b="0" dirty="0" err="1">
                <a:latin typeface="+mn-lt"/>
              </a:rPr>
              <a:t>Lakukan</a:t>
            </a:r>
            <a:r>
              <a:rPr lang="en-US" sz="1600" b="0" dirty="0">
                <a:latin typeface="+mn-lt"/>
              </a:rPr>
              <a:t> </a:t>
            </a:r>
            <a:r>
              <a:rPr lang="en-US" sz="1600" b="0" dirty="0" err="1">
                <a:latin typeface="+mn-lt"/>
              </a:rPr>
              <a:t>pemeriksaan</a:t>
            </a:r>
            <a:r>
              <a:rPr lang="en-US" sz="1600" b="0" dirty="0">
                <a:latin typeface="+mn-lt"/>
              </a:rPr>
              <a:t> </a:t>
            </a:r>
            <a:r>
              <a:rPr lang="en-US" sz="1600" b="0" dirty="0" err="1">
                <a:latin typeface="+mn-lt"/>
              </a:rPr>
              <a:t>dengan</a:t>
            </a:r>
            <a:r>
              <a:rPr lang="en-US" sz="1600" b="0" dirty="0">
                <a:latin typeface="+mn-lt"/>
              </a:rPr>
              <a:t> </a:t>
            </a:r>
            <a:r>
              <a:rPr lang="en-US" sz="1600" b="0" dirty="0" err="1">
                <a:latin typeface="+mn-lt"/>
              </a:rPr>
              <a:t>cara</a:t>
            </a:r>
            <a:r>
              <a:rPr lang="en-US" sz="1600" b="0" dirty="0">
                <a:latin typeface="+mn-lt"/>
              </a:rPr>
              <a:t> sampling </a:t>
            </a:r>
          </a:p>
          <a:p>
            <a:pPr marL="381000" indent="-381000" defTabSz="873125" eaLnBrk="0" hangingPunct="0">
              <a:lnSpc>
                <a:spcPct val="140000"/>
              </a:lnSpc>
              <a:buFont typeface="Wingdings 2" pitchFamily="18" charset="2"/>
              <a:buChar char="ï"/>
            </a:pPr>
            <a:r>
              <a:rPr lang="en-US" sz="1600" b="0" u="sng" dirty="0" err="1">
                <a:latin typeface="+mn-lt"/>
              </a:rPr>
              <a:t>Hindari</a:t>
            </a:r>
            <a:r>
              <a:rPr lang="en-US" sz="1600" b="0" u="sng" dirty="0">
                <a:latin typeface="+mn-lt"/>
              </a:rPr>
              <a:t> </a:t>
            </a:r>
            <a:r>
              <a:rPr lang="en-US" sz="1600" b="0" i="1" u="sng" dirty="0">
                <a:latin typeface="+mn-lt"/>
              </a:rPr>
              <a:t>Nit Picking</a:t>
            </a:r>
            <a:r>
              <a:rPr lang="en-US" sz="1600" b="0" dirty="0">
                <a:latin typeface="+mn-lt"/>
              </a:rPr>
              <a:t> (</a:t>
            </a:r>
            <a:r>
              <a:rPr lang="en-US" sz="1600" b="0" dirty="0" err="1">
                <a:latin typeface="+mn-lt"/>
              </a:rPr>
              <a:t>mencari</a:t>
            </a:r>
            <a:r>
              <a:rPr lang="en-US" sz="1600" b="0" dirty="0">
                <a:latin typeface="+mn-lt"/>
              </a:rPr>
              <a:t> </a:t>
            </a:r>
            <a:r>
              <a:rPr lang="en-US" sz="1600" b="0" dirty="0" err="1">
                <a:latin typeface="+mn-lt"/>
              </a:rPr>
              <a:t>hal</a:t>
            </a:r>
            <a:r>
              <a:rPr lang="en-US" sz="1600" b="0" dirty="0">
                <a:latin typeface="+mn-lt"/>
              </a:rPr>
              <a:t> yang </a:t>
            </a:r>
            <a:r>
              <a:rPr lang="en-US" sz="1600" b="0" dirty="0" err="1">
                <a:latin typeface="+mn-lt"/>
              </a:rPr>
              <a:t>sepele</a:t>
            </a:r>
            <a:r>
              <a:rPr lang="en-US" sz="1600" b="0" dirty="0">
                <a:latin typeface="+mn-lt"/>
              </a:rPr>
              <a:t>)</a:t>
            </a:r>
          </a:p>
          <a:p>
            <a:pPr marL="381000" indent="-381000" defTabSz="873125" eaLnBrk="0" hangingPunct="0">
              <a:lnSpc>
                <a:spcPct val="140000"/>
              </a:lnSpc>
              <a:buFont typeface="Wingdings 2" pitchFamily="18" charset="2"/>
              <a:buNone/>
            </a:pPr>
            <a:r>
              <a:rPr lang="en-US" sz="1600" b="0" dirty="0">
                <a:latin typeface="+mn-lt"/>
              </a:rPr>
              <a:t>	</a:t>
            </a:r>
            <a:r>
              <a:rPr lang="en-US" sz="1600" b="0" dirty="0" err="1">
                <a:latin typeface="+mn-lt"/>
              </a:rPr>
              <a:t>Seharusnya</a:t>
            </a:r>
            <a:r>
              <a:rPr lang="en-US" sz="1600" b="0" dirty="0">
                <a:latin typeface="+mn-lt"/>
              </a:rPr>
              <a:t> </a:t>
            </a:r>
            <a:r>
              <a:rPr lang="en-US" sz="1600" b="0" dirty="0" err="1">
                <a:latin typeface="+mn-lt"/>
              </a:rPr>
              <a:t>ada</a:t>
            </a:r>
            <a:r>
              <a:rPr lang="en-US" sz="1600" b="0" dirty="0">
                <a:latin typeface="+mn-lt"/>
              </a:rPr>
              <a:t> </a:t>
            </a:r>
            <a:r>
              <a:rPr lang="en-US" sz="1600" b="0" dirty="0" err="1">
                <a:latin typeface="+mn-lt"/>
              </a:rPr>
              <a:t>konsistensi</a:t>
            </a:r>
            <a:r>
              <a:rPr lang="en-US" sz="1600" b="0" dirty="0">
                <a:latin typeface="+mn-lt"/>
              </a:rPr>
              <a:t> </a:t>
            </a:r>
            <a:r>
              <a:rPr lang="en-US" sz="1600" b="0" dirty="0" err="1">
                <a:latin typeface="+mn-lt"/>
              </a:rPr>
              <a:t>dalam</a:t>
            </a:r>
            <a:r>
              <a:rPr lang="en-US" sz="1600" b="0" dirty="0">
                <a:latin typeface="+mn-lt"/>
              </a:rPr>
              <a:t> </a:t>
            </a:r>
            <a:r>
              <a:rPr lang="en-US" sz="1600" b="0" dirty="0" err="1">
                <a:latin typeface="+mn-lt"/>
              </a:rPr>
              <a:t>pengunaan</a:t>
            </a:r>
            <a:r>
              <a:rPr lang="en-US" sz="1600" b="0" dirty="0">
                <a:latin typeface="+mn-lt"/>
              </a:rPr>
              <a:t> </a:t>
            </a:r>
            <a:r>
              <a:rPr lang="en-US" sz="1600" b="0" dirty="0" err="1">
                <a:latin typeface="+mn-lt"/>
              </a:rPr>
              <a:t>bahasa</a:t>
            </a:r>
            <a:r>
              <a:rPr lang="en-US" sz="1600" b="0" dirty="0">
                <a:latin typeface="+mn-lt"/>
              </a:rPr>
              <a:t>, </a:t>
            </a:r>
            <a:r>
              <a:rPr lang="en-US" sz="1600" b="0" dirty="0" err="1">
                <a:latin typeface="+mn-lt"/>
              </a:rPr>
              <a:t>jangan</a:t>
            </a:r>
            <a:r>
              <a:rPr lang="en-US" sz="1600" b="0" dirty="0">
                <a:latin typeface="+mn-lt"/>
              </a:rPr>
              <a:t> </a:t>
            </a:r>
            <a:r>
              <a:rPr lang="en-US" sz="1600" b="0" dirty="0" err="1">
                <a:latin typeface="+mn-lt"/>
              </a:rPr>
              <a:t>menggunakan</a:t>
            </a:r>
            <a:r>
              <a:rPr lang="en-US" sz="1600" b="0" dirty="0">
                <a:latin typeface="+mn-lt"/>
              </a:rPr>
              <a:t> </a:t>
            </a:r>
            <a:r>
              <a:rPr lang="en-US" sz="1600" b="0" dirty="0" err="1">
                <a:latin typeface="+mn-lt"/>
              </a:rPr>
              <a:t>bahasa</a:t>
            </a:r>
            <a:r>
              <a:rPr lang="en-US" sz="1600" b="0" dirty="0">
                <a:latin typeface="+mn-lt"/>
              </a:rPr>
              <a:t> yang </a:t>
            </a:r>
            <a:r>
              <a:rPr lang="en-US" sz="1600" b="0" dirty="0" err="1">
                <a:latin typeface="+mn-lt"/>
              </a:rPr>
              <a:t>campur</a:t>
            </a:r>
            <a:r>
              <a:rPr lang="en-US" sz="1600" b="0" dirty="0">
                <a:latin typeface="+mn-lt"/>
              </a:rPr>
              <a:t> Indonesia-</a:t>
            </a:r>
            <a:r>
              <a:rPr lang="en-US" sz="1600" b="0" dirty="0" err="1">
                <a:latin typeface="+mn-lt"/>
              </a:rPr>
              <a:t>Inggris</a:t>
            </a:r>
            <a:r>
              <a:rPr lang="en-US" sz="1600" b="0" dirty="0">
                <a:latin typeface="+mn-lt"/>
              </a:rPr>
              <a:t>, </a:t>
            </a:r>
            <a:r>
              <a:rPr lang="en-US" sz="1600" b="0" dirty="0" err="1">
                <a:latin typeface="+mn-lt"/>
              </a:rPr>
              <a:t>misalnya</a:t>
            </a:r>
            <a:r>
              <a:rPr lang="en-US" sz="1600" b="0" dirty="0">
                <a:latin typeface="+mn-lt"/>
              </a:rPr>
              <a:t> auditor </a:t>
            </a:r>
            <a:r>
              <a:rPr lang="en-US" sz="1600" b="0" dirty="0" err="1">
                <a:latin typeface="+mn-lt"/>
              </a:rPr>
              <a:t>dirubah</a:t>
            </a:r>
            <a:r>
              <a:rPr lang="en-US" sz="1600" b="0" dirty="0">
                <a:latin typeface="+mn-lt"/>
              </a:rPr>
              <a:t> </a:t>
            </a:r>
            <a:r>
              <a:rPr lang="en-US" sz="1600" b="0" dirty="0" err="1">
                <a:latin typeface="+mn-lt"/>
              </a:rPr>
              <a:t>saja</a:t>
            </a:r>
            <a:r>
              <a:rPr lang="en-US" sz="1600" b="0" dirty="0">
                <a:latin typeface="+mn-lt"/>
              </a:rPr>
              <a:t> </a:t>
            </a:r>
            <a:r>
              <a:rPr lang="en-US" sz="1600" b="0" dirty="0" err="1">
                <a:latin typeface="+mn-lt"/>
              </a:rPr>
              <a:t>kebahasa</a:t>
            </a:r>
            <a:r>
              <a:rPr lang="en-US" sz="1600" b="0" dirty="0">
                <a:latin typeface="+mn-lt"/>
              </a:rPr>
              <a:t> Indonesia </a:t>
            </a:r>
            <a:r>
              <a:rPr lang="en-US" sz="1600" b="0" dirty="0" err="1">
                <a:latin typeface="+mn-lt"/>
              </a:rPr>
              <a:t>menjadi</a:t>
            </a:r>
            <a:r>
              <a:rPr lang="en-US" sz="1600" b="0" dirty="0">
                <a:latin typeface="+mn-lt"/>
              </a:rPr>
              <a:t> </a:t>
            </a:r>
            <a:r>
              <a:rPr lang="en-US" sz="1600" b="0" dirty="0" err="1">
                <a:latin typeface="+mn-lt"/>
              </a:rPr>
              <a:t>pemeriksa</a:t>
            </a:r>
            <a:endParaRPr lang="en-US" sz="1600" b="0" dirty="0">
              <a:latin typeface="+mn-lt"/>
            </a:endParaRPr>
          </a:p>
          <a:p>
            <a:pPr marL="381000" indent="-381000" defTabSz="873125" eaLnBrk="0" hangingPunct="0">
              <a:lnSpc>
                <a:spcPct val="140000"/>
              </a:lnSpc>
              <a:buFont typeface="Wingdings 2" pitchFamily="18" charset="2"/>
              <a:buChar char="ï"/>
            </a:pPr>
            <a:r>
              <a:rPr lang="en-US" sz="1600" b="0" u="sng" dirty="0" err="1">
                <a:latin typeface="+mn-lt"/>
              </a:rPr>
              <a:t>Hindari</a:t>
            </a:r>
            <a:r>
              <a:rPr lang="en-US" sz="1600" b="0" u="sng" dirty="0">
                <a:latin typeface="+mn-lt"/>
              </a:rPr>
              <a:t> </a:t>
            </a:r>
            <a:r>
              <a:rPr lang="en-US" sz="1600" b="0" u="sng" dirty="0" err="1">
                <a:latin typeface="+mn-lt"/>
              </a:rPr>
              <a:t>berdebat</a:t>
            </a:r>
            <a:r>
              <a:rPr lang="en-US" sz="1600" b="0" u="sng" dirty="0">
                <a:latin typeface="+mn-lt"/>
              </a:rPr>
              <a:t> </a:t>
            </a:r>
            <a:r>
              <a:rPr lang="en-US" sz="1600" b="0" u="sng" dirty="0" err="1">
                <a:latin typeface="+mn-lt"/>
              </a:rPr>
              <a:t>dengan</a:t>
            </a:r>
            <a:r>
              <a:rPr lang="en-US" sz="1600" b="0" u="sng" dirty="0">
                <a:latin typeface="+mn-lt"/>
              </a:rPr>
              <a:t> </a:t>
            </a:r>
            <a:r>
              <a:rPr lang="en-US" sz="1600" b="0" u="sng" dirty="0" err="1">
                <a:latin typeface="+mn-lt"/>
              </a:rPr>
              <a:t>auditee</a:t>
            </a:r>
            <a:r>
              <a:rPr lang="en-US" sz="1600" b="0" u="sng" dirty="0">
                <a:latin typeface="+mn-lt"/>
              </a:rPr>
              <a:t> </a:t>
            </a:r>
            <a:r>
              <a:rPr lang="en-US" sz="1600" b="0" u="sng" dirty="0" err="1">
                <a:latin typeface="+mn-lt"/>
              </a:rPr>
              <a:t>tentang</a:t>
            </a:r>
            <a:r>
              <a:rPr lang="en-US" sz="1600" b="0" u="sng" dirty="0">
                <a:latin typeface="+mn-lt"/>
              </a:rPr>
              <a:t> </a:t>
            </a:r>
            <a:r>
              <a:rPr lang="en-US" sz="1600" b="0" u="sng" dirty="0" err="1">
                <a:latin typeface="+mn-lt"/>
              </a:rPr>
              <a:t>suatu</a:t>
            </a:r>
            <a:r>
              <a:rPr lang="en-US" sz="1600" b="0" u="sng" dirty="0">
                <a:latin typeface="+mn-lt"/>
              </a:rPr>
              <a:t> </a:t>
            </a:r>
            <a:r>
              <a:rPr lang="en-US" sz="1600" b="0" u="sng" dirty="0" err="1">
                <a:latin typeface="+mn-lt"/>
              </a:rPr>
              <a:t>ketidaksesuaian</a:t>
            </a:r>
            <a:r>
              <a:rPr lang="en-US" sz="1600" b="0" dirty="0">
                <a:latin typeface="+mn-lt"/>
              </a:rPr>
              <a:t>, </a:t>
            </a:r>
            <a:r>
              <a:rPr lang="en-US" sz="1600" b="0" dirty="0" err="1">
                <a:latin typeface="+mn-lt"/>
              </a:rPr>
              <a:t>untuk</a:t>
            </a:r>
            <a:r>
              <a:rPr lang="en-US" sz="1600" b="0" dirty="0">
                <a:latin typeface="+mn-lt"/>
              </a:rPr>
              <a:t> </a:t>
            </a:r>
            <a:r>
              <a:rPr lang="en-US" sz="1600" b="0" dirty="0" err="1">
                <a:latin typeface="+mn-lt"/>
              </a:rPr>
              <a:t>menghindarinya</a:t>
            </a:r>
            <a:r>
              <a:rPr lang="en-US" sz="1600" b="0" dirty="0">
                <a:latin typeface="+mn-lt"/>
              </a:rPr>
              <a:t> </a:t>
            </a:r>
            <a:r>
              <a:rPr lang="en-US" sz="1600" b="0" dirty="0" err="1">
                <a:latin typeface="+mn-lt"/>
              </a:rPr>
              <a:t>periksa</a:t>
            </a:r>
            <a:r>
              <a:rPr lang="en-US" sz="1600" b="0" dirty="0">
                <a:latin typeface="+mn-lt"/>
              </a:rPr>
              <a:t> </a:t>
            </a:r>
            <a:r>
              <a:rPr lang="en-US" sz="1600" b="0" i="1" dirty="0">
                <a:latin typeface="+mn-lt"/>
              </a:rPr>
              <a:t>sample</a:t>
            </a:r>
            <a:r>
              <a:rPr lang="en-US" sz="1600" b="0" dirty="0">
                <a:latin typeface="+mn-lt"/>
              </a:rPr>
              <a:t> </a:t>
            </a:r>
            <a:r>
              <a:rPr lang="en-US" sz="1600" b="0" dirty="0" err="1">
                <a:latin typeface="+mn-lt"/>
              </a:rPr>
              <a:t>berikutnya</a:t>
            </a:r>
            <a:r>
              <a:rPr lang="en-US" sz="1600" b="0" dirty="0">
                <a:latin typeface="+mn-lt"/>
              </a:rPr>
              <a:t>, </a:t>
            </a:r>
          </a:p>
          <a:p>
            <a:pPr marL="381000" indent="-381000" defTabSz="873125" eaLnBrk="0" hangingPunct="0">
              <a:lnSpc>
                <a:spcPct val="140000"/>
              </a:lnSpc>
              <a:buFont typeface="Wingdings 2" pitchFamily="18" charset="2"/>
              <a:buNone/>
            </a:pPr>
            <a:r>
              <a:rPr lang="en-US" sz="1600" b="0" dirty="0">
                <a:latin typeface="+mn-lt"/>
              </a:rPr>
              <a:t>	</a:t>
            </a:r>
            <a:r>
              <a:rPr lang="en-US" sz="1600" b="0" dirty="0" err="1">
                <a:latin typeface="+mn-lt"/>
              </a:rPr>
              <a:t>Tidak</a:t>
            </a:r>
            <a:r>
              <a:rPr lang="en-US" sz="1600" b="0" dirty="0">
                <a:latin typeface="+mn-lt"/>
              </a:rPr>
              <a:t> </a:t>
            </a:r>
            <a:r>
              <a:rPr lang="en-US" sz="1600" b="0" dirty="0" err="1">
                <a:latin typeface="+mn-lt"/>
              </a:rPr>
              <a:t>ada</a:t>
            </a:r>
            <a:r>
              <a:rPr lang="en-US" sz="1600" b="0" dirty="0">
                <a:latin typeface="+mn-lt"/>
              </a:rPr>
              <a:t> </a:t>
            </a:r>
            <a:r>
              <a:rPr lang="en-US" sz="1600" b="0" dirty="0" err="1">
                <a:latin typeface="+mn-lt"/>
              </a:rPr>
              <a:t>bukti</a:t>
            </a:r>
            <a:r>
              <a:rPr lang="en-US" sz="1600" b="0" dirty="0">
                <a:latin typeface="+mn-lt"/>
              </a:rPr>
              <a:t> </a:t>
            </a:r>
            <a:r>
              <a:rPr lang="en-US" sz="1600" b="0" dirty="0" err="1">
                <a:latin typeface="+mn-lt"/>
              </a:rPr>
              <a:t>pemeriksaan</a:t>
            </a:r>
            <a:r>
              <a:rPr lang="en-US" sz="1600" b="0" dirty="0">
                <a:latin typeface="+mn-lt"/>
              </a:rPr>
              <a:t>, </a:t>
            </a:r>
            <a:r>
              <a:rPr lang="en-US" sz="1600" b="0" dirty="0" err="1">
                <a:latin typeface="+mn-lt"/>
              </a:rPr>
              <a:t>menurut</a:t>
            </a:r>
            <a:r>
              <a:rPr lang="en-US" sz="1600" b="0" dirty="0">
                <a:latin typeface="+mn-lt"/>
              </a:rPr>
              <a:t> </a:t>
            </a:r>
            <a:r>
              <a:rPr lang="en-US" sz="1600" b="0" dirty="0" err="1">
                <a:latin typeface="+mn-lt"/>
              </a:rPr>
              <a:t>auditee</a:t>
            </a:r>
            <a:r>
              <a:rPr lang="en-US" sz="1600" b="0" dirty="0">
                <a:latin typeface="+mn-lt"/>
              </a:rPr>
              <a:t> </a:t>
            </a:r>
            <a:r>
              <a:rPr lang="en-US" sz="1600" b="0" dirty="0" err="1">
                <a:latin typeface="+mn-lt"/>
              </a:rPr>
              <a:t>itu</a:t>
            </a:r>
            <a:r>
              <a:rPr lang="en-US" sz="1600" b="0" dirty="0">
                <a:latin typeface="+mn-lt"/>
              </a:rPr>
              <a:t> </a:t>
            </a:r>
            <a:r>
              <a:rPr lang="en-US" sz="1600" b="0" dirty="0" err="1">
                <a:latin typeface="+mn-lt"/>
              </a:rPr>
              <a:t>cuma</a:t>
            </a:r>
            <a:r>
              <a:rPr lang="en-US" sz="1600" b="0" dirty="0">
                <a:latin typeface="+mn-lt"/>
              </a:rPr>
              <a:t> </a:t>
            </a:r>
            <a:r>
              <a:rPr lang="en-US" sz="1600" b="0" dirty="0" err="1">
                <a:latin typeface="+mn-lt"/>
              </a:rPr>
              <a:t>masalah</a:t>
            </a:r>
            <a:r>
              <a:rPr lang="en-US" sz="1600" b="0" dirty="0">
                <a:latin typeface="+mn-lt"/>
              </a:rPr>
              <a:t> record yang </a:t>
            </a:r>
            <a:r>
              <a:rPr lang="en-US" sz="1600" b="0" dirty="0" err="1">
                <a:latin typeface="+mn-lt"/>
              </a:rPr>
              <a:t>terselip</a:t>
            </a:r>
            <a:r>
              <a:rPr lang="en-US" sz="1600" b="0" dirty="0">
                <a:latin typeface="+mn-lt"/>
              </a:rPr>
              <a:t>/ </a:t>
            </a:r>
            <a:r>
              <a:rPr lang="en-US" sz="1600" b="0" dirty="0" err="1">
                <a:latin typeface="+mn-lt"/>
              </a:rPr>
              <a:t>hilang</a:t>
            </a:r>
            <a:r>
              <a:rPr lang="en-US" sz="1600" b="0" dirty="0">
                <a:latin typeface="+mn-lt"/>
              </a:rPr>
              <a:t>, </a:t>
            </a:r>
            <a:r>
              <a:rPr lang="en-US" sz="1600" b="0" dirty="0" err="1">
                <a:latin typeface="+mn-lt"/>
              </a:rPr>
              <a:t>apakah</a:t>
            </a:r>
            <a:r>
              <a:rPr lang="en-US" sz="1600" b="0" dirty="0">
                <a:latin typeface="+mn-lt"/>
              </a:rPr>
              <a:t> </a:t>
            </a:r>
            <a:r>
              <a:rPr lang="en-US" sz="1600" b="0" dirty="0" err="1">
                <a:latin typeface="+mn-lt"/>
              </a:rPr>
              <a:t>memang</a:t>
            </a:r>
            <a:r>
              <a:rPr lang="en-US" sz="1600" b="0" dirty="0">
                <a:latin typeface="+mn-lt"/>
              </a:rPr>
              <a:t> </a:t>
            </a:r>
            <a:r>
              <a:rPr lang="en-US" sz="1600" b="0" dirty="0" err="1">
                <a:latin typeface="+mn-lt"/>
              </a:rPr>
              <a:t>Cuma</a:t>
            </a:r>
            <a:r>
              <a:rPr lang="en-US" sz="1600" b="0" dirty="0">
                <a:latin typeface="+mn-lt"/>
              </a:rPr>
              <a:t> record yang </a:t>
            </a:r>
            <a:r>
              <a:rPr lang="en-US" sz="1600" b="0" dirty="0" err="1">
                <a:latin typeface="+mn-lt"/>
              </a:rPr>
              <a:t>hilang</a:t>
            </a:r>
            <a:r>
              <a:rPr lang="en-US" sz="1600" b="0" dirty="0">
                <a:latin typeface="+mn-lt"/>
              </a:rPr>
              <a:t> </a:t>
            </a:r>
            <a:r>
              <a:rPr lang="en-US" sz="1600" b="0" dirty="0" err="1">
                <a:latin typeface="+mn-lt"/>
              </a:rPr>
              <a:t>atau</a:t>
            </a:r>
            <a:r>
              <a:rPr lang="en-US" sz="1600" b="0" dirty="0">
                <a:latin typeface="+mn-lt"/>
              </a:rPr>
              <a:t> </a:t>
            </a:r>
            <a:r>
              <a:rPr lang="en-US" sz="1600" b="0" dirty="0" err="1">
                <a:latin typeface="+mn-lt"/>
              </a:rPr>
              <a:t>memang</a:t>
            </a:r>
            <a:r>
              <a:rPr lang="en-US" sz="1600" b="0" dirty="0">
                <a:latin typeface="+mn-lt"/>
              </a:rPr>
              <a:t> </a:t>
            </a:r>
            <a:r>
              <a:rPr lang="en-US" sz="1600" b="0" dirty="0" err="1">
                <a:latin typeface="+mn-lt"/>
              </a:rPr>
              <a:t>tidak</a:t>
            </a:r>
            <a:r>
              <a:rPr lang="en-US" sz="1600" b="0" dirty="0">
                <a:latin typeface="+mn-lt"/>
              </a:rPr>
              <a:t> </a:t>
            </a:r>
            <a:r>
              <a:rPr lang="en-US" sz="1600" b="0" dirty="0" err="1">
                <a:latin typeface="+mn-lt"/>
              </a:rPr>
              <a:t>dilakukan</a:t>
            </a:r>
            <a:r>
              <a:rPr lang="en-US" sz="1600" b="0" dirty="0">
                <a:latin typeface="+mn-lt"/>
              </a:rPr>
              <a:t> </a:t>
            </a:r>
            <a:r>
              <a:rPr lang="en-US" sz="1600" b="0" dirty="0" err="1">
                <a:latin typeface="+mn-lt"/>
              </a:rPr>
              <a:t>pemeriksaaan</a:t>
            </a:r>
            <a:r>
              <a:rPr lang="en-US" sz="1600" b="0" dirty="0">
                <a:latin typeface="+mn-lt"/>
              </a:rPr>
              <a:t> ? </a:t>
            </a:r>
          </a:p>
          <a:p>
            <a:pPr marL="381000" indent="-381000" defTabSz="873125" eaLnBrk="0" hangingPunct="0">
              <a:lnSpc>
                <a:spcPct val="140000"/>
              </a:lnSpc>
              <a:buFont typeface="Wingdings 2" pitchFamily="18" charset="2"/>
              <a:buChar char="ï"/>
            </a:pPr>
            <a:r>
              <a:rPr lang="en-US" sz="1600" b="0" u="sng" dirty="0" err="1">
                <a:latin typeface="+mn-lt"/>
              </a:rPr>
              <a:t>Catat</a:t>
            </a:r>
            <a:r>
              <a:rPr lang="en-US" sz="1600" b="0" u="sng" dirty="0">
                <a:latin typeface="+mn-lt"/>
              </a:rPr>
              <a:t> </a:t>
            </a:r>
            <a:r>
              <a:rPr lang="en-US" sz="1600" b="0" u="sng" dirty="0" err="1">
                <a:latin typeface="+mn-lt"/>
              </a:rPr>
              <a:t>ketidaksesuaian</a:t>
            </a:r>
            <a:r>
              <a:rPr lang="en-US" sz="1600" b="0" u="sng" dirty="0">
                <a:latin typeface="+mn-lt"/>
              </a:rPr>
              <a:t> </a:t>
            </a:r>
            <a:r>
              <a:rPr lang="en-US" sz="1600" b="0" u="sng" dirty="0" err="1">
                <a:latin typeface="+mn-lt"/>
              </a:rPr>
              <a:t>dengan</a:t>
            </a:r>
            <a:r>
              <a:rPr lang="en-US" sz="1600" b="0" u="sng" dirty="0">
                <a:latin typeface="+mn-lt"/>
              </a:rPr>
              <a:t> </a:t>
            </a:r>
            <a:r>
              <a:rPr lang="en-US" sz="1600" b="0" u="sng" dirty="0" err="1">
                <a:latin typeface="+mn-lt"/>
              </a:rPr>
              <a:t>dokumentasi</a:t>
            </a:r>
            <a:r>
              <a:rPr lang="en-US" sz="1600" b="0" dirty="0">
                <a:latin typeface="+mn-lt"/>
              </a:rPr>
              <a:t> (</a:t>
            </a:r>
            <a:r>
              <a:rPr lang="en-US" sz="1600" b="0" dirty="0" err="1">
                <a:latin typeface="+mn-lt"/>
              </a:rPr>
              <a:t>nama</a:t>
            </a:r>
            <a:r>
              <a:rPr lang="en-US" sz="1600" b="0" dirty="0">
                <a:latin typeface="+mn-lt"/>
              </a:rPr>
              <a:t>, </a:t>
            </a:r>
            <a:r>
              <a:rPr lang="en-US" sz="1600" b="0" dirty="0" err="1">
                <a:latin typeface="+mn-lt"/>
              </a:rPr>
              <a:t>nomor</a:t>
            </a:r>
            <a:r>
              <a:rPr lang="en-US" sz="1600" b="0" dirty="0">
                <a:latin typeface="+mn-lt"/>
              </a:rPr>
              <a:t>, </a:t>
            </a:r>
            <a:r>
              <a:rPr lang="en-US" sz="1600" b="0" dirty="0" err="1">
                <a:latin typeface="+mn-lt"/>
              </a:rPr>
              <a:t>tanggal</a:t>
            </a:r>
            <a:r>
              <a:rPr lang="en-US" sz="1600" b="0" dirty="0">
                <a:latin typeface="+mn-lt"/>
              </a:rPr>
              <a:t>, </a:t>
            </a:r>
            <a:r>
              <a:rPr lang="en-US" sz="1600" b="0" dirty="0" err="1">
                <a:latin typeface="+mn-lt"/>
              </a:rPr>
              <a:t>lokasi</a:t>
            </a:r>
            <a:r>
              <a:rPr lang="en-US" sz="1600" b="0" dirty="0">
                <a:latin typeface="+mn-lt"/>
              </a:rPr>
              <a:t>) </a:t>
            </a:r>
            <a:r>
              <a:rPr lang="en-US" sz="1600" b="0" dirty="0" err="1">
                <a:latin typeface="+mn-lt"/>
              </a:rPr>
              <a:t>secara</a:t>
            </a:r>
            <a:r>
              <a:rPr lang="en-US" sz="1600" b="0" dirty="0">
                <a:latin typeface="+mn-lt"/>
              </a:rPr>
              <a:t> </a:t>
            </a:r>
            <a:r>
              <a:rPr lang="en-US" sz="1600" b="0" dirty="0" err="1">
                <a:latin typeface="+mn-lt"/>
              </a:rPr>
              <a:t>lengkap</a:t>
            </a:r>
            <a:endParaRPr lang="en-US" sz="1600" b="0" dirty="0">
              <a:latin typeface="+mn-lt"/>
            </a:endParaRPr>
          </a:p>
          <a:p>
            <a:pPr marL="381000" indent="-381000" defTabSz="873125" eaLnBrk="0" hangingPunct="0">
              <a:lnSpc>
                <a:spcPct val="140000"/>
              </a:lnSpc>
              <a:buFont typeface="Wingdings 2" pitchFamily="18" charset="2"/>
              <a:buChar char="ï"/>
            </a:pPr>
            <a:endParaRPr lang="en-US" sz="1600" b="0" dirty="0">
              <a:latin typeface="Verdana" pitchFamily="34" charset="0"/>
            </a:endParaRPr>
          </a:p>
        </p:txBody>
      </p:sp>
      <p:sp>
        <p:nvSpPr>
          <p:cNvPr id="7" name="Slide Number Placeholder 6"/>
          <p:cNvSpPr>
            <a:spLocks noGrp="1"/>
          </p:cNvSpPr>
          <p:nvPr>
            <p:ph type="sldNum" sz="quarter" idx="11"/>
          </p:nvPr>
        </p:nvSpPr>
        <p:spPr/>
        <p:txBody>
          <a:bodyPr/>
          <a:lstStyle/>
          <a:p>
            <a:pPr>
              <a:defRPr/>
            </a:pPr>
            <a:fld id="{D8D9D846-F3AF-4062-BCC8-B971ED57AC99}" type="slidenum">
              <a:rPr lang="id-ID" smtClean="0"/>
              <a:pPr>
                <a:defRPr/>
              </a:pPr>
              <a:t>92</a:t>
            </a:fld>
            <a:endParaRPr lang="id-ID"/>
          </a:p>
        </p:txBody>
      </p:sp>
      <p:sp>
        <p:nvSpPr>
          <p:cNvPr id="3" name="Rectangle 2"/>
          <p:cNvSpPr/>
          <p:nvPr/>
        </p:nvSpPr>
        <p:spPr>
          <a:xfrm>
            <a:off x="5817096" y="829161"/>
            <a:ext cx="2716962" cy="1015663"/>
          </a:xfrm>
          <a:prstGeom prst="rect">
            <a:avLst/>
          </a:prstGeom>
        </p:spPr>
        <p:txBody>
          <a:bodyPr wrap="none">
            <a:spAutoFit/>
          </a:bodyPr>
          <a:lstStyle/>
          <a:p>
            <a:pPr algn="ctr" defTabSz="873125" eaLnBrk="0" hangingPunct="0"/>
            <a:r>
              <a:rPr lang="en-US" sz="6000" dirty="0">
                <a:latin typeface="Impact" panose="020B0806030902050204" pitchFamily="34" charset="0"/>
              </a:rPr>
              <a:t>PERIKSA</a:t>
            </a:r>
            <a:endParaRPr lang="en-GB" sz="6000" dirty="0">
              <a:latin typeface="Impact" panose="020B0806030902050204" pitchFamily="34" charset="0"/>
            </a:endParaRPr>
          </a:p>
        </p:txBody>
      </p:sp>
      <p:cxnSp>
        <p:nvCxnSpPr>
          <p:cNvPr id="5" name="Straight Connector 4"/>
          <p:cNvCxnSpPr/>
          <p:nvPr/>
        </p:nvCxnSpPr>
        <p:spPr>
          <a:xfrm flipH="1">
            <a:off x="6269129" y="1837273"/>
            <a:ext cx="1828800"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cstate="print"/>
          <a:stretch>
            <a:fillRect/>
          </a:stretch>
        </p:blipFill>
        <p:spPr>
          <a:xfrm>
            <a:off x="651211" y="278396"/>
            <a:ext cx="3534243" cy="2214500"/>
          </a:xfrm>
          <a:prstGeom prst="rect">
            <a:avLst/>
          </a:prstGeom>
        </p:spPr>
      </p:pic>
    </p:spTree>
    <p:extLst>
      <p:ext uri="{BB962C8B-B14F-4D97-AF65-F5344CB8AC3E}">
        <p14:creationId xmlns:p14="http://schemas.microsoft.com/office/powerpoint/2010/main" val="1182324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4"/>
          <p:cNvSpPr>
            <a:spLocks noChangeArrowheads="1"/>
          </p:cNvSpPr>
          <p:nvPr/>
        </p:nvSpPr>
        <p:spPr bwMode="auto">
          <a:xfrm>
            <a:off x="560512" y="2564904"/>
            <a:ext cx="8762634" cy="3793054"/>
          </a:xfrm>
          <a:prstGeom prst="rect">
            <a:avLst/>
          </a:prstGeom>
          <a:noFill/>
          <a:ln w="9525">
            <a:noFill/>
            <a:miter lim="800000"/>
            <a:headEnd/>
            <a:tailEnd/>
          </a:ln>
        </p:spPr>
        <p:txBody>
          <a:bodyPr lIns="87275" tIns="43637" rIns="87275" bIns="43637"/>
          <a:lstStyle/>
          <a:p>
            <a:pPr defTabSz="873125" eaLnBrk="0" hangingPunct="0">
              <a:lnSpc>
                <a:spcPct val="140000"/>
              </a:lnSpc>
            </a:pPr>
            <a:r>
              <a:rPr lang="en-US" sz="2400" b="0" dirty="0" err="1">
                <a:latin typeface="+mn-lt"/>
              </a:rPr>
              <a:t>Saat</a:t>
            </a:r>
            <a:r>
              <a:rPr lang="en-US" sz="2400" b="0" dirty="0">
                <a:latin typeface="+mn-lt"/>
              </a:rPr>
              <a:t> Auditor </a:t>
            </a:r>
            <a:r>
              <a:rPr lang="en-US" sz="2400" b="0" dirty="0" err="1">
                <a:latin typeface="+mn-lt"/>
              </a:rPr>
              <a:t>menemukan</a:t>
            </a:r>
            <a:r>
              <a:rPr lang="en-US" sz="2400" b="0" dirty="0">
                <a:latin typeface="+mn-lt"/>
              </a:rPr>
              <a:t> </a:t>
            </a:r>
            <a:r>
              <a:rPr lang="en-US" sz="2400" b="0" dirty="0" err="1">
                <a:latin typeface="+mn-lt"/>
              </a:rPr>
              <a:t>penyimpangan</a:t>
            </a:r>
            <a:r>
              <a:rPr lang="en-US" sz="2400" b="0" dirty="0">
                <a:latin typeface="+mn-lt"/>
              </a:rPr>
              <a:t>, GALI SEDIKIT LEBIH DALAM UNTUK MENGETAHUI LETAK PERMASALAHAN SEBENARNYA </a:t>
            </a:r>
          </a:p>
          <a:p>
            <a:pPr marL="838200" lvl="1" indent="-381000" defTabSz="873125" eaLnBrk="0" hangingPunct="0">
              <a:lnSpc>
                <a:spcPct val="140000"/>
              </a:lnSpc>
              <a:buFont typeface="Wingdings 2" pitchFamily="18" charset="2"/>
              <a:buChar char="ï"/>
            </a:pPr>
            <a:r>
              <a:rPr lang="en-US" sz="1600" dirty="0" err="1">
                <a:latin typeface="+mn-lt"/>
              </a:rPr>
              <a:t>Ditemukan</a:t>
            </a:r>
            <a:r>
              <a:rPr lang="en-US" sz="1600" dirty="0">
                <a:latin typeface="+mn-lt"/>
              </a:rPr>
              <a:t> </a:t>
            </a:r>
            <a:r>
              <a:rPr lang="en-US" sz="1600" dirty="0" err="1">
                <a:latin typeface="+mn-lt"/>
              </a:rPr>
              <a:t>baku</a:t>
            </a:r>
            <a:r>
              <a:rPr lang="en-US" sz="1600" dirty="0">
                <a:latin typeface="+mn-lt"/>
              </a:rPr>
              <a:t> </a:t>
            </a:r>
            <a:r>
              <a:rPr lang="en-US" sz="1600" dirty="0" err="1">
                <a:latin typeface="+mn-lt"/>
              </a:rPr>
              <a:t>mutu</a:t>
            </a:r>
            <a:r>
              <a:rPr lang="en-US" sz="1600" dirty="0">
                <a:latin typeface="+mn-lt"/>
              </a:rPr>
              <a:t> air 3 </a:t>
            </a:r>
            <a:r>
              <a:rPr lang="en-US" sz="1600" dirty="0" err="1">
                <a:latin typeface="+mn-lt"/>
              </a:rPr>
              <a:t>bulan</a:t>
            </a:r>
            <a:r>
              <a:rPr lang="en-US" sz="1600" dirty="0">
                <a:latin typeface="+mn-lt"/>
              </a:rPr>
              <a:t> </a:t>
            </a:r>
            <a:r>
              <a:rPr lang="en-US" sz="1600" dirty="0" err="1">
                <a:latin typeface="+mn-lt"/>
              </a:rPr>
              <a:t>terakhir</a:t>
            </a:r>
            <a:r>
              <a:rPr lang="en-US" sz="1600" dirty="0">
                <a:latin typeface="+mn-lt"/>
              </a:rPr>
              <a:t> </a:t>
            </a:r>
            <a:r>
              <a:rPr lang="en-US" sz="1600" dirty="0" err="1">
                <a:latin typeface="+mn-lt"/>
              </a:rPr>
              <a:t>melebihi</a:t>
            </a:r>
            <a:r>
              <a:rPr lang="en-US" sz="1600" dirty="0">
                <a:latin typeface="+mn-lt"/>
              </a:rPr>
              <a:t> </a:t>
            </a:r>
            <a:r>
              <a:rPr lang="en-US" sz="1600" dirty="0" err="1">
                <a:latin typeface="+mn-lt"/>
              </a:rPr>
              <a:t>ambang</a:t>
            </a:r>
            <a:r>
              <a:rPr lang="en-US" sz="1600" dirty="0">
                <a:latin typeface="+mn-lt"/>
              </a:rPr>
              <a:t> </a:t>
            </a:r>
            <a:r>
              <a:rPr lang="en-US" sz="1600" dirty="0" err="1">
                <a:latin typeface="+mn-lt"/>
              </a:rPr>
              <a:t>batas</a:t>
            </a:r>
            <a:r>
              <a:rPr lang="en-US" sz="1600" dirty="0">
                <a:latin typeface="+mn-lt"/>
              </a:rPr>
              <a:t> </a:t>
            </a:r>
            <a:r>
              <a:rPr lang="en-US" sz="1600" dirty="0">
                <a:latin typeface="+mn-lt"/>
                <a:sym typeface="Wingdings" pitchFamily="2" charset="2"/>
              </a:rPr>
              <a:t> </a:t>
            </a:r>
            <a:r>
              <a:rPr lang="en-US" sz="1600" dirty="0" err="1">
                <a:latin typeface="+mn-lt"/>
                <a:sym typeface="Wingdings" pitchFamily="2" charset="2"/>
              </a:rPr>
              <a:t>Gali</a:t>
            </a:r>
            <a:r>
              <a:rPr lang="en-US" sz="1600" dirty="0">
                <a:latin typeface="+mn-lt"/>
                <a:sym typeface="Wingdings" pitchFamily="2" charset="2"/>
              </a:rPr>
              <a:t> </a:t>
            </a:r>
            <a:r>
              <a:rPr lang="en-US" sz="1600" dirty="0" err="1">
                <a:latin typeface="+mn-lt"/>
                <a:sym typeface="Wingdings" pitchFamily="2" charset="2"/>
              </a:rPr>
              <a:t>lebih</a:t>
            </a:r>
            <a:r>
              <a:rPr lang="en-US" sz="1600" dirty="0">
                <a:latin typeface="+mn-lt"/>
                <a:sym typeface="Wingdings" pitchFamily="2" charset="2"/>
              </a:rPr>
              <a:t> </a:t>
            </a:r>
            <a:r>
              <a:rPr lang="en-US" sz="1600" dirty="0" err="1">
                <a:latin typeface="+mn-lt"/>
                <a:sym typeface="Wingdings" pitchFamily="2" charset="2"/>
              </a:rPr>
              <a:t>dalam</a:t>
            </a:r>
            <a:r>
              <a:rPr lang="en-US" sz="1600" dirty="0">
                <a:latin typeface="+mn-lt"/>
                <a:sym typeface="Wingdings" pitchFamily="2" charset="2"/>
              </a:rPr>
              <a:t> </a:t>
            </a:r>
            <a:r>
              <a:rPr lang="en-US" sz="1600" dirty="0" err="1">
                <a:latin typeface="+mn-lt"/>
                <a:sym typeface="Wingdings" pitchFamily="2" charset="2"/>
              </a:rPr>
              <a:t>untuk</a:t>
            </a:r>
            <a:r>
              <a:rPr lang="en-US" sz="1600" dirty="0">
                <a:latin typeface="+mn-lt"/>
                <a:sym typeface="Wingdings" pitchFamily="2" charset="2"/>
              </a:rPr>
              <a:t> </a:t>
            </a:r>
            <a:r>
              <a:rPr lang="en-US" sz="1600" dirty="0" err="1">
                <a:latin typeface="+mn-lt"/>
                <a:sym typeface="Wingdings" pitchFamily="2" charset="2"/>
              </a:rPr>
              <a:t>mengetahui</a:t>
            </a:r>
            <a:r>
              <a:rPr lang="en-US" sz="1600" dirty="0">
                <a:latin typeface="+mn-lt"/>
                <a:sym typeface="Wingdings" pitchFamily="2" charset="2"/>
              </a:rPr>
              <a:t> </a:t>
            </a:r>
            <a:r>
              <a:rPr lang="en-US" sz="1600" dirty="0" err="1">
                <a:latin typeface="+mn-lt"/>
                <a:sym typeface="Wingdings" pitchFamily="2" charset="2"/>
              </a:rPr>
              <a:t>letak</a:t>
            </a:r>
            <a:r>
              <a:rPr lang="en-US" sz="1600" dirty="0">
                <a:latin typeface="+mn-lt"/>
                <a:sym typeface="Wingdings" pitchFamily="2" charset="2"/>
              </a:rPr>
              <a:t> </a:t>
            </a:r>
            <a:r>
              <a:rPr lang="en-US" sz="1600" dirty="0" err="1">
                <a:latin typeface="+mn-lt"/>
                <a:sym typeface="Wingdings" pitchFamily="2" charset="2"/>
              </a:rPr>
              <a:t>permasalahan</a:t>
            </a:r>
            <a:r>
              <a:rPr lang="en-US" sz="1600" dirty="0">
                <a:latin typeface="+mn-lt"/>
                <a:sym typeface="Wingdings" pitchFamily="2" charset="2"/>
              </a:rPr>
              <a:t> </a:t>
            </a:r>
            <a:r>
              <a:rPr lang="en-US" sz="1600" dirty="0" err="1">
                <a:latin typeface="+mn-lt"/>
                <a:sym typeface="Wingdings" pitchFamily="2" charset="2"/>
              </a:rPr>
              <a:t>sebenarnya</a:t>
            </a:r>
            <a:r>
              <a:rPr lang="en-US" sz="1600" dirty="0">
                <a:latin typeface="+mn-lt"/>
                <a:sym typeface="Wingdings" pitchFamily="2" charset="2"/>
              </a:rPr>
              <a:t>  </a:t>
            </a:r>
            <a:r>
              <a:rPr lang="en-US" sz="1600" dirty="0" err="1">
                <a:latin typeface="+mn-lt"/>
                <a:sym typeface="Wingdings" pitchFamily="2" charset="2"/>
              </a:rPr>
              <a:t>baku</a:t>
            </a:r>
            <a:r>
              <a:rPr lang="en-US" sz="1600" dirty="0">
                <a:latin typeface="+mn-lt"/>
                <a:sym typeface="Wingdings" pitchFamily="2" charset="2"/>
              </a:rPr>
              <a:t> </a:t>
            </a:r>
            <a:r>
              <a:rPr lang="en-US" sz="1600" dirty="0" err="1">
                <a:latin typeface="+mn-lt"/>
                <a:sym typeface="Wingdings" pitchFamily="2" charset="2"/>
              </a:rPr>
              <a:t>mutu</a:t>
            </a:r>
            <a:r>
              <a:rPr lang="en-US" sz="1600" dirty="0">
                <a:latin typeface="+mn-lt"/>
                <a:sym typeface="Wingdings" pitchFamily="2" charset="2"/>
              </a:rPr>
              <a:t> air </a:t>
            </a:r>
            <a:r>
              <a:rPr lang="en-US" sz="1600" dirty="0" err="1">
                <a:latin typeface="+mn-lt"/>
                <a:sym typeface="Wingdings" pitchFamily="2" charset="2"/>
              </a:rPr>
              <a:t>melebihi</a:t>
            </a:r>
            <a:r>
              <a:rPr lang="en-US" sz="1600" dirty="0">
                <a:latin typeface="+mn-lt"/>
                <a:sym typeface="Wingdings" pitchFamily="2" charset="2"/>
              </a:rPr>
              <a:t> </a:t>
            </a:r>
            <a:r>
              <a:rPr lang="en-US" sz="1600" dirty="0" err="1">
                <a:latin typeface="+mn-lt"/>
                <a:sym typeface="Wingdings" pitchFamily="2" charset="2"/>
              </a:rPr>
              <a:t>ambang</a:t>
            </a:r>
            <a:r>
              <a:rPr lang="en-US" sz="1600" dirty="0">
                <a:latin typeface="+mn-lt"/>
                <a:sym typeface="Wingdings" pitchFamily="2" charset="2"/>
              </a:rPr>
              <a:t> </a:t>
            </a:r>
            <a:r>
              <a:rPr lang="en-US" sz="1600" dirty="0" err="1">
                <a:latin typeface="+mn-lt"/>
                <a:sym typeface="Wingdings" pitchFamily="2" charset="2"/>
              </a:rPr>
              <a:t>batas</a:t>
            </a:r>
            <a:r>
              <a:rPr lang="en-US" sz="1600" dirty="0">
                <a:latin typeface="+mn-lt"/>
                <a:sym typeface="Wingdings" pitchFamily="2" charset="2"/>
              </a:rPr>
              <a:t> </a:t>
            </a:r>
            <a:r>
              <a:rPr lang="en-US" sz="1600" dirty="0" err="1">
                <a:latin typeface="+mn-lt"/>
                <a:sym typeface="Wingdings" pitchFamily="2" charset="2"/>
              </a:rPr>
              <a:t>sejak</a:t>
            </a:r>
            <a:r>
              <a:rPr lang="en-US" sz="1600" dirty="0">
                <a:latin typeface="+mn-lt"/>
                <a:sym typeface="Wingdings" pitchFamily="2" charset="2"/>
              </a:rPr>
              <a:t> </a:t>
            </a:r>
            <a:r>
              <a:rPr lang="en-US" sz="1600" dirty="0" err="1">
                <a:latin typeface="+mn-lt"/>
                <a:sym typeface="Wingdings" pitchFamily="2" charset="2"/>
              </a:rPr>
              <a:t>ada</a:t>
            </a:r>
            <a:r>
              <a:rPr lang="en-US" sz="1600" dirty="0">
                <a:latin typeface="+mn-lt"/>
                <a:sym typeface="Wingdings" pitchFamily="2" charset="2"/>
              </a:rPr>
              <a:t> </a:t>
            </a:r>
            <a:r>
              <a:rPr lang="en-US" sz="1600" dirty="0" err="1">
                <a:latin typeface="+mn-lt"/>
                <a:sym typeface="Wingdings" pitchFamily="2" charset="2"/>
              </a:rPr>
              <a:t>penambahan</a:t>
            </a:r>
            <a:r>
              <a:rPr lang="en-US" sz="1600" dirty="0">
                <a:latin typeface="+mn-lt"/>
                <a:sym typeface="Wingdings" pitchFamily="2" charset="2"/>
              </a:rPr>
              <a:t> </a:t>
            </a:r>
            <a:r>
              <a:rPr lang="en-US" sz="1600" dirty="0" err="1">
                <a:latin typeface="+mn-lt"/>
                <a:sym typeface="Wingdings" pitchFamily="2" charset="2"/>
              </a:rPr>
              <a:t>kapasitas</a:t>
            </a:r>
            <a:r>
              <a:rPr lang="en-US" sz="1600" dirty="0">
                <a:latin typeface="+mn-lt"/>
                <a:sym typeface="Wingdings" pitchFamily="2" charset="2"/>
              </a:rPr>
              <a:t> </a:t>
            </a:r>
            <a:r>
              <a:rPr lang="en-US" sz="1600" dirty="0" err="1">
                <a:latin typeface="+mn-lt"/>
                <a:sym typeface="Wingdings" pitchFamily="2" charset="2"/>
              </a:rPr>
              <a:t>produksi</a:t>
            </a:r>
            <a:r>
              <a:rPr lang="en-US" sz="1600" dirty="0">
                <a:latin typeface="+mn-lt"/>
                <a:sym typeface="Wingdings" pitchFamily="2" charset="2"/>
              </a:rPr>
              <a:t>. </a:t>
            </a:r>
            <a:r>
              <a:rPr lang="en-US" sz="1600" dirty="0" err="1">
                <a:latin typeface="+mn-lt"/>
                <a:sym typeface="Wingdings" pitchFamily="2" charset="2"/>
              </a:rPr>
              <a:t>Kapasitas</a:t>
            </a:r>
            <a:r>
              <a:rPr lang="en-US" sz="1600" dirty="0">
                <a:latin typeface="+mn-lt"/>
                <a:sym typeface="Wingdings" pitchFamily="2" charset="2"/>
              </a:rPr>
              <a:t> WWTP </a:t>
            </a:r>
            <a:r>
              <a:rPr lang="en-US" sz="1600" dirty="0" err="1">
                <a:latin typeface="+mn-lt"/>
                <a:sym typeface="Wingdings" pitchFamily="2" charset="2"/>
              </a:rPr>
              <a:t>tidak</a:t>
            </a:r>
            <a:r>
              <a:rPr lang="en-US" sz="1600" dirty="0">
                <a:latin typeface="+mn-lt"/>
                <a:sym typeface="Wingdings" pitchFamily="2" charset="2"/>
              </a:rPr>
              <a:t> </a:t>
            </a:r>
            <a:r>
              <a:rPr lang="en-US" sz="1600" dirty="0" err="1">
                <a:latin typeface="+mn-lt"/>
                <a:sym typeface="Wingdings" pitchFamily="2" charset="2"/>
              </a:rPr>
              <a:t>memadai</a:t>
            </a:r>
            <a:r>
              <a:rPr lang="en-US" sz="1600" dirty="0">
                <a:latin typeface="+mn-lt"/>
                <a:sym typeface="Wingdings" pitchFamily="2" charset="2"/>
              </a:rPr>
              <a:t> </a:t>
            </a:r>
          </a:p>
          <a:p>
            <a:pPr marL="838200" lvl="1" indent="-381000" defTabSz="873125" eaLnBrk="0" hangingPunct="0">
              <a:lnSpc>
                <a:spcPct val="140000"/>
              </a:lnSpc>
              <a:buFont typeface="Wingdings 2" pitchFamily="18" charset="2"/>
              <a:buChar char="ï"/>
            </a:pPr>
            <a:r>
              <a:rPr lang="en-US" sz="1600" b="0" dirty="0" err="1">
                <a:latin typeface="+mn-lt"/>
                <a:sym typeface="Wingdings" pitchFamily="2" charset="2"/>
              </a:rPr>
              <a:t>Temuan</a:t>
            </a:r>
            <a:r>
              <a:rPr lang="en-US" sz="1600" b="0" dirty="0">
                <a:latin typeface="+mn-lt"/>
                <a:sym typeface="Wingdings" pitchFamily="2" charset="2"/>
              </a:rPr>
              <a:t> : </a:t>
            </a:r>
            <a:r>
              <a:rPr lang="en-US" sz="1600" b="0" dirty="0" err="1">
                <a:latin typeface="+mn-lt"/>
                <a:sym typeface="Wingdings" pitchFamily="2" charset="2"/>
              </a:rPr>
              <a:t>Saat</a:t>
            </a:r>
            <a:r>
              <a:rPr lang="en-US" sz="1600" b="0" dirty="0">
                <a:latin typeface="+mn-lt"/>
                <a:sym typeface="Wingdings" pitchFamily="2" charset="2"/>
              </a:rPr>
              <a:t> </a:t>
            </a:r>
            <a:r>
              <a:rPr lang="en-US" sz="1600" b="0" dirty="0" err="1">
                <a:latin typeface="+mn-lt"/>
                <a:sym typeface="Wingdings" pitchFamily="2" charset="2"/>
              </a:rPr>
              <a:t>terjadi</a:t>
            </a:r>
            <a:r>
              <a:rPr lang="en-US" sz="1600" b="0" dirty="0">
                <a:latin typeface="+mn-lt"/>
                <a:sym typeface="Wingdings" pitchFamily="2" charset="2"/>
              </a:rPr>
              <a:t> </a:t>
            </a:r>
            <a:r>
              <a:rPr lang="en-US" sz="1600" b="0" dirty="0" err="1">
                <a:latin typeface="+mn-lt"/>
                <a:sym typeface="Wingdings" pitchFamily="2" charset="2"/>
              </a:rPr>
              <a:t>penambahan</a:t>
            </a:r>
            <a:r>
              <a:rPr lang="en-US" sz="1600" b="0" dirty="0">
                <a:latin typeface="+mn-lt"/>
                <a:sym typeface="Wingdings" pitchFamily="2" charset="2"/>
              </a:rPr>
              <a:t> </a:t>
            </a:r>
            <a:r>
              <a:rPr lang="en-US" sz="1600" b="0" dirty="0" err="1">
                <a:latin typeface="+mn-lt"/>
                <a:sym typeface="Wingdings" pitchFamily="2" charset="2"/>
              </a:rPr>
              <a:t>kapasitas</a:t>
            </a:r>
            <a:r>
              <a:rPr lang="en-US" sz="1600" b="0" dirty="0">
                <a:latin typeface="+mn-lt"/>
                <a:sym typeface="Wingdings" pitchFamily="2" charset="2"/>
              </a:rPr>
              <a:t>, </a:t>
            </a:r>
            <a:r>
              <a:rPr lang="en-US" sz="1600" b="0" dirty="0" err="1">
                <a:latin typeface="+mn-lt"/>
                <a:sym typeface="Wingdings" pitchFamily="2" charset="2"/>
              </a:rPr>
              <a:t>perusahaan</a:t>
            </a:r>
            <a:r>
              <a:rPr lang="en-US" sz="1600" b="0" dirty="0">
                <a:latin typeface="+mn-lt"/>
                <a:sym typeface="Wingdings" pitchFamily="2" charset="2"/>
              </a:rPr>
              <a:t> </a:t>
            </a:r>
            <a:r>
              <a:rPr lang="en-US" sz="1600" b="0" dirty="0" err="1">
                <a:latin typeface="+mn-lt"/>
                <a:sym typeface="Wingdings" pitchFamily="2" charset="2"/>
              </a:rPr>
              <a:t>harus</a:t>
            </a:r>
            <a:r>
              <a:rPr lang="en-US" sz="1600" b="0" dirty="0">
                <a:latin typeface="+mn-lt"/>
                <a:sym typeface="Wingdings" pitchFamily="2" charset="2"/>
              </a:rPr>
              <a:t> </a:t>
            </a:r>
            <a:r>
              <a:rPr lang="en-US" sz="1600" b="0" dirty="0" err="1">
                <a:latin typeface="+mn-lt"/>
                <a:sym typeface="Wingdings" pitchFamily="2" charset="2"/>
              </a:rPr>
              <a:t>melakukan</a:t>
            </a:r>
            <a:r>
              <a:rPr lang="en-US" sz="1600" b="0" dirty="0">
                <a:latin typeface="+mn-lt"/>
                <a:sym typeface="Wingdings" pitchFamily="2" charset="2"/>
              </a:rPr>
              <a:t> </a:t>
            </a:r>
            <a:r>
              <a:rPr lang="en-US" sz="1600" b="0" dirty="0" err="1">
                <a:latin typeface="+mn-lt"/>
                <a:sym typeface="Wingdings" pitchFamily="2" charset="2"/>
              </a:rPr>
              <a:t>evaluasi</a:t>
            </a:r>
            <a:r>
              <a:rPr lang="en-US" sz="1600" b="0" dirty="0">
                <a:latin typeface="+mn-lt"/>
                <a:sym typeface="Wingdings" pitchFamily="2" charset="2"/>
              </a:rPr>
              <a:t> </a:t>
            </a:r>
            <a:r>
              <a:rPr lang="en-US" sz="1600" b="0" dirty="0" err="1">
                <a:latin typeface="+mn-lt"/>
                <a:sym typeface="Wingdings" pitchFamily="2" charset="2"/>
              </a:rPr>
              <a:t>resiko</a:t>
            </a:r>
            <a:r>
              <a:rPr lang="en-US" sz="1600" b="0" dirty="0">
                <a:latin typeface="+mn-lt"/>
                <a:sym typeface="Wingdings" pitchFamily="2" charset="2"/>
              </a:rPr>
              <a:t> </a:t>
            </a:r>
            <a:r>
              <a:rPr lang="en-US" sz="1600" b="0" dirty="0" err="1">
                <a:latin typeface="+mn-lt"/>
                <a:sym typeface="Wingdings" pitchFamily="2" charset="2"/>
              </a:rPr>
              <a:t>mutu</a:t>
            </a:r>
            <a:r>
              <a:rPr lang="en-US" sz="1600" b="0" dirty="0">
                <a:latin typeface="+mn-lt"/>
                <a:sym typeface="Wingdings" pitchFamily="2" charset="2"/>
              </a:rPr>
              <a:t> </a:t>
            </a:r>
            <a:r>
              <a:rPr lang="en-US" sz="1600" b="0" dirty="0" err="1">
                <a:latin typeface="+mn-lt"/>
                <a:sym typeface="Wingdings" pitchFamily="2" charset="2"/>
              </a:rPr>
              <a:t>dan</a:t>
            </a:r>
            <a:r>
              <a:rPr lang="en-US" sz="1600" b="0" dirty="0">
                <a:latin typeface="+mn-lt"/>
                <a:sym typeface="Wingdings" pitchFamily="2" charset="2"/>
              </a:rPr>
              <a:t> </a:t>
            </a:r>
            <a:r>
              <a:rPr lang="en-US" sz="1600" b="0" dirty="0" err="1">
                <a:latin typeface="+mn-lt"/>
                <a:sym typeface="Wingdings" pitchFamily="2" charset="2"/>
              </a:rPr>
              <a:t>lingkungan</a:t>
            </a:r>
            <a:r>
              <a:rPr lang="en-US" sz="1600" b="0" dirty="0">
                <a:latin typeface="+mn-lt"/>
                <a:sym typeface="Wingdings" pitchFamily="2" charset="2"/>
              </a:rPr>
              <a:t>, </a:t>
            </a:r>
            <a:r>
              <a:rPr lang="en-US" sz="1600" b="0" dirty="0" err="1">
                <a:latin typeface="+mn-lt"/>
                <a:sym typeface="Wingdings" pitchFamily="2" charset="2"/>
              </a:rPr>
              <a:t>misalnya</a:t>
            </a:r>
            <a:r>
              <a:rPr lang="en-US" sz="1600" b="0" dirty="0">
                <a:latin typeface="+mn-lt"/>
                <a:sym typeface="Wingdings" pitchFamily="2" charset="2"/>
              </a:rPr>
              <a:t> </a:t>
            </a:r>
            <a:r>
              <a:rPr lang="en-US" sz="1600" b="0" dirty="0" err="1">
                <a:latin typeface="+mn-lt"/>
                <a:sym typeface="Wingdings" pitchFamily="2" charset="2"/>
              </a:rPr>
              <a:t>penambahan</a:t>
            </a:r>
            <a:r>
              <a:rPr lang="en-US" sz="1600" b="0" dirty="0">
                <a:latin typeface="+mn-lt"/>
                <a:sym typeface="Wingdings" pitchFamily="2" charset="2"/>
              </a:rPr>
              <a:t> </a:t>
            </a:r>
            <a:r>
              <a:rPr lang="en-US" sz="1600" b="0" dirty="0" err="1">
                <a:latin typeface="+mn-lt"/>
                <a:sym typeface="Wingdings" pitchFamily="2" charset="2"/>
              </a:rPr>
              <a:t>kapasitas</a:t>
            </a:r>
            <a:r>
              <a:rPr lang="en-US" sz="1600" b="0" dirty="0">
                <a:latin typeface="+mn-lt"/>
                <a:sym typeface="Wingdings" pitchFamily="2" charset="2"/>
              </a:rPr>
              <a:t> </a:t>
            </a:r>
            <a:r>
              <a:rPr lang="en-US" sz="1600" b="0" dirty="0" err="1">
                <a:latin typeface="+mn-lt"/>
                <a:sym typeface="Wingdings" pitchFamily="2" charset="2"/>
              </a:rPr>
              <a:t>produksi</a:t>
            </a:r>
            <a:r>
              <a:rPr lang="en-US" sz="1600" b="0" dirty="0">
                <a:latin typeface="+mn-lt"/>
                <a:sym typeface="Wingdings" pitchFamily="2" charset="2"/>
              </a:rPr>
              <a:t> </a:t>
            </a:r>
            <a:r>
              <a:rPr lang="en-US" sz="1600" b="0" dirty="0" err="1">
                <a:latin typeface="+mn-lt"/>
                <a:sym typeface="Wingdings" pitchFamily="2" charset="2"/>
              </a:rPr>
              <a:t>ternyata</a:t>
            </a:r>
            <a:r>
              <a:rPr lang="en-US" sz="1600" b="0" dirty="0">
                <a:latin typeface="+mn-lt"/>
                <a:sym typeface="Wingdings" pitchFamily="2" charset="2"/>
              </a:rPr>
              <a:t> </a:t>
            </a:r>
            <a:r>
              <a:rPr lang="en-US" sz="1600" b="0" dirty="0" err="1">
                <a:latin typeface="+mn-lt"/>
                <a:sym typeface="Wingdings" pitchFamily="2" charset="2"/>
              </a:rPr>
              <a:t>membuat</a:t>
            </a:r>
            <a:r>
              <a:rPr lang="en-US" sz="1600" b="0" dirty="0">
                <a:latin typeface="+mn-lt"/>
                <a:sym typeface="Wingdings" pitchFamily="2" charset="2"/>
              </a:rPr>
              <a:t> </a:t>
            </a:r>
            <a:r>
              <a:rPr lang="en-US" sz="1600" b="0" dirty="0" err="1">
                <a:latin typeface="+mn-lt"/>
                <a:sym typeface="Wingdings" pitchFamily="2" charset="2"/>
              </a:rPr>
              <a:t>Kapasitas</a:t>
            </a:r>
            <a:r>
              <a:rPr lang="en-US" sz="1600" b="0" dirty="0">
                <a:latin typeface="+mn-lt"/>
                <a:sym typeface="Wingdings" pitchFamily="2" charset="2"/>
              </a:rPr>
              <a:t> WWTP </a:t>
            </a:r>
            <a:r>
              <a:rPr lang="en-US" sz="1600" b="0" dirty="0" err="1">
                <a:latin typeface="+mn-lt"/>
                <a:sym typeface="Wingdings" pitchFamily="2" charset="2"/>
              </a:rPr>
              <a:t>tidak</a:t>
            </a:r>
            <a:r>
              <a:rPr lang="en-US" sz="1600" b="0" dirty="0">
                <a:latin typeface="+mn-lt"/>
                <a:sym typeface="Wingdings" pitchFamily="2" charset="2"/>
              </a:rPr>
              <a:t> </a:t>
            </a:r>
            <a:r>
              <a:rPr lang="en-US" sz="1600" b="0" dirty="0" err="1">
                <a:latin typeface="+mn-lt"/>
                <a:sym typeface="Wingdings" pitchFamily="2" charset="2"/>
              </a:rPr>
              <a:t>memadai</a:t>
            </a:r>
            <a:r>
              <a:rPr lang="en-US" sz="1600" b="0" dirty="0">
                <a:latin typeface="+mn-lt"/>
                <a:sym typeface="Wingdings" pitchFamily="2" charset="2"/>
              </a:rPr>
              <a:t>, </a:t>
            </a:r>
            <a:r>
              <a:rPr lang="en-US" sz="1600" b="0" dirty="0" err="1">
                <a:latin typeface="+mn-lt"/>
                <a:sym typeface="Wingdings" pitchFamily="2" charset="2"/>
              </a:rPr>
              <a:t>mengakibatkan</a:t>
            </a:r>
            <a:r>
              <a:rPr lang="en-US" sz="1600" b="0" dirty="0">
                <a:latin typeface="+mn-lt"/>
                <a:sym typeface="Wingdings" pitchFamily="2" charset="2"/>
              </a:rPr>
              <a:t> </a:t>
            </a:r>
            <a:r>
              <a:rPr lang="en-US" sz="1600" b="0" dirty="0" err="1">
                <a:latin typeface="+mn-lt"/>
                <a:sym typeface="Wingdings" pitchFamily="2" charset="2"/>
              </a:rPr>
              <a:t>baku</a:t>
            </a:r>
            <a:r>
              <a:rPr lang="en-US" sz="1600" b="0" dirty="0">
                <a:latin typeface="+mn-lt"/>
                <a:sym typeface="Wingdings" pitchFamily="2" charset="2"/>
              </a:rPr>
              <a:t> </a:t>
            </a:r>
            <a:r>
              <a:rPr lang="en-US" sz="1600" b="0" dirty="0" err="1">
                <a:latin typeface="+mn-lt"/>
                <a:sym typeface="Wingdings" pitchFamily="2" charset="2"/>
              </a:rPr>
              <a:t>mutu</a:t>
            </a:r>
            <a:r>
              <a:rPr lang="en-US" sz="1600" b="0" dirty="0">
                <a:latin typeface="+mn-lt"/>
                <a:sym typeface="Wingdings" pitchFamily="2" charset="2"/>
              </a:rPr>
              <a:t> air 3 </a:t>
            </a:r>
            <a:r>
              <a:rPr lang="en-US" sz="1600" b="0" dirty="0" err="1">
                <a:latin typeface="+mn-lt"/>
                <a:sym typeface="Wingdings" pitchFamily="2" charset="2"/>
              </a:rPr>
              <a:t>bulan</a:t>
            </a:r>
            <a:r>
              <a:rPr lang="en-US" sz="1600" b="0" dirty="0">
                <a:latin typeface="+mn-lt"/>
                <a:sym typeface="Wingdings" pitchFamily="2" charset="2"/>
              </a:rPr>
              <a:t> </a:t>
            </a:r>
            <a:r>
              <a:rPr lang="en-US" sz="1600" b="0" dirty="0" err="1">
                <a:latin typeface="+mn-lt"/>
                <a:sym typeface="Wingdings" pitchFamily="2" charset="2"/>
              </a:rPr>
              <a:t>terakhir</a:t>
            </a:r>
            <a:r>
              <a:rPr lang="en-US" sz="1600" b="0" dirty="0">
                <a:latin typeface="+mn-lt"/>
                <a:sym typeface="Wingdings" pitchFamily="2" charset="2"/>
              </a:rPr>
              <a:t> </a:t>
            </a:r>
            <a:r>
              <a:rPr lang="en-US" sz="1600" b="0" dirty="0" err="1">
                <a:latin typeface="+mn-lt"/>
                <a:sym typeface="Wingdings" pitchFamily="2" charset="2"/>
              </a:rPr>
              <a:t>melebihi</a:t>
            </a:r>
            <a:r>
              <a:rPr lang="en-US" sz="1600" b="0" dirty="0">
                <a:latin typeface="+mn-lt"/>
                <a:sym typeface="Wingdings" pitchFamily="2" charset="2"/>
              </a:rPr>
              <a:t> </a:t>
            </a:r>
            <a:r>
              <a:rPr lang="en-US" sz="1600" b="0" dirty="0" err="1">
                <a:latin typeface="+mn-lt"/>
                <a:sym typeface="Wingdings" pitchFamily="2" charset="2"/>
              </a:rPr>
              <a:t>ambang</a:t>
            </a:r>
            <a:r>
              <a:rPr lang="en-US" sz="1600" b="0" dirty="0">
                <a:latin typeface="+mn-lt"/>
                <a:sym typeface="Wingdings" pitchFamily="2" charset="2"/>
              </a:rPr>
              <a:t> </a:t>
            </a:r>
            <a:r>
              <a:rPr lang="en-US" sz="1600" b="0" dirty="0" err="1">
                <a:latin typeface="+mn-lt"/>
                <a:sym typeface="Wingdings" pitchFamily="2" charset="2"/>
              </a:rPr>
              <a:t>batas</a:t>
            </a:r>
            <a:r>
              <a:rPr lang="en-US" sz="1600" b="0" dirty="0">
                <a:latin typeface="+mn-lt"/>
                <a:sym typeface="Wingdings" pitchFamily="2" charset="2"/>
              </a:rPr>
              <a:t>, </a:t>
            </a:r>
            <a:r>
              <a:rPr lang="en-US" sz="1600" b="0" dirty="0" err="1">
                <a:latin typeface="+mn-lt"/>
                <a:sym typeface="Wingdings" pitchFamily="2" charset="2"/>
              </a:rPr>
              <a:t>hasil</a:t>
            </a:r>
            <a:r>
              <a:rPr lang="en-US" sz="1600" b="0" dirty="0">
                <a:latin typeface="+mn-lt"/>
                <a:sym typeface="Wingdings" pitchFamily="2" charset="2"/>
              </a:rPr>
              <a:t> </a:t>
            </a:r>
            <a:r>
              <a:rPr lang="en-US" sz="1600" b="0" dirty="0" err="1">
                <a:latin typeface="+mn-lt"/>
                <a:sym typeface="Wingdings" pitchFamily="2" charset="2"/>
              </a:rPr>
              <a:t>pengecekan</a:t>
            </a:r>
            <a:r>
              <a:rPr lang="en-US" sz="1600" b="0" dirty="0">
                <a:latin typeface="+mn-lt"/>
                <a:sym typeface="Wingdings" pitchFamily="2" charset="2"/>
              </a:rPr>
              <a:t> ……</a:t>
            </a:r>
            <a:r>
              <a:rPr lang="en-US" sz="1600" b="0" dirty="0" err="1">
                <a:latin typeface="+mn-lt"/>
                <a:sym typeface="Wingdings" pitchFamily="2" charset="2"/>
              </a:rPr>
              <a:t>aktual</a:t>
            </a:r>
            <a:r>
              <a:rPr lang="en-US" sz="1600" b="0" dirty="0">
                <a:latin typeface="+mn-lt"/>
                <a:sym typeface="Wingdings" pitchFamily="2" charset="2"/>
              </a:rPr>
              <a:t> …..</a:t>
            </a:r>
            <a:endParaRPr lang="en-US" sz="1600" b="0" dirty="0">
              <a:latin typeface="+mn-lt"/>
            </a:endParaRPr>
          </a:p>
          <a:p>
            <a:pPr marL="381000" indent="-381000" defTabSz="873125" eaLnBrk="0" hangingPunct="0">
              <a:lnSpc>
                <a:spcPct val="140000"/>
              </a:lnSpc>
              <a:buFont typeface="Wingdings 2" pitchFamily="18" charset="2"/>
              <a:buChar char="ï"/>
            </a:pPr>
            <a:endParaRPr lang="en-US" sz="1600" b="0" dirty="0">
              <a:latin typeface="Verdana" pitchFamily="34" charset="0"/>
            </a:endParaRPr>
          </a:p>
        </p:txBody>
      </p:sp>
      <p:sp>
        <p:nvSpPr>
          <p:cNvPr id="7" name="Slide Number Placeholder 6"/>
          <p:cNvSpPr>
            <a:spLocks noGrp="1"/>
          </p:cNvSpPr>
          <p:nvPr>
            <p:ph type="sldNum" sz="quarter" idx="11"/>
          </p:nvPr>
        </p:nvSpPr>
        <p:spPr/>
        <p:txBody>
          <a:bodyPr/>
          <a:lstStyle/>
          <a:p>
            <a:pPr>
              <a:defRPr/>
            </a:pPr>
            <a:fld id="{D8D9D846-F3AF-4062-BCC8-B971ED57AC99}" type="slidenum">
              <a:rPr lang="id-ID" smtClean="0"/>
              <a:pPr>
                <a:defRPr/>
              </a:pPr>
              <a:t>93</a:t>
            </a:fld>
            <a:endParaRPr lang="id-ID"/>
          </a:p>
        </p:txBody>
      </p:sp>
      <p:sp>
        <p:nvSpPr>
          <p:cNvPr id="3" name="Rectangle 2"/>
          <p:cNvSpPr/>
          <p:nvPr/>
        </p:nvSpPr>
        <p:spPr>
          <a:xfrm>
            <a:off x="5817096" y="829161"/>
            <a:ext cx="2716962" cy="1015663"/>
          </a:xfrm>
          <a:prstGeom prst="rect">
            <a:avLst/>
          </a:prstGeom>
        </p:spPr>
        <p:txBody>
          <a:bodyPr wrap="none">
            <a:spAutoFit/>
          </a:bodyPr>
          <a:lstStyle/>
          <a:p>
            <a:pPr algn="ctr" defTabSz="873125" eaLnBrk="0" hangingPunct="0"/>
            <a:r>
              <a:rPr lang="en-US" sz="6000" dirty="0">
                <a:latin typeface="Impact" panose="020B0806030902050204" pitchFamily="34" charset="0"/>
              </a:rPr>
              <a:t>PERIKSA</a:t>
            </a:r>
            <a:endParaRPr lang="en-GB" sz="6000" dirty="0">
              <a:latin typeface="Impact" panose="020B0806030902050204" pitchFamily="34" charset="0"/>
            </a:endParaRPr>
          </a:p>
        </p:txBody>
      </p:sp>
      <p:cxnSp>
        <p:nvCxnSpPr>
          <p:cNvPr id="5" name="Straight Connector 4"/>
          <p:cNvCxnSpPr/>
          <p:nvPr/>
        </p:nvCxnSpPr>
        <p:spPr>
          <a:xfrm flipH="1">
            <a:off x="6269129" y="1837273"/>
            <a:ext cx="1828800"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cstate="print"/>
          <a:stretch>
            <a:fillRect/>
          </a:stretch>
        </p:blipFill>
        <p:spPr>
          <a:xfrm>
            <a:off x="651211" y="278396"/>
            <a:ext cx="3534243" cy="2214500"/>
          </a:xfrm>
          <a:prstGeom prst="rect">
            <a:avLst/>
          </a:prstGeom>
        </p:spPr>
      </p:pic>
    </p:spTree>
    <p:extLst>
      <p:ext uri="{BB962C8B-B14F-4D97-AF65-F5344CB8AC3E}">
        <p14:creationId xmlns:p14="http://schemas.microsoft.com/office/powerpoint/2010/main" val="1182324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97525" y="0"/>
            <a:ext cx="2383631" cy="6858000"/>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5" name="Straight Connector 64"/>
          <p:cNvCxnSpPr/>
          <p:nvPr/>
        </p:nvCxnSpPr>
        <p:spPr>
          <a:xfrm flipH="1">
            <a:off x="2889251" y="1087438"/>
            <a:ext cx="5160" cy="52070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558" name="Rectangle 10"/>
          <p:cNvSpPr>
            <a:spLocks noChangeArrowheads="1"/>
          </p:cNvSpPr>
          <p:nvPr/>
        </p:nvSpPr>
        <p:spPr bwMode="auto">
          <a:xfrm>
            <a:off x="2196174" y="-76200"/>
            <a:ext cx="2921927" cy="769937"/>
          </a:xfrm>
          <a:prstGeom prst="rect">
            <a:avLst/>
          </a:prstGeom>
          <a:noFill/>
          <a:ln w="9525">
            <a:noFill/>
            <a:miter lim="800000"/>
            <a:headEnd/>
            <a:tailEnd/>
          </a:ln>
        </p:spPr>
        <p:txBody>
          <a:bodyPr>
            <a:spAutoFit/>
          </a:bodyPr>
          <a:lstStyle/>
          <a:p>
            <a:pPr algn="ctr"/>
            <a:r>
              <a:rPr lang="en-US" sz="4400" b="1" dirty="0">
                <a:solidFill>
                  <a:srgbClr val="FF0000"/>
                </a:solidFill>
                <a:latin typeface="Basic Light ltd"/>
                <a:ea typeface="Arial Unicode MS" pitchFamily="34" charset="-128"/>
                <a:cs typeface="Calibri" pitchFamily="34" charset="0"/>
              </a:rPr>
              <a:t>HASIL</a:t>
            </a:r>
          </a:p>
        </p:txBody>
      </p:sp>
      <p:sp>
        <p:nvSpPr>
          <p:cNvPr id="23559" name="Rectangle 26"/>
          <p:cNvSpPr>
            <a:spLocks noChangeArrowheads="1"/>
          </p:cNvSpPr>
          <p:nvPr/>
        </p:nvSpPr>
        <p:spPr bwMode="auto">
          <a:xfrm>
            <a:off x="2978680" y="381001"/>
            <a:ext cx="4968027" cy="1015663"/>
          </a:xfrm>
          <a:prstGeom prst="rect">
            <a:avLst/>
          </a:prstGeom>
          <a:noFill/>
          <a:ln w="9525">
            <a:noFill/>
            <a:miter lim="800000"/>
            <a:headEnd/>
            <a:tailEnd/>
          </a:ln>
        </p:spPr>
        <p:txBody>
          <a:bodyPr wrap="none">
            <a:spAutoFit/>
          </a:bodyPr>
          <a:lstStyle/>
          <a:p>
            <a:r>
              <a:rPr lang="en-US" sz="6000" b="1" dirty="0">
                <a:solidFill>
                  <a:srgbClr val="FF0000"/>
                </a:solidFill>
                <a:latin typeface="Impact" pitchFamily="34" charset="0"/>
                <a:cs typeface="Browallia New" pitchFamily="34" charset="-34"/>
              </a:rPr>
              <a:t>AUDIT INTERNAL</a:t>
            </a:r>
            <a:endParaRPr lang="en-US" sz="6000" dirty="0">
              <a:solidFill>
                <a:srgbClr val="FF0000"/>
              </a:solidFill>
              <a:latin typeface="Impact" pitchFamily="34" charset="0"/>
              <a:cs typeface="Browallia New" pitchFamily="34" charset="-34"/>
            </a:endParaRPr>
          </a:p>
        </p:txBody>
      </p:sp>
      <p:sp>
        <p:nvSpPr>
          <p:cNvPr id="30" name="Rectangle 29"/>
          <p:cNvSpPr/>
          <p:nvPr/>
        </p:nvSpPr>
        <p:spPr>
          <a:xfrm>
            <a:off x="1231371" y="0"/>
            <a:ext cx="510779" cy="5722938"/>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ight Triangle 30"/>
          <p:cNvSpPr/>
          <p:nvPr/>
        </p:nvSpPr>
        <p:spPr>
          <a:xfrm flipH="1" flipV="1">
            <a:off x="1221052" y="5719763"/>
            <a:ext cx="543454"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ectangle 32"/>
          <p:cNvSpPr/>
          <p:nvPr/>
        </p:nvSpPr>
        <p:spPr>
          <a:xfrm>
            <a:off x="1816101" y="5313363"/>
            <a:ext cx="472943" cy="9334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ight Triangle 36"/>
          <p:cNvSpPr/>
          <p:nvPr/>
        </p:nvSpPr>
        <p:spPr>
          <a:xfrm>
            <a:off x="1752469" y="5719763"/>
            <a:ext cx="558932" cy="531812"/>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ight Triangle 37"/>
          <p:cNvSpPr/>
          <p:nvPr/>
        </p:nvSpPr>
        <p:spPr>
          <a:xfrm flipH="1">
            <a:off x="1831579" y="4826000"/>
            <a:ext cx="448865" cy="488950"/>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ight Triangle 38"/>
          <p:cNvSpPr/>
          <p:nvPr/>
        </p:nvSpPr>
        <p:spPr>
          <a:xfrm rot="5400000">
            <a:off x="1806575" y="4839495"/>
            <a:ext cx="473075" cy="474663"/>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40"/>
          <p:cNvSpPr/>
          <p:nvPr/>
        </p:nvSpPr>
        <p:spPr>
          <a:xfrm>
            <a:off x="0" y="4826000"/>
            <a:ext cx="1816100" cy="488950"/>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3568" name="Picture 2" descr="http://previews.123rf.com/images/maxxyustas/maxxyustas1405/maxxyustas140500038/28216586-Plan-do-check-act-PDCA-on-white-isolated-background-3d-Stock-Photo.jpg"/>
          <p:cNvPicPr>
            <a:picLocks noChangeAspect="1" noChangeArrowheads="1"/>
          </p:cNvPicPr>
          <p:nvPr/>
        </p:nvPicPr>
        <p:blipFill>
          <a:blip r:embed="rId2"/>
          <a:srcRect/>
          <a:stretch>
            <a:fillRect/>
          </a:stretch>
        </p:blipFill>
        <p:spPr bwMode="auto">
          <a:xfrm>
            <a:off x="1" y="1481139"/>
            <a:ext cx="3088746" cy="2852737"/>
          </a:xfrm>
          <a:prstGeom prst="rect">
            <a:avLst/>
          </a:prstGeom>
          <a:noFill/>
          <a:ln w="9525">
            <a:noFill/>
            <a:miter lim="800000"/>
            <a:headEnd/>
            <a:tailEnd/>
          </a:ln>
        </p:spPr>
      </p:pic>
      <p:sp>
        <p:nvSpPr>
          <p:cNvPr id="6" name="Freeform 5"/>
          <p:cNvSpPr/>
          <p:nvPr/>
        </p:nvSpPr>
        <p:spPr>
          <a:xfrm>
            <a:off x="1702595" y="457201"/>
            <a:ext cx="1264047" cy="1255713"/>
          </a:xfrm>
          <a:custGeom>
            <a:avLst/>
            <a:gdLst>
              <a:gd name="connsiteX0" fmla="*/ 1263535 w 1263535"/>
              <a:gd name="connsiteY0" fmla="*/ 0 h 964277"/>
              <a:gd name="connsiteX1" fmla="*/ 0 w 1263535"/>
              <a:gd name="connsiteY1" fmla="*/ 0 h 964277"/>
              <a:gd name="connsiteX2" fmla="*/ 33251 w 1263535"/>
              <a:gd name="connsiteY2" fmla="*/ 964277 h 964277"/>
              <a:gd name="connsiteX0" fmla="*/ 1263535 w 1263535"/>
              <a:gd name="connsiteY0" fmla="*/ 0 h 931026"/>
              <a:gd name="connsiteX1" fmla="*/ 0 w 1263535"/>
              <a:gd name="connsiteY1" fmla="*/ 0 h 931026"/>
              <a:gd name="connsiteX2" fmla="*/ 0 w 1263535"/>
              <a:gd name="connsiteY2" fmla="*/ 931026 h 931026"/>
            </a:gdLst>
            <a:ahLst/>
            <a:cxnLst>
              <a:cxn ang="0">
                <a:pos x="connsiteX0" y="connsiteY0"/>
              </a:cxn>
              <a:cxn ang="0">
                <a:pos x="connsiteX1" y="connsiteY1"/>
              </a:cxn>
              <a:cxn ang="0">
                <a:pos x="connsiteX2" y="connsiteY2"/>
              </a:cxn>
            </a:cxnLst>
            <a:rect l="l" t="t" r="r" b="b"/>
            <a:pathLst>
              <a:path w="1263535" h="931026">
                <a:moveTo>
                  <a:pt x="1263535" y="0"/>
                </a:moveTo>
                <a:lnTo>
                  <a:pt x="0" y="0"/>
                </a:lnTo>
                <a:lnTo>
                  <a:pt x="0" y="93102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Chevron 44"/>
          <p:cNvSpPr/>
          <p:nvPr/>
        </p:nvSpPr>
        <p:spPr>
          <a:xfrm>
            <a:off x="1542654" y="285751"/>
            <a:ext cx="165100" cy="246063"/>
          </a:xfrm>
          <a:prstGeom prst="chevron">
            <a:avLst>
              <a:gd name="adj" fmla="val 8249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2" name="Group 14"/>
          <p:cNvGrpSpPr/>
          <p:nvPr/>
        </p:nvGrpSpPr>
        <p:grpSpPr>
          <a:xfrm>
            <a:off x="74355" y="6452444"/>
            <a:ext cx="7693022" cy="310966"/>
            <a:chOff x="74354" y="6521598"/>
            <a:chExt cx="7693022" cy="241805"/>
          </a:xfrm>
          <a:solidFill>
            <a:srgbClr val="FF0000"/>
          </a:solidFill>
        </p:grpSpPr>
        <p:sp>
          <p:nvSpPr>
            <p:cNvPr id="28" name="Rectangle 27"/>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4"/>
            <p:cNvGrpSpPr>
              <a:grpSpLocks/>
            </p:cNvGrpSpPr>
            <p:nvPr/>
          </p:nvGrpSpPr>
          <p:grpSpPr bwMode="auto">
            <a:xfrm>
              <a:off x="74354" y="6544617"/>
              <a:ext cx="412433" cy="218786"/>
              <a:chOff x="0" y="2704"/>
              <a:chExt cx="1014" cy="678"/>
            </a:xfrm>
            <a:grpFill/>
          </p:grpSpPr>
          <p:sp>
            <p:nvSpPr>
              <p:cNvPr id="32"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0"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46" name="Oval 172"/>
              <p:cNvSpPr>
                <a:spLocks noChangeArrowheads="1"/>
              </p:cNvSpPr>
              <p:nvPr/>
            </p:nvSpPr>
            <p:spPr bwMode="auto">
              <a:xfrm>
                <a:off x="24" y="3054"/>
                <a:ext cx="211"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47" name="TextBox 46"/>
          <p:cNvSpPr txBox="1"/>
          <p:nvPr/>
        </p:nvSpPr>
        <p:spPr>
          <a:xfrm>
            <a:off x="506715" y="6506385"/>
            <a:ext cx="1982338" cy="276999"/>
          </a:xfrm>
          <a:prstGeom prst="rect">
            <a:avLst/>
          </a:prstGeom>
          <a:noFill/>
        </p:spPr>
        <p:txBody>
          <a:bodyPr wrap="none" rtlCol="0">
            <a:spAutoFit/>
          </a:bodyPr>
          <a:lstStyle/>
          <a:p>
            <a:r>
              <a:rPr lang="en-US" sz="1200" b="1" dirty="0"/>
              <a:t>www.sentral-sistem.com</a:t>
            </a:r>
          </a:p>
        </p:txBody>
      </p:sp>
      <p:sp>
        <p:nvSpPr>
          <p:cNvPr id="48" name="TextBox 47"/>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49" name="Text Box 3"/>
          <p:cNvSpPr txBox="1">
            <a:spLocks noChangeArrowheads="1"/>
          </p:cNvSpPr>
          <p:nvPr/>
        </p:nvSpPr>
        <p:spPr bwMode="auto">
          <a:xfrm>
            <a:off x="2889250" y="1295400"/>
            <a:ext cx="6769101" cy="5029200"/>
          </a:xfrm>
          <a:prstGeom prst="rect">
            <a:avLst/>
          </a:prstGeom>
          <a:noFill/>
          <a:ln w="9525">
            <a:noFill/>
            <a:miter lim="800000"/>
            <a:headEnd/>
            <a:tailEnd/>
          </a:ln>
        </p:spPr>
        <p:txBody>
          <a:bodyPr/>
          <a:lstStyle/>
          <a:p>
            <a:pPr marL="568325" indent="-568325">
              <a:lnSpc>
                <a:spcPct val="110000"/>
              </a:lnSpc>
              <a:buFont typeface="Wingdings 2" pitchFamily="18" charset="2"/>
              <a:buChar char="ó"/>
            </a:pPr>
            <a:r>
              <a:rPr lang="en-US" b="1" dirty="0" err="1">
                <a:latin typeface="Arial" pitchFamily="34" charset="0"/>
                <a:cs typeface="Arial" pitchFamily="34" charset="0"/>
              </a:rPr>
              <a:t>Kesesuaian</a:t>
            </a:r>
            <a:r>
              <a:rPr lang="en-US" b="1" dirty="0">
                <a:latin typeface="Arial" pitchFamily="34" charset="0"/>
                <a:cs typeface="Arial" pitchFamily="34" charset="0"/>
              </a:rPr>
              <a:t> (</a:t>
            </a:r>
            <a:r>
              <a:rPr lang="en-US" b="1" i="1" dirty="0">
                <a:latin typeface="Arial" pitchFamily="34" charset="0"/>
                <a:cs typeface="Arial" pitchFamily="34" charset="0"/>
              </a:rPr>
              <a:t>Conformity</a:t>
            </a:r>
            <a:r>
              <a:rPr lang="en-US" b="1" dirty="0">
                <a:latin typeface="Arial" pitchFamily="34" charset="0"/>
                <a:cs typeface="Arial" pitchFamily="34" charset="0"/>
              </a:rPr>
              <a:t>)</a:t>
            </a:r>
          </a:p>
          <a:p>
            <a:pPr marL="568325" indent="-568325">
              <a:lnSpc>
                <a:spcPct val="110000"/>
              </a:lnSpc>
              <a:buFont typeface="Wingdings 2" pitchFamily="18" charset="2"/>
              <a:buNone/>
            </a:pPr>
            <a:r>
              <a:rPr lang="en-US" b="1" dirty="0">
                <a:latin typeface="Arial" pitchFamily="34" charset="0"/>
                <a:cs typeface="Arial" pitchFamily="34" charset="0"/>
              </a:rPr>
              <a:t>     	</a:t>
            </a:r>
            <a:r>
              <a:rPr lang="en-US" b="1" dirty="0" err="1">
                <a:latin typeface="Arial" pitchFamily="34" charset="0"/>
                <a:cs typeface="Arial" pitchFamily="34" charset="0"/>
              </a:rPr>
              <a:t>Kondisi</a:t>
            </a:r>
            <a:r>
              <a:rPr lang="en-US" b="1" dirty="0">
                <a:latin typeface="Arial" pitchFamily="34" charset="0"/>
                <a:cs typeface="Arial" pitchFamily="34" charset="0"/>
              </a:rPr>
              <a:t> </a:t>
            </a:r>
            <a:r>
              <a:rPr lang="en-US" b="1" dirty="0" err="1">
                <a:latin typeface="Arial" pitchFamily="34" charset="0"/>
                <a:cs typeface="Arial" pitchFamily="34" charset="0"/>
              </a:rPr>
              <a:t>dipenuhinya</a:t>
            </a:r>
            <a:r>
              <a:rPr lang="en-US" b="1" dirty="0">
                <a:latin typeface="Arial" pitchFamily="34" charset="0"/>
                <a:cs typeface="Arial" pitchFamily="34" charset="0"/>
              </a:rPr>
              <a:t> </a:t>
            </a:r>
            <a:r>
              <a:rPr lang="en-US" b="1" dirty="0" err="1">
                <a:latin typeface="Arial" pitchFamily="34" charset="0"/>
                <a:cs typeface="Arial" pitchFamily="34" charset="0"/>
              </a:rPr>
              <a:t>kriteria</a:t>
            </a:r>
            <a:r>
              <a:rPr lang="en-US" b="1" dirty="0">
                <a:latin typeface="Arial" pitchFamily="34" charset="0"/>
                <a:cs typeface="Arial" pitchFamily="34" charset="0"/>
              </a:rPr>
              <a:t> audit </a:t>
            </a:r>
            <a:r>
              <a:rPr lang="en-US" b="1" dirty="0" err="1">
                <a:latin typeface="Arial" pitchFamily="34" charset="0"/>
                <a:cs typeface="Arial" pitchFamily="34" charset="0"/>
              </a:rPr>
              <a:t>pada</a:t>
            </a:r>
            <a:r>
              <a:rPr lang="en-US" b="1" dirty="0">
                <a:latin typeface="Arial" pitchFamily="34" charset="0"/>
                <a:cs typeface="Arial" pitchFamily="34" charset="0"/>
              </a:rPr>
              <a:t> </a:t>
            </a:r>
            <a:r>
              <a:rPr lang="en-US" b="1" dirty="0" err="1">
                <a:latin typeface="Arial" pitchFamily="34" charset="0"/>
                <a:cs typeface="Arial" pitchFamily="34" charset="0"/>
              </a:rPr>
              <a:t>suatu</a:t>
            </a:r>
            <a:r>
              <a:rPr lang="en-US" b="1" dirty="0">
                <a:latin typeface="Arial" pitchFamily="34" charset="0"/>
                <a:cs typeface="Arial" pitchFamily="34" charset="0"/>
              </a:rPr>
              <a:t> </a:t>
            </a:r>
            <a:r>
              <a:rPr lang="en-US" b="1" dirty="0" err="1">
                <a:latin typeface="Arial" pitchFamily="34" charset="0"/>
                <a:cs typeface="Arial" pitchFamily="34" charset="0"/>
              </a:rPr>
              <a:t>proses</a:t>
            </a:r>
            <a:endParaRPr lang="en-US" b="1" dirty="0">
              <a:latin typeface="Arial" pitchFamily="34" charset="0"/>
              <a:cs typeface="Arial" pitchFamily="34" charset="0"/>
            </a:endParaRPr>
          </a:p>
          <a:p>
            <a:pPr marL="568325" indent="-568325">
              <a:lnSpc>
                <a:spcPct val="110000"/>
              </a:lnSpc>
              <a:buFont typeface="Wingdings 2" pitchFamily="18" charset="2"/>
              <a:buNone/>
            </a:pPr>
            <a:endParaRPr lang="en-US" b="1" dirty="0">
              <a:latin typeface="Arial" pitchFamily="34" charset="0"/>
              <a:cs typeface="Arial" pitchFamily="34" charset="0"/>
            </a:endParaRPr>
          </a:p>
          <a:p>
            <a:pPr marL="568325" indent="-568325">
              <a:lnSpc>
                <a:spcPct val="110000"/>
              </a:lnSpc>
              <a:buFont typeface="Wingdings 2" pitchFamily="18" charset="2"/>
              <a:buChar char="ó"/>
            </a:pPr>
            <a:r>
              <a:rPr lang="en-US" b="1" dirty="0" err="1">
                <a:latin typeface="Arial" pitchFamily="34" charset="0"/>
                <a:cs typeface="Arial" pitchFamily="34" charset="0"/>
              </a:rPr>
              <a:t>Ketidaksesuaian</a:t>
            </a:r>
            <a:r>
              <a:rPr lang="en-US" b="1" dirty="0">
                <a:latin typeface="Arial" pitchFamily="34" charset="0"/>
                <a:cs typeface="Arial" pitchFamily="34" charset="0"/>
              </a:rPr>
              <a:t> (</a:t>
            </a:r>
            <a:r>
              <a:rPr lang="en-US" b="1" i="1" dirty="0">
                <a:latin typeface="Arial" pitchFamily="34" charset="0"/>
                <a:cs typeface="Arial" pitchFamily="34" charset="0"/>
              </a:rPr>
              <a:t>Nonconformity</a:t>
            </a:r>
            <a:r>
              <a:rPr lang="en-US" b="1" dirty="0">
                <a:latin typeface="Arial" pitchFamily="34" charset="0"/>
                <a:cs typeface="Arial" pitchFamily="34" charset="0"/>
              </a:rPr>
              <a:t>)</a:t>
            </a:r>
          </a:p>
          <a:p>
            <a:pPr marL="568325" indent="-568325">
              <a:lnSpc>
                <a:spcPct val="110000"/>
              </a:lnSpc>
              <a:buFont typeface="Wingdings 2" pitchFamily="18" charset="2"/>
              <a:buNone/>
            </a:pPr>
            <a:r>
              <a:rPr lang="en-US" b="1" dirty="0">
                <a:latin typeface="Arial" pitchFamily="34" charset="0"/>
                <a:cs typeface="Arial" pitchFamily="34" charset="0"/>
              </a:rPr>
              <a:t>    	</a:t>
            </a:r>
            <a:r>
              <a:rPr lang="en-US" b="1" dirty="0" err="1">
                <a:latin typeface="Arial" pitchFamily="34" charset="0"/>
                <a:cs typeface="Arial" pitchFamily="34" charset="0"/>
              </a:rPr>
              <a:t>Kondisi</a:t>
            </a:r>
            <a:r>
              <a:rPr lang="en-US" b="1" dirty="0">
                <a:latin typeface="Arial" pitchFamily="34" charset="0"/>
                <a:cs typeface="Arial" pitchFamily="34" charset="0"/>
              </a:rPr>
              <a:t> </a:t>
            </a:r>
            <a:r>
              <a:rPr lang="en-US" b="1" dirty="0" err="1">
                <a:latin typeface="Arial" pitchFamily="34" charset="0"/>
                <a:cs typeface="Arial" pitchFamily="34" charset="0"/>
              </a:rPr>
              <a:t>tidak</a:t>
            </a:r>
            <a:r>
              <a:rPr lang="en-US" b="1" dirty="0">
                <a:latin typeface="Arial" pitchFamily="34" charset="0"/>
                <a:cs typeface="Arial" pitchFamily="34" charset="0"/>
              </a:rPr>
              <a:t> </a:t>
            </a:r>
            <a:r>
              <a:rPr lang="en-US" b="1" dirty="0" err="1">
                <a:latin typeface="Arial" pitchFamily="34" charset="0"/>
                <a:cs typeface="Arial" pitchFamily="34" charset="0"/>
              </a:rPr>
              <a:t>dipenuhinya</a:t>
            </a:r>
            <a:r>
              <a:rPr lang="en-US" b="1" dirty="0">
                <a:latin typeface="Arial" pitchFamily="34" charset="0"/>
                <a:cs typeface="Arial" pitchFamily="34" charset="0"/>
              </a:rPr>
              <a:t> </a:t>
            </a:r>
            <a:r>
              <a:rPr lang="en-US" b="1" dirty="0" err="1">
                <a:latin typeface="Arial" pitchFamily="34" charset="0"/>
                <a:cs typeface="Arial" pitchFamily="34" charset="0"/>
              </a:rPr>
              <a:t>kriteria</a:t>
            </a:r>
            <a:r>
              <a:rPr lang="en-US" b="1" dirty="0">
                <a:latin typeface="Arial" pitchFamily="34" charset="0"/>
                <a:cs typeface="Arial" pitchFamily="34" charset="0"/>
              </a:rPr>
              <a:t> audit </a:t>
            </a:r>
            <a:r>
              <a:rPr lang="en-US" b="1" dirty="0" err="1">
                <a:latin typeface="Arial" pitchFamily="34" charset="0"/>
                <a:cs typeface="Arial" pitchFamily="34" charset="0"/>
              </a:rPr>
              <a:t>pada</a:t>
            </a:r>
            <a:r>
              <a:rPr lang="en-US" b="1" dirty="0">
                <a:latin typeface="Arial" pitchFamily="34" charset="0"/>
                <a:cs typeface="Arial" pitchFamily="34" charset="0"/>
              </a:rPr>
              <a:t> </a:t>
            </a:r>
            <a:r>
              <a:rPr lang="en-US" b="1" dirty="0" err="1">
                <a:latin typeface="Arial" pitchFamily="34" charset="0"/>
                <a:cs typeface="Arial" pitchFamily="34" charset="0"/>
              </a:rPr>
              <a:t>suatu</a:t>
            </a:r>
            <a:r>
              <a:rPr lang="en-US" b="1" dirty="0">
                <a:latin typeface="Arial" pitchFamily="34" charset="0"/>
                <a:cs typeface="Arial" pitchFamily="34" charset="0"/>
              </a:rPr>
              <a:t> </a:t>
            </a:r>
            <a:r>
              <a:rPr lang="en-US" b="1" dirty="0" err="1">
                <a:latin typeface="Arial" pitchFamily="34" charset="0"/>
                <a:cs typeface="Arial" pitchFamily="34" charset="0"/>
              </a:rPr>
              <a:t>proses</a:t>
            </a:r>
            <a:endParaRPr lang="en-US" b="1" dirty="0">
              <a:latin typeface="Arial" pitchFamily="34" charset="0"/>
              <a:cs typeface="Arial" pitchFamily="34" charset="0"/>
            </a:endParaRPr>
          </a:p>
          <a:p>
            <a:pPr marL="568325" indent="1588">
              <a:lnSpc>
                <a:spcPct val="110000"/>
              </a:lnSpc>
              <a:buFont typeface="Wingdings 2" pitchFamily="18" charset="2"/>
              <a:buNone/>
            </a:pPr>
            <a:r>
              <a:rPr lang="en-US" b="1" dirty="0" err="1">
                <a:latin typeface="Arial" pitchFamily="34" charset="0"/>
                <a:cs typeface="Arial" pitchFamily="34" charset="0"/>
              </a:rPr>
              <a:t>Beberapa</a:t>
            </a:r>
            <a:r>
              <a:rPr lang="en-US" b="1" dirty="0">
                <a:latin typeface="Arial" pitchFamily="34" charset="0"/>
                <a:cs typeface="Arial" pitchFamily="34" charset="0"/>
              </a:rPr>
              <a:t> </a:t>
            </a:r>
            <a:r>
              <a:rPr lang="en-US" b="1" dirty="0" err="1">
                <a:latin typeface="Arial" pitchFamily="34" charset="0"/>
                <a:cs typeface="Arial" pitchFamily="34" charset="0"/>
              </a:rPr>
              <a:t>membaginya</a:t>
            </a:r>
            <a:r>
              <a:rPr lang="en-US" b="1" dirty="0">
                <a:latin typeface="Arial" pitchFamily="34" charset="0"/>
                <a:cs typeface="Arial" pitchFamily="34" charset="0"/>
              </a:rPr>
              <a:t> </a:t>
            </a:r>
            <a:r>
              <a:rPr lang="en-US" b="1" dirty="0" err="1">
                <a:latin typeface="Arial" pitchFamily="34" charset="0"/>
                <a:cs typeface="Arial" pitchFamily="34" charset="0"/>
              </a:rPr>
              <a:t>menjadi</a:t>
            </a:r>
            <a:r>
              <a:rPr lang="en-US" b="1" dirty="0">
                <a:latin typeface="Arial" pitchFamily="34" charset="0"/>
                <a:cs typeface="Arial" pitchFamily="34" charset="0"/>
              </a:rPr>
              <a:t> 2 (</a:t>
            </a:r>
            <a:r>
              <a:rPr lang="en-US" b="1" dirty="0" err="1">
                <a:latin typeface="Arial" pitchFamily="34" charset="0"/>
                <a:cs typeface="Arial" pitchFamily="34" charset="0"/>
              </a:rPr>
              <a:t>dua</a:t>
            </a:r>
            <a:r>
              <a:rPr lang="en-US" b="1" dirty="0">
                <a:latin typeface="Arial" pitchFamily="34" charset="0"/>
                <a:cs typeface="Arial" pitchFamily="34" charset="0"/>
              </a:rPr>
              <a:t>) </a:t>
            </a:r>
            <a:r>
              <a:rPr lang="en-US" b="1" dirty="0" err="1">
                <a:latin typeface="Arial" pitchFamily="34" charset="0"/>
                <a:cs typeface="Arial" pitchFamily="34" charset="0"/>
              </a:rPr>
              <a:t>jenis</a:t>
            </a:r>
            <a:r>
              <a:rPr lang="en-US" b="1" dirty="0">
                <a:latin typeface="Arial" pitchFamily="34" charset="0"/>
                <a:cs typeface="Arial" pitchFamily="34" charset="0"/>
              </a:rPr>
              <a:t> :</a:t>
            </a:r>
          </a:p>
          <a:p>
            <a:pPr marL="914400" lvl="1" indent="-284163">
              <a:lnSpc>
                <a:spcPct val="110000"/>
              </a:lnSpc>
              <a:buFont typeface="Wingdings 2" pitchFamily="18" charset="2"/>
              <a:buChar char="ð"/>
            </a:pPr>
            <a:r>
              <a:rPr lang="en-US" b="1" i="1" dirty="0">
                <a:latin typeface="Arial" pitchFamily="34" charset="0"/>
                <a:cs typeface="Arial" pitchFamily="34" charset="0"/>
              </a:rPr>
              <a:t>Major Nonconformity</a:t>
            </a:r>
          </a:p>
          <a:p>
            <a:pPr marL="914400" lvl="1" indent="-284163">
              <a:lnSpc>
                <a:spcPct val="110000"/>
              </a:lnSpc>
              <a:buFont typeface="Wingdings 2" pitchFamily="18" charset="2"/>
              <a:buChar char="ð"/>
            </a:pPr>
            <a:r>
              <a:rPr lang="en-US" b="1" i="1" dirty="0">
                <a:latin typeface="Arial" pitchFamily="34" charset="0"/>
                <a:cs typeface="Arial" pitchFamily="34" charset="0"/>
              </a:rPr>
              <a:t>Minor Nonconformity</a:t>
            </a:r>
            <a:endParaRPr lang="en-US" b="1" dirty="0">
              <a:latin typeface="Arial" pitchFamily="34" charset="0"/>
              <a:cs typeface="Arial" pitchFamily="34" charset="0"/>
            </a:endParaRPr>
          </a:p>
          <a:p>
            <a:pPr marL="568325" lvl="1" indent="-568325">
              <a:lnSpc>
                <a:spcPct val="110000"/>
              </a:lnSpc>
              <a:buFont typeface="Wingdings 2" pitchFamily="18" charset="2"/>
              <a:buNone/>
            </a:pPr>
            <a:endParaRPr lang="en-US" sz="1600" b="1" dirty="0">
              <a:latin typeface="Arial" pitchFamily="34" charset="0"/>
              <a:cs typeface="Arial" pitchFamily="34" charset="0"/>
            </a:endParaRPr>
          </a:p>
          <a:p>
            <a:pPr marL="568325" indent="-568325">
              <a:lnSpc>
                <a:spcPct val="110000"/>
              </a:lnSpc>
              <a:buFont typeface="Wingdings 2" pitchFamily="18" charset="2"/>
              <a:buChar char="ó"/>
            </a:pPr>
            <a:r>
              <a:rPr lang="en-US" b="1" dirty="0" err="1">
                <a:latin typeface="Arial" pitchFamily="34" charset="0"/>
                <a:cs typeface="Arial" pitchFamily="34" charset="0"/>
              </a:rPr>
              <a:t>Peluang</a:t>
            </a:r>
            <a:r>
              <a:rPr lang="en-US" b="1" dirty="0">
                <a:latin typeface="Arial" pitchFamily="34" charset="0"/>
                <a:cs typeface="Arial" pitchFamily="34" charset="0"/>
              </a:rPr>
              <a:t> </a:t>
            </a:r>
            <a:r>
              <a:rPr lang="en-US" b="1" dirty="0" err="1">
                <a:latin typeface="Arial" pitchFamily="34" charset="0"/>
                <a:cs typeface="Arial" pitchFamily="34" charset="0"/>
              </a:rPr>
              <a:t>Peningkatan</a:t>
            </a:r>
            <a:r>
              <a:rPr lang="en-US" b="1" dirty="0">
                <a:latin typeface="Arial" pitchFamily="34" charset="0"/>
                <a:cs typeface="Arial" pitchFamily="34" charset="0"/>
              </a:rPr>
              <a:t> (</a:t>
            </a:r>
            <a:r>
              <a:rPr lang="en-US" b="1" i="1" dirty="0">
                <a:latin typeface="Arial" pitchFamily="34" charset="0"/>
                <a:cs typeface="Arial" pitchFamily="34" charset="0"/>
              </a:rPr>
              <a:t>Improvement Opportunity</a:t>
            </a:r>
            <a:r>
              <a:rPr lang="en-US" b="1" dirty="0">
                <a:latin typeface="Arial" pitchFamily="34" charset="0"/>
                <a:cs typeface="Arial" pitchFamily="34" charset="0"/>
              </a:rPr>
              <a:t>) </a:t>
            </a:r>
            <a:r>
              <a:rPr lang="en-US" b="1" dirty="0" err="1">
                <a:latin typeface="Arial" pitchFamily="34" charset="0"/>
                <a:cs typeface="Arial" pitchFamily="34" charset="0"/>
              </a:rPr>
              <a:t>Kondisi</a:t>
            </a:r>
            <a:r>
              <a:rPr lang="en-US" b="1" dirty="0">
                <a:latin typeface="Arial" pitchFamily="34" charset="0"/>
                <a:cs typeface="Arial" pitchFamily="34" charset="0"/>
              </a:rPr>
              <a:t> </a:t>
            </a:r>
            <a:r>
              <a:rPr lang="en-US" b="1" dirty="0" err="1">
                <a:latin typeface="Arial" pitchFamily="34" charset="0"/>
                <a:cs typeface="Arial" pitchFamily="34" charset="0"/>
              </a:rPr>
              <a:t>dipenuhinya</a:t>
            </a:r>
            <a:r>
              <a:rPr lang="en-US" b="1" dirty="0">
                <a:latin typeface="Arial" pitchFamily="34" charset="0"/>
                <a:cs typeface="Arial" pitchFamily="34" charset="0"/>
              </a:rPr>
              <a:t> </a:t>
            </a:r>
            <a:r>
              <a:rPr lang="en-US" b="1" dirty="0" err="1">
                <a:latin typeface="Arial" pitchFamily="34" charset="0"/>
                <a:cs typeface="Arial" pitchFamily="34" charset="0"/>
              </a:rPr>
              <a:t>kriteria</a:t>
            </a:r>
            <a:r>
              <a:rPr lang="en-US" b="1" dirty="0">
                <a:latin typeface="Arial" pitchFamily="34" charset="0"/>
                <a:cs typeface="Arial" pitchFamily="34" charset="0"/>
              </a:rPr>
              <a:t> audit </a:t>
            </a:r>
            <a:r>
              <a:rPr lang="en-US" b="1" dirty="0" err="1">
                <a:latin typeface="Arial" pitchFamily="34" charset="0"/>
                <a:cs typeface="Arial" pitchFamily="34" charset="0"/>
              </a:rPr>
              <a:t>pada</a:t>
            </a:r>
            <a:r>
              <a:rPr lang="en-US" b="1" dirty="0">
                <a:latin typeface="Arial" pitchFamily="34" charset="0"/>
                <a:cs typeface="Arial" pitchFamily="34" charset="0"/>
              </a:rPr>
              <a:t> </a:t>
            </a:r>
            <a:r>
              <a:rPr lang="en-US" b="1" dirty="0" err="1">
                <a:latin typeface="Arial" pitchFamily="34" charset="0"/>
                <a:cs typeface="Arial" pitchFamily="34" charset="0"/>
              </a:rPr>
              <a:t>suatu</a:t>
            </a:r>
            <a:r>
              <a:rPr lang="en-US" b="1" dirty="0">
                <a:latin typeface="Arial" pitchFamily="34" charset="0"/>
                <a:cs typeface="Arial" pitchFamily="34" charset="0"/>
              </a:rPr>
              <a:t> </a:t>
            </a:r>
            <a:r>
              <a:rPr lang="en-US" b="1" dirty="0" err="1">
                <a:latin typeface="Arial" pitchFamily="34" charset="0"/>
                <a:cs typeface="Arial" pitchFamily="34" charset="0"/>
              </a:rPr>
              <a:t>proses</a:t>
            </a:r>
            <a:r>
              <a:rPr lang="en-US" b="1" dirty="0">
                <a:latin typeface="Arial" pitchFamily="34" charset="0"/>
                <a:cs typeface="Arial" pitchFamily="34" charset="0"/>
              </a:rPr>
              <a:t> </a:t>
            </a:r>
            <a:r>
              <a:rPr lang="en-US" b="1" dirty="0" err="1">
                <a:latin typeface="Arial" pitchFamily="34" charset="0"/>
                <a:cs typeface="Arial" pitchFamily="34" charset="0"/>
              </a:rPr>
              <a:t>akan</a:t>
            </a:r>
            <a:r>
              <a:rPr lang="en-US" b="1" dirty="0">
                <a:latin typeface="Arial" pitchFamily="34" charset="0"/>
                <a:cs typeface="Arial" pitchFamily="34" charset="0"/>
              </a:rPr>
              <a:t> </a:t>
            </a:r>
            <a:r>
              <a:rPr lang="en-US" b="1" dirty="0" err="1">
                <a:latin typeface="Arial" pitchFamily="34" charset="0"/>
                <a:cs typeface="Arial" pitchFamily="34" charset="0"/>
              </a:rPr>
              <a:t>tetapi</a:t>
            </a:r>
            <a:r>
              <a:rPr lang="en-US" b="1" dirty="0">
                <a:latin typeface="Arial" pitchFamily="34" charset="0"/>
                <a:cs typeface="Arial" pitchFamily="34" charset="0"/>
              </a:rPr>
              <a:t> </a:t>
            </a:r>
            <a:r>
              <a:rPr lang="en-US" b="1" dirty="0" err="1">
                <a:latin typeface="Arial" pitchFamily="34" charset="0"/>
                <a:cs typeface="Arial" pitchFamily="34" charset="0"/>
              </a:rPr>
              <a:t>terdapat</a:t>
            </a:r>
            <a:r>
              <a:rPr lang="en-US" b="1" dirty="0">
                <a:latin typeface="Arial" pitchFamily="34" charset="0"/>
                <a:cs typeface="Arial" pitchFamily="34" charset="0"/>
              </a:rPr>
              <a:t> </a:t>
            </a:r>
            <a:r>
              <a:rPr lang="en-US" b="1" dirty="0" err="1">
                <a:latin typeface="Arial" pitchFamily="34" charset="0"/>
                <a:cs typeface="Arial" pitchFamily="34" charset="0"/>
              </a:rPr>
              <a:t>suatu</a:t>
            </a:r>
            <a:r>
              <a:rPr lang="en-US" b="1" dirty="0">
                <a:latin typeface="Arial" pitchFamily="34" charset="0"/>
                <a:cs typeface="Arial" pitchFamily="34" charset="0"/>
              </a:rPr>
              <a:t> </a:t>
            </a:r>
            <a:r>
              <a:rPr lang="en-US" b="1" dirty="0" err="1">
                <a:latin typeface="Arial" pitchFamily="34" charset="0"/>
                <a:cs typeface="Arial" pitchFamily="34" charset="0"/>
              </a:rPr>
              <a:t>potensi</a:t>
            </a:r>
            <a:r>
              <a:rPr lang="en-US" b="1" dirty="0">
                <a:latin typeface="Arial" pitchFamily="34" charset="0"/>
                <a:cs typeface="Arial" pitchFamily="34" charset="0"/>
              </a:rPr>
              <a:t> (</a:t>
            </a:r>
            <a:r>
              <a:rPr lang="en-US" b="1" dirty="0" err="1">
                <a:latin typeface="Arial" pitchFamily="34" charset="0"/>
                <a:cs typeface="Arial" pitchFamily="34" charset="0"/>
              </a:rPr>
              <a:t>belum</a:t>
            </a:r>
            <a:r>
              <a:rPr lang="en-US" b="1" dirty="0">
                <a:latin typeface="Arial" pitchFamily="34" charset="0"/>
                <a:cs typeface="Arial" pitchFamily="34" charset="0"/>
              </a:rPr>
              <a:t> </a:t>
            </a:r>
            <a:r>
              <a:rPr lang="en-US" b="1" dirty="0" err="1">
                <a:latin typeface="Arial" pitchFamily="34" charset="0"/>
                <a:cs typeface="Arial" pitchFamily="34" charset="0"/>
              </a:rPr>
              <a:t>terjadi</a:t>
            </a:r>
            <a:r>
              <a:rPr lang="en-US" b="1" dirty="0">
                <a:latin typeface="Arial" pitchFamily="34" charset="0"/>
                <a:cs typeface="Arial" pitchFamily="34" charset="0"/>
              </a:rPr>
              <a:t>)  </a:t>
            </a:r>
            <a:r>
              <a:rPr lang="en-US" b="1" dirty="0" err="1">
                <a:latin typeface="Arial" pitchFamily="34" charset="0"/>
                <a:cs typeface="Arial" pitchFamily="34" charset="0"/>
              </a:rPr>
              <a:t>ketidaksesuaian</a:t>
            </a:r>
            <a:r>
              <a:rPr lang="en-US" b="1" dirty="0">
                <a:latin typeface="Arial" pitchFamily="34" charset="0"/>
                <a:cs typeface="Arial" pitchFamily="34" charset="0"/>
              </a:rPr>
              <a:t> </a:t>
            </a:r>
            <a:r>
              <a:rPr lang="en-US" b="1" dirty="0" err="1">
                <a:latin typeface="Arial" pitchFamily="34" charset="0"/>
                <a:cs typeface="Arial" pitchFamily="34" charset="0"/>
              </a:rPr>
              <a:t>atau</a:t>
            </a:r>
            <a:r>
              <a:rPr lang="en-US" b="1" dirty="0">
                <a:latin typeface="Arial" pitchFamily="34" charset="0"/>
                <a:cs typeface="Arial" pitchFamily="34" charset="0"/>
              </a:rPr>
              <a:t> </a:t>
            </a:r>
            <a:r>
              <a:rPr lang="en-US" b="1" dirty="0" err="1">
                <a:latin typeface="Arial" pitchFamily="34" charset="0"/>
                <a:cs typeface="Arial" pitchFamily="34" charset="0"/>
              </a:rPr>
              <a:t>terdapat</a:t>
            </a:r>
            <a:r>
              <a:rPr lang="en-US" b="1" dirty="0">
                <a:latin typeface="Arial" pitchFamily="34" charset="0"/>
                <a:cs typeface="Arial" pitchFamily="34" charset="0"/>
              </a:rPr>
              <a:t> </a:t>
            </a:r>
            <a:r>
              <a:rPr lang="en-US" b="1" dirty="0" err="1">
                <a:latin typeface="Arial" pitchFamily="34" charset="0"/>
                <a:cs typeface="Arial" pitchFamily="34" charset="0"/>
              </a:rPr>
              <a:t>peluang</a:t>
            </a:r>
            <a:r>
              <a:rPr lang="en-US" b="1" dirty="0">
                <a:latin typeface="Arial" pitchFamily="34" charset="0"/>
                <a:cs typeface="Arial" pitchFamily="34" charset="0"/>
              </a:rPr>
              <a:t> </a:t>
            </a:r>
            <a:r>
              <a:rPr lang="en-US" b="1" dirty="0" err="1">
                <a:latin typeface="Arial" pitchFamily="34" charset="0"/>
                <a:cs typeface="Arial" pitchFamily="34" charset="0"/>
              </a:rPr>
              <a:t>untuk</a:t>
            </a:r>
            <a:r>
              <a:rPr lang="en-US" b="1" dirty="0">
                <a:latin typeface="Arial" pitchFamily="34" charset="0"/>
                <a:cs typeface="Arial" pitchFamily="34" charset="0"/>
              </a:rPr>
              <a:t> </a:t>
            </a:r>
            <a:r>
              <a:rPr lang="en-US" b="1" dirty="0" err="1">
                <a:latin typeface="Arial" pitchFamily="34" charset="0"/>
                <a:cs typeface="Arial" pitchFamily="34" charset="0"/>
              </a:rPr>
              <a:t>meningkatkan</a:t>
            </a:r>
            <a:r>
              <a:rPr lang="en-US" b="1" dirty="0">
                <a:latin typeface="Arial" pitchFamily="34" charset="0"/>
                <a:cs typeface="Arial" pitchFamily="34" charset="0"/>
              </a:rPr>
              <a:t> </a:t>
            </a:r>
            <a:r>
              <a:rPr lang="en-US" b="1" dirty="0" err="1">
                <a:latin typeface="Arial" pitchFamily="34" charset="0"/>
                <a:cs typeface="Arial" pitchFamily="34" charset="0"/>
              </a:rPr>
              <a:t>kinerja</a:t>
            </a:r>
            <a:r>
              <a:rPr lang="en-US" b="1" dirty="0">
                <a:latin typeface="Arial" pitchFamily="34" charset="0"/>
                <a:cs typeface="Arial" pitchFamily="34" charset="0"/>
              </a:rPr>
              <a:t> </a:t>
            </a:r>
          </a:p>
          <a:p>
            <a:pPr marL="342900" indent="-342900">
              <a:lnSpc>
                <a:spcPct val="110000"/>
              </a:lnSpc>
              <a:buClr>
                <a:schemeClr val="accent2"/>
              </a:buClr>
              <a:buFont typeface="Wingdings 2" pitchFamily="18" charset="2"/>
              <a:buChar char="ó"/>
            </a:pPr>
            <a:endParaRPr lang="en-US" b="1" dirty="0">
              <a:latin typeface="Arial" pitchFamily="34" charset="0"/>
              <a:cs typeface="Arial" pitchFamily="34" charset="0"/>
            </a:endParaRPr>
          </a:p>
        </p:txBody>
      </p:sp>
      <p:sp>
        <p:nvSpPr>
          <p:cNvPr id="4" name="Slide Number Placeholder 3">
            <a:extLst>
              <a:ext uri="{FF2B5EF4-FFF2-40B4-BE49-F238E27FC236}">
                <a16:creationId xmlns:a16="http://schemas.microsoft.com/office/drawing/2014/main" id="{9B9B8327-B8B5-4351-B2B9-A8F542B430BD}"/>
              </a:ext>
            </a:extLst>
          </p:cNvPr>
          <p:cNvSpPr>
            <a:spLocks noGrp="1"/>
          </p:cNvSpPr>
          <p:nvPr>
            <p:ph type="sldNum" sz="quarter" idx="12"/>
          </p:nvPr>
        </p:nvSpPr>
        <p:spPr/>
        <p:txBody>
          <a:bodyPr/>
          <a:lstStyle/>
          <a:p>
            <a:pPr>
              <a:defRPr/>
            </a:pPr>
            <a:fld id="{6479658B-7F9C-4333-9499-869B8642C574}" type="slidenum">
              <a:rPr lang="en-US" smtClean="0"/>
              <a:pPr>
                <a:defRPr/>
              </a:pPr>
              <a:t>94</a:t>
            </a:fld>
            <a:endParaRPr lang="en-US"/>
          </a:p>
        </p:txBody>
      </p:sp>
      <p:sp>
        <p:nvSpPr>
          <p:cNvPr id="5" name="Footer Placeholder 4">
            <a:extLst>
              <a:ext uri="{FF2B5EF4-FFF2-40B4-BE49-F238E27FC236}">
                <a16:creationId xmlns:a16="http://schemas.microsoft.com/office/drawing/2014/main" id="{466144A1-0D26-4114-AB5A-5C462ADE451B}"/>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875610" y="0"/>
            <a:ext cx="5052748" cy="68580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p:cNvSpPr/>
          <p:nvPr/>
        </p:nvSpPr>
        <p:spPr>
          <a:xfrm>
            <a:off x="1" y="0"/>
            <a:ext cx="4853252" cy="6858000"/>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422" name="TextBox 13"/>
          <p:cNvSpPr txBox="1">
            <a:spLocks noChangeArrowheads="1"/>
          </p:cNvSpPr>
          <p:nvPr/>
        </p:nvSpPr>
        <p:spPr bwMode="auto">
          <a:xfrm>
            <a:off x="77391" y="76201"/>
            <a:ext cx="2613216" cy="461665"/>
          </a:xfrm>
          <a:prstGeom prst="rect">
            <a:avLst/>
          </a:prstGeom>
          <a:noFill/>
          <a:ln w="9525">
            <a:noFill/>
            <a:miter lim="800000"/>
            <a:headEnd/>
            <a:tailEnd/>
          </a:ln>
        </p:spPr>
        <p:txBody>
          <a:bodyPr wrap="none">
            <a:spAutoFit/>
          </a:bodyPr>
          <a:lstStyle/>
          <a:p>
            <a:r>
              <a:rPr lang="en-US" sz="2400" b="1" dirty="0" err="1">
                <a:latin typeface="Arial" pitchFamily="34" charset="0"/>
                <a:cs typeface="Arial" pitchFamily="34" charset="0"/>
              </a:rPr>
              <a:t>Klasifikasi</a:t>
            </a:r>
            <a:r>
              <a:rPr lang="en-US" sz="2400" b="1" dirty="0">
                <a:latin typeface="Arial" pitchFamily="34" charset="0"/>
                <a:cs typeface="Arial" pitchFamily="34" charset="0"/>
              </a:rPr>
              <a:t> </a:t>
            </a:r>
            <a:r>
              <a:rPr lang="en-US" sz="2400" b="1" dirty="0" err="1">
                <a:latin typeface="Arial" pitchFamily="34" charset="0"/>
                <a:cs typeface="Arial" pitchFamily="34" charset="0"/>
              </a:rPr>
              <a:t>Hasil</a:t>
            </a:r>
            <a:r>
              <a:rPr lang="en-US" sz="2400" b="1" dirty="0">
                <a:latin typeface="Arial" pitchFamily="34" charset="0"/>
                <a:cs typeface="Arial" pitchFamily="34" charset="0"/>
              </a:rPr>
              <a:t> </a:t>
            </a:r>
          </a:p>
        </p:txBody>
      </p:sp>
      <p:cxnSp>
        <p:nvCxnSpPr>
          <p:cNvPr id="21" name="Straight Connector 20"/>
          <p:cNvCxnSpPr/>
          <p:nvPr/>
        </p:nvCxnSpPr>
        <p:spPr>
          <a:xfrm>
            <a:off x="247650" y="1219201"/>
            <a:ext cx="371475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447470" y="3429728"/>
            <a:ext cx="6858000" cy="1719"/>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29343" y="372070"/>
            <a:ext cx="2395207"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solidFill>
                  <a:srgbClr val="FF0000"/>
                </a:solidFill>
                <a:latin typeface="Impact" pitchFamily="34" charset="0"/>
              </a:rPr>
              <a:t>TEMUAN</a:t>
            </a:r>
            <a:endParaRPr lang="en-US" sz="5400" b="1" cap="none" spc="0" dirty="0">
              <a:ln w="10541" cmpd="sng">
                <a:solidFill>
                  <a:schemeClr val="accent1">
                    <a:shade val="88000"/>
                    <a:satMod val="110000"/>
                  </a:schemeClr>
                </a:solidFill>
                <a:prstDash val="solid"/>
              </a:ln>
              <a:solidFill>
                <a:srgbClr val="FF0000"/>
              </a:solidFill>
              <a:effectLst/>
              <a:latin typeface="Impact" pitchFamily="34" charset="0"/>
            </a:endParaRPr>
          </a:p>
        </p:txBody>
      </p:sp>
      <p:sp>
        <p:nvSpPr>
          <p:cNvPr id="14" name="Text Box 3"/>
          <p:cNvSpPr txBox="1">
            <a:spLocks noChangeArrowheads="1"/>
          </p:cNvSpPr>
          <p:nvPr/>
        </p:nvSpPr>
        <p:spPr bwMode="auto">
          <a:xfrm>
            <a:off x="165100" y="1447800"/>
            <a:ext cx="4540250" cy="5181600"/>
          </a:xfrm>
          <a:prstGeom prst="rect">
            <a:avLst/>
          </a:prstGeom>
          <a:noFill/>
          <a:ln w="9525">
            <a:noFill/>
            <a:miter lim="800000"/>
            <a:headEnd/>
            <a:tailEnd/>
          </a:ln>
        </p:spPr>
        <p:txBody>
          <a:bodyPr/>
          <a:lstStyle/>
          <a:p>
            <a:pPr>
              <a:lnSpc>
                <a:spcPct val="120000"/>
              </a:lnSpc>
              <a:spcBef>
                <a:spcPct val="50000"/>
              </a:spcBef>
              <a:buClr>
                <a:schemeClr val="tx1"/>
              </a:buClr>
              <a:buFont typeface="Wingdings" pitchFamily="2" charset="2"/>
              <a:buNone/>
            </a:pPr>
            <a:r>
              <a:rPr lang="en-US" sz="2800" u="sng" dirty="0">
                <a:latin typeface="Arial" pitchFamily="34" charset="0"/>
                <a:cs typeface="Arial" pitchFamily="34" charset="0"/>
              </a:rPr>
              <a:t>Major Nonconformity</a:t>
            </a:r>
          </a:p>
          <a:p>
            <a:pPr marL="569913" lvl="1" indent="-404813">
              <a:lnSpc>
                <a:spcPct val="120000"/>
              </a:lnSpc>
              <a:spcBef>
                <a:spcPct val="50000"/>
              </a:spcBef>
              <a:buClr>
                <a:schemeClr val="tx1"/>
              </a:buClr>
              <a:buFont typeface="Wingdings" pitchFamily="2" charset="2"/>
              <a:buBlip>
                <a:blip r:embed="rId2"/>
              </a:buBlip>
            </a:pPr>
            <a:r>
              <a:rPr lang="en-US" b="0" dirty="0" err="1">
                <a:latin typeface="Arial" pitchFamily="34" charset="0"/>
                <a:cs typeface="Arial" pitchFamily="34" charset="0"/>
              </a:rPr>
              <a:t>Tidak</a:t>
            </a:r>
            <a:r>
              <a:rPr lang="en-US" b="0" dirty="0">
                <a:latin typeface="Arial" pitchFamily="34" charset="0"/>
                <a:cs typeface="Arial" pitchFamily="34" charset="0"/>
              </a:rPr>
              <a:t> </a:t>
            </a:r>
            <a:r>
              <a:rPr lang="en-US" b="0" dirty="0" err="1">
                <a:latin typeface="Arial" pitchFamily="34" charset="0"/>
                <a:cs typeface="Arial" pitchFamily="34" charset="0"/>
              </a:rPr>
              <a:t>ada</a:t>
            </a:r>
            <a:r>
              <a:rPr lang="en-US" b="0" dirty="0">
                <a:latin typeface="Arial" pitchFamily="34" charset="0"/>
                <a:cs typeface="Arial" pitchFamily="34" charset="0"/>
              </a:rPr>
              <a:t> </a:t>
            </a:r>
            <a:r>
              <a:rPr lang="en-US" b="0" dirty="0" err="1">
                <a:latin typeface="Arial" pitchFamily="34" charset="0"/>
                <a:cs typeface="Arial" pitchFamily="34" charset="0"/>
              </a:rPr>
              <a:t>bukti</a:t>
            </a:r>
            <a:r>
              <a:rPr lang="en-US" b="0" dirty="0">
                <a:latin typeface="Arial" pitchFamily="34" charset="0"/>
                <a:cs typeface="Arial" pitchFamily="34" charset="0"/>
              </a:rPr>
              <a:t> </a:t>
            </a:r>
            <a:r>
              <a:rPr lang="en-US" b="0" dirty="0" err="1">
                <a:latin typeface="Arial" pitchFamily="34" charset="0"/>
                <a:cs typeface="Arial" pitchFamily="34" charset="0"/>
              </a:rPr>
              <a:t>penerapan</a:t>
            </a:r>
            <a:r>
              <a:rPr lang="en-US" b="0" dirty="0">
                <a:latin typeface="Arial" pitchFamily="34" charset="0"/>
                <a:cs typeface="Arial" pitchFamily="34" charset="0"/>
              </a:rPr>
              <a:t> </a:t>
            </a:r>
            <a:r>
              <a:rPr lang="en-US" b="0" dirty="0" err="1">
                <a:latin typeface="Arial" pitchFamily="34" charset="0"/>
                <a:cs typeface="Arial" pitchFamily="34" charset="0"/>
              </a:rPr>
              <a:t>atau</a:t>
            </a:r>
            <a:r>
              <a:rPr lang="en-US" b="0" dirty="0">
                <a:latin typeface="Arial" pitchFamily="34" charset="0"/>
                <a:cs typeface="Arial" pitchFamily="34" charset="0"/>
              </a:rPr>
              <a:t> </a:t>
            </a:r>
            <a:r>
              <a:rPr lang="en-US" b="0" dirty="0" err="1">
                <a:latin typeface="Arial" pitchFamily="34" charset="0"/>
                <a:cs typeface="Arial" pitchFamily="34" charset="0"/>
              </a:rPr>
              <a:t>kegagalan</a:t>
            </a:r>
            <a:r>
              <a:rPr lang="en-US" b="0" dirty="0">
                <a:latin typeface="Arial" pitchFamily="34" charset="0"/>
                <a:cs typeface="Arial" pitchFamily="34" charset="0"/>
              </a:rPr>
              <a:t> </a:t>
            </a:r>
            <a:r>
              <a:rPr lang="en-US" b="0" dirty="0" err="1">
                <a:latin typeface="Arial" pitchFamily="34" charset="0"/>
                <a:cs typeface="Arial" pitchFamily="34" charset="0"/>
              </a:rPr>
              <a:t>keseluruhan</a:t>
            </a:r>
            <a:r>
              <a:rPr lang="en-US" b="0" dirty="0">
                <a:latin typeface="Arial" pitchFamily="34" charset="0"/>
                <a:cs typeface="Arial" pitchFamily="34" charset="0"/>
              </a:rPr>
              <a:t> </a:t>
            </a:r>
            <a:r>
              <a:rPr lang="en-US" b="0" dirty="0" err="1">
                <a:latin typeface="Arial" pitchFamily="34" charset="0"/>
                <a:cs typeface="Arial" pitchFamily="34" charset="0"/>
              </a:rPr>
              <a:t>dari</a:t>
            </a:r>
            <a:r>
              <a:rPr lang="en-US" b="0" dirty="0">
                <a:latin typeface="Arial" pitchFamily="34" charset="0"/>
                <a:cs typeface="Arial" pitchFamily="34" charset="0"/>
              </a:rPr>
              <a:t> </a:t>
            </a:r>
            <a:r>
              <a:rPr lang="en-US" b="0" dirty="0" err="1">
                <a:latin typeface="Arial" pitchFamily="34" charset="0"/>
                <a:cs typeface="Arial" pitchFamily="34" charset="0"/>
              </a:rPr>
              <a:t>sistem</a:t>
            </a:r>
            <a:r>
              <a:rPr lang="en-US" b="0" dirty="0">
                <a:latin typeface="Arial" pitchFamily="34" charset="0"/>
                <a:cs typeface="Arial" pitchFamily="34" charset="0"/>
              </a:rPr>
              <a:t> </a:t>
            </a:r>
            <a:r>
              <a:rPr lang="en-US" b="0" dirty="0" err="1">
                <a:latin typeface="Arial" pitchFamily="34" charset="0"/>
                <a:cs typeface="Arial" pitchFamily="34" charset="0"/>
              </a:rPr>
              <a:t>untuk</a:t>
            </a:r>
            <a:r>
              <a:rPr lang="en-US" b="0" dirty="0">
                <a:latin typeface="Arial" pitchFamily="34" charset="0"/>
                <a:cs typeface="Arial" pitchFamily="34" charset="0"/>
              </a:rPr>
              <a:t> </a:t>
            </a:r>
            <a:r>
              <a:rPr lang="en-US" b="0" dirty="0" err="1">
                <a:latin typeface="Arial" pitchFamily="34" charset="0"/>
                <a:cs typeface="Arial" pitchFamily="34" charset="0"/>
              </a:rPr>
              <a:t>memenuhi</a:t>
            </a:r>
            <a:r>
              <a:rPr lang="en-US" b="0" dirty="0">
                <a:latin typeface="Arial" pitchFamily="34" charset="0"/>
                <a:cs typeface="Arial" pitchFamily="34" charset="0"/>
              </a:rPr>
              <a:t> </a:t>
            </a:r>
            <a:r>
              <a:rPr lang="en-US" b="0" dirty="0" err="1">
                <a:latin typeface="Arial" pitchFamily="34" charset="0"/>
                <a:cs typeface="Arial" pitchFamily="34" charset="0"/>
              </a:rPr>
              <a:t>salah</a:t>
            </a:r>
            <a:r>
              <a:rPr lang="en-US" b="0" dirty="0">
                <a:latin typeface="Arial" pitchFamily="34" charset="0"/>
                <a:cs typeface="Arial" pitchFamily="34" charset="0"/>
              </a:rPr>
              <a:t> </a:t>
            </a:r>
            <a:r>
              <a:rPr lang="en-US" b="0" dirty="0" err="1">
                <a:latin typeface="Arial" pitchFamily="34" charset="0"/>
                <a:cs typeface="Arial" pitchFamily="34" charset="0"/>
              </a:rPr>
              <a:t>satu</a:t>
            </a:r>
            <a:r>
              <a:rPr lang="en-US" b="0" dirty="0">
                <a:latin typeface="Arial" pitchFamily="34" charset="0"/>
                <a:cs typeface="Arial" pitchFamily="34" charset="0"/>
              </a:rPr>
              <a:t> </a:t>
            </a:r>
            <a:r>
              <a:rPr lang="en-US" b="0" dirty="0" err="1">
                <a:latin typeface="Arial" pitchFamily="34" charset="0"/>
                <a:cs typeface="Arial" pitchFamily="34" charset="0"/>
              </a:rPr>
              <a:t>persyaratan</a:t>
            </a:r>
            <a:r>
              <a:rPr lang="en-US" b="0" dirty="0">
                <a:latin typeface="Arial" pitchFamily="34" charset="0"/>
                <a:cs typeface="Arial" pitchFamily="34" charset="0"/>
              </a:rPr>
              <a:t> IATF</a:t>
            </a:r>
          </a:p>
          <a:p>
            <a:pPr marL="569913" lvl="1" indent="-404813">
              <a:lnSpc>
                <a:spcPct val="120000"/>
              </a:lnSpc>
              <a:spcBef>
                <a:spcPct val="50000"/>
              </a:spcBef>
              <a:buClr>
                <a:schemeClr val="tx1"/>
              </a:buClr>
              <a:buFont typeface="Wingdings" pitchFamily="2" charset="2"/>
              <a:buBlip>
                <a:blip r:embed="rId2"/>
              </a:buBlip>
            </a:pPr>
            <a:r>
              <a:rPr lang="en-US" b="0" dirty="0" err="1">
                <a:latin typeface="Arial" pitchFamily="34" charset="0"/>
                <a:cs typeface="Arial" pitchFamily="34" charset="0"/>
              </a:rPr>
              <a:t>Beberapa</a:t>
            </a:r>
            <a:r>
              <a:rPr lang="en-US" b="0" dirty="0">
                <a:latin typeface="Arial" pitchFamily="34" charset="0"/>
                <a:cs typeface="Arial" pitchFamily="34" charset="0"/>
              </a:rPr>
              <a:t> minor </a:t>
            </a:r>
            <a:r>
              <a:rPr lang="en-US" b="0" dirty="0" err="1">
                <a:latin typeface="Arial" pitchFamily="34" charset="0"/>
                <a:cs typeface="Arial" pitchFamily="34" charset="0"/>
              </a:rPr>
              <a:t>Ketidaksesuaian</a:t>
            </a:r>
            <a:r>
              <a:rPr lang="en-US" b="0" dirty="0">
                <a:latin typeface="Arial" pitchFamily="34" charset="0"/>
                <a:cs typeface="Arial" pitchFamily="34" charset="0"/>
              </a:rPr>
              <a:t> </a:t>
            </a:r>
            <a:r>
              <a:rPr lang="en-US" b="0" dirty="0" err="1">
                <a:latin typeface="Arial" pitchFamily="34" charset="0"/>
                <a:cs typeface="Arial" pitchFamily="34" charset="0"/>
              </a:rPr>
              <a:t>terhadap</a:t>
            </a:r>
            <a:r>
              <a:rPr lang="en-US" b="0" dirty="0">
                <a:latin typeface="Arial" pitchFamily="34" charset="0"/>
                <a:cs typeface="Arial" pitchFamily="34" charset="0"/>
              </a:rPr>
              <a:t> </a:t>
            </a:r>
            <a:r>
              <a:rPr lang="en-US" b="0" dirty="0" err="1">
                <a:latin typeface="Arial" pitchFamily="34" charset="0"/>
                <a:cs typeface="Arial" pitchFamily="34" charset="0"/>
              </a:rPr>
              <a:t>satu</a:t>
            </a:r>
            <a:r>
              <a:rPr lang="en-US" b="0" dirty="0">
                <a:latin typeface="Arial" pitchFamily="34" charset="0"/>
                <a:cs typeface="Arial" pitchFamily="34" charset="0"/>
              </a:rPr>
              <a:t> </a:t>
            </a:r>
            <a:r>
              <a:rPr lang="en-US" b="0" dirty="0" err="1">
                <a:latin typeface="Arial" pitchFamily="34" charset="0"/>
                <a:cs typeface="Arial" pitchFamily="34" charset="0"/>
              </a:rPr>
              <a:t>elemen</a:t>
            </a:r>
            <a:r>
              <a:rPr lang="en-US" b="0" dirty="0">
                <a:latin typeface="Arial" pitchFamily="34" charset="0"/>
                <a:cs typeface="Arial" pitchFamily="34" charset="0"/>
              </a:rPr>
              <a:t> </a:t>
            </a:r>
            <a:r>
              <a:rPr lang="en-US" b="0" dirty="0" err="1">
                <a:latin typeface="Arial" pitchFamily="34" charset="0"/>
                <a:cs typeface="Arial" pitchFamily="34" charset="0"/>
              </a:rPr>
              <a:t>dapat</a:t>
            </a:r>
            <a:r>
              <a:rPr lang="en-US" b="0" dirty="0">
                <a:latin typeface="Arial" pitchFamily="34" charset="0"/>
                <a:cs typeface="Arial" pitchFamily="34" charset="0"/>
              </a:rPr>
              <a:t> </a:t>
            </a:r>
            <a:r>
              <a:rPr lang="en-US" b="0" dirty="0" err="1">
                <a:latin typeface="Arial" pitchFamily="34" charset="0"/>
                <a:cs typeface="Arial" pitchFamily="34" charset="0"/>
              </a:rPr>
              <a:t>mengisyaratkan</a:t>
            </a:r>
            <a:r>
              <a:rPr lang="en-US" b="0" dirty="0">
                <a:latin typeface="Arial" pitchFamily="34" charset="0"/>
                <a:cs typeface="Arial" pitchFamily="34" charset="0"/>
              </a:rPr>
              <a:t> </a:t>
            </a:r>
            <a:r>
              <a:rPr lang="en-US" b="0" dirty="0" err="1">
                <a:latin typeface="Arial" pitchFamily="34" charset="0"/>
                <a:cs typeface="Arial" pitchFamily="34" charset="0"/>
              </a:rPr>
              <a:t>kegagalan</a:t>
            </a:r>
            <a:r>
              <a:rPr lang="en-US" b="0" dirty="0">
                <a:latin typeface="Arial" pitchFamily="34" charset="0"/>
                <a:cs typeface="Arial" pitchFamily="34" charset="0"/>
              </a:rPr>
              <a:t> </a:t>
            </a:r>
            <a:r>
              <a:rPr lang="en-US" b="0" dirty="0" err="1">
                <a:latin typeface="Arial" pitchFamily="34" charset="0"/>
                <a:cs typeface="Arial" pitchFamily="34" charset="0"/>
              </a:rPr>
              <a:t>sistem</a:t>
            </a:r>
            <a:r>
              <a:rPr lang="en-US" b="0" dirty="0">
                <a:latin typeface="Arial" pitchFamily="34" charset="0"/>
                <a:cs typeface="Arial" pitchFamily="34" charset="0"/>
              </a:rPr>
              <a:t> </a:t>
            </a:r>
            <a:r>
              <a:rPr lang="en-US" b="0" dirty="0" err="1">
                <a:latin typeface="Arial" pitchFamily="34" charset="0"/>
                <a:cs typeface="Arial" pitchFamily="34" charset="0"/>
              </a:rPr>
              <a:t>sehingga</a:t>
            </a:r>
            <a:r>
              <a:rPr lang="en-US" b="0" dirty="0">
                <a:latin typeface="Arial" pitchFamily="34" charset="0"/>
                <a:cs typeface="Arial" pitchFamily="34" charset="0"/>
              </a:rPr>
              <a:t> </a:t>
            </a:r>
            <a:r>
              <a:rPr lang="en-US" b="0" dirty="0" err="1">
                <a:latin typeface="Arial" pitchFamily="34" charset="0"/>
                <a:cs typeface="Arial" pitchFamily="34" charset="0"/>
              </a:rPr>
              <a:t>dapat</a:t>
            </a:r>
            <a:r>
              <a:rPr lang="en-US" b="0" dirty="0">
                <a:latin typeface="Arial" pitchFamily="34" charset="0"/>
                <a:cs typeface="Arial" pitchFamily="34" charset="0"/>
              </a:rPr>
              <a:t> </a:t>
            </a:r>
            <a:r>
              <a:rPr lang="en-US" b="0" dirty="0" err="1">
                <a:latin typeface="Arial" pitchFamily="34" charset="0"/>
                <a:cs typeface="Arial" pitchFamily="34" charset="0"/>
              </a:rPr>
              <a:t>dikategorikan</a:t>
            </a:r>
            <a:r>
              <a:rPr lang="en-US" b="0" dirty="0">
                <a:latin typeface="Arial" pitchFamily="34" charset="0"/>
                <a:cs typeface="Arial" pitchFamily="34" charset="0"/>
              </a:rPr>
              <a:t> </a:t>
            </a:r>
            <a:r>
              <a:rPr lang="en-US" b="0" dirty="0" err="1">
                <a:latin typeface="Arial" pitchFamily="34" charset="0"/>
                <a:cs typeface="Arial" pitchFamily="34" charset="0"/>
              </a:rPr>
              <a:t>sebagai</a:t>
            </a:r>
            <a:r>
              <a:rPr lang="en-US" b="0" dirty="0">
                <a:latin typeface="Arial" pitchFamily="34" charset="0"/>
                <a:cs typeface="Arial" pitchFamily="34" charset="0"/>
              </a:rPr>
              <a:t> major nonconformity</a:t>
            </a:r>
          </a:p>
        </p:txBody>
      </p:sp>
      <p:sp>
        <p:nvSpPr>
          <p:cNvPr id="15" name="Rectangle 14"/>
          <p:cNvSpPr/>
          <p:nvPr/>
        </p:nvSpPr>
        <p:spPr>
          <a:xfrm>
            <a:off x="5035550" y="249972"/>
            <a:ext cx="4622800" cy="3785652"/>
          </a:xfrm>
          <a:prstGeom prst="rect">
            <a:avLst/>
          </a:prstGeom>
        </p:spPr>
        <p:txBody>
          <a:bodyPr wrap="square">
            <a:spAutoFit/>
          </a:bodyPr>
          <a:lstStyle/>
          <a:p>
            <a:pPr marL="344488" lvl="1" indent="-344488">
              <a:spcBef>
                <a:spcPct val="20000"/>
              </a:spcBef>
              <a:buClr>
                <a:schemeClr val="tx1"/>
              </a:buClr>
              <a:buFont typeface="Wingdings" pitchFamily="2" charset="2"/>
              <a:buBlip>
                <a:blip r:embed="rId2"/>
              </a:buBlip>
            </a:pPr>
            <a:r>
              <a:rPr lang="en-US" sz="2000" dirty="0" err="1">
                <a:latin typeface="Arial" pitchFamily="34" charset="0"/>
                <a:cs typeface="Arial" pitchFamily="34" charset="0"/>
              </a:rPr>
              <a:t>Semua</a:t>
            </a:r>
            <a:r>
              <a:rPr lang="en-US" sz="2000" dirty="0">
                <a:latin typeface="Arial" pitchFamily="34" charset="0"/>
                <a:cs typeface="Arial" pitchFamily="34" charset="0"/>
              </a:rPr>
              <a:t> </a:t>
            </a:r>
            <a:r>
              <a:rPr lang="en-US" sz="2000" dirty="0" err="1">
                <a:latin typeface="Arial" pitchFamily="34" charset="0"/>
                <a:cs typeface="Arial" pitchFamily="34" charset="0"/>
              </a:rPr>
              <a:t>ketidaksesuaian</a:t>
            </a:r>
            <a:r>
              <a:rPr lang="en-US" sz="2000" dirty="0">
                <a:latin typeface="Arial" pitchFamily="34" charset="0"/>
                <a:cs typeface="Arial" pitchFamily="34" charset="0"/>
              </a:rPr>
              <a:t> yang </a:t>
            </a:r>
            <a:r>
              <a:rPr lang="id-ID" sz="2000" dirty="0">
                <a:latin typeface="Arial" pitchFamily="34" charset="0"/>
                <a:cs typeface="Arial" pitchFamily="34" charset="0"/>
              </a:rPr>
              <a:t>bisa berakibat fatal</a:t>
            </a:r>
            <a:r>
              <a:rPr lang="en-US" sz="2000" dirty="0">
                <a:latin typeface="Arial" pitchFamily="34" charset="0"/>
                <a:cs typeface="Arial" pitchFamily="34" charset="0"/>
              </a:rPr>
              <a:t> </a:t>
            </a:r>
            <a:r>
              <a:rPr lang="en-US" sz="2000" dirty="0" err="1">
                <a:latin typeface="Arial" pitchFamily="34" charset="0"/>
                <a:cs typeface="Arial" pitchFamily="34" charset="0"/>
              </a:rPr>
              <a:t>untuk</a:t>
            </a:r>
            <a:r>
              <a:rPr lang="en-US" sz="2000" dirty="0">
                <a:latin typeface="Arial" pitchFamily="34" charset="0"/>
                <a:cs typeface="Arial" pitchFamily="34" charset="0"/>
              </a:rPr>
              <a:t> Customer, </a:t>
            </a:r>
            <a:r>
              <a:rPr lang="en-US" sz="2000" dirty="0" err="1">
                <a:latin typeface="Arial" pitchFamily="34" charset="0"/>
                <a:cs typeface="Arial" pitchFamily="34" charset="0"/>
              </a:rPr>
              <a:t>atau</a:t>
            </a:r>
            <a:r>
              <a:rPr lang="en-US" sz="2000" dirty="0">
                <a:latin typeface="Arial" pitchFamily="34" charset="0"/>
                <a:cs typeface="Arial" pitchFamily="34" charset="0"/>
              </a:rPr>
              <a:t> </a:t>
            </a:r>
            <a:r>
              <a:rPr lang="en-US" sz="2000" dirty="0" err="1">
                <a:latin typeface="Arial" pitchFamily="34" charset="0"/>
                <a:cs typeface="Arial" pitchFamily="34" charset="0"/>
              </a:rPr>
              <a:t>hal</a:t>
            </a:r>
            <a:r>
              <a:rPr lang="en-US" sz="2000" dirty="0">
                <a:latin typeface="Arial" pitchFamily="34" charset="0"/>
                <a:cs typeface="Arial" pitchFamily="34" charset="0"/>
              </a:rPr>
              <a:t> lain yang </a:t>
            </a:r>
            <a:r>
              <a:rPr lang="en-US" sz="2000" dirty="0" err="1">
                <a:latin typeface="Arial" pitchFamily="34" charset="0"/>
                <a:cs typeface="Arial" pitchFamily="34" charset="0"/>
              </a:rPr>
              <a:t>ditetapkan</a:t>
            </a:r>
            <a:r>
              <a:rPr lang="en-US" sz="2000" dirty="0">
                <a:latin typeface="Arial" pitchFamily="34" charset="0"/>
                <a:cs typeface="Arial" pitchFamily="34" charset="0"/>
              </a:rPr>
              <a:t> </a:t>
            </a:r>
            <a:r>
              <a:rPr lang="en-US" sz="2000" dirty="0" err="1">
                <a:latin typeface="Arial" pitchFamily="34" charset="0"/>
                <a:cs typeface="Arial" pitchFamily="34" charset="0"/>
              </a:rPr>
              <a:t>oleh</a:t>
            </a:r>
            <a:r>
              <a:rPr lang="en-US" sz="2000" dirty="0">
                <a:latin typeface="Arial" pitchFamily="34" charset="0"/>
                <a:cs typeface="Arial" pitchFamily="34" charset="0"/>
              </a:rPr>
              <a:t> </a:t>
            </a:r>
            <a:r>
              <a:rPr lang="en-US" sz="2000" dirty="0" err="1">
                <a:latin typeface="Arial" pitchFamily="34" charset="0"/>
                <a:cs typeface="Arial" pitchFamily="34" charset="0"/>
              </a:rPr>
              <a:t>Organisasi</a:t>
            </a:r>
            <a:r>
              <a:rPr lang="en-US" sz="2000" dirty="0">
                <a:latin typeface="Arial" pitchFamily="34" charset="0"/>
                <a:cs typeface="Arial" pitchFamily="34" charset="0"/>
              </a:rPr>
              <a:t> </a:t>
            </a:r>
            <a:r>
              <a:rPr lang="en-US" sz="2000" dirty="0" err="1">
                <a:latin typeface="Arial" pitchFamily="34" charset="0"/>
                <a:cs typeface="Arial" pitchFamily="34" charset="0"/>
              </a:rPr>
              <a:t>misalnya</a:t>
            </a:r>
            <a:r>
              <a:rPr lang="en-US" sz="2000" dirty="0">
                <a:latin typeface="Arial" pitchFamily="34" charset="0"/>
                <a:cs typeface="Arial" pitchFamily="34" charset="0"/>
              </a:rPr>
              <a:t> </a:t>
            </a:r>
            <a:r>
              <a:rPr lang="en-US" sz="2000" dirty="0" err="1">
                <a:latin typeface="Arial" pitchFamily="34" charset="0"/>
                <a:cs typeface="Arial" pitchFamily="34" charset="0"/>
              </a:rPr>
              <a:t>Pengaruh</a:t>
            </a:r>
            <a:r>
              <a:rPr lang="en-US" sz="2000" dirty="0">
                <a:latin typeface="Arial" pitchFamily="34" charset="0"/>
                <a:cs typeface="Arial" pitchFamily="34" charset="0"/>
              </a:rPr>
              <a:t> </a:t>
            </a:r>
            <a:r>
              <a:rPr lang="en-US" sz="2000" dirty="0" err="1">
                <a:latin typeface="Arial" pitchFamily="34" charset="0"/>
                <a:cs typeface="Arial" pitchFamily="34" charset="0"/>
              </a:rPr>
              <a:t>besar</a:t>
            </a:r>
            <a:r>
              <a:rPr lang="en-US" sz="2000" dirty="0">
                <a:latin typeface="Arial" pitchFamily="34" charset="0"/>
                <a:cs typeface="Arial" pitchFamily="34" charset="0"/>
              </a:rPr>
              <a:t> </a:t>
            </a:r>
            <a:r>
              <a:rPr lang="en-US" sz="2000" dirty="0" err="1">
                <a:latin typeface="Arial" pitchFamily="34" charset="0"/>
                <a:cs typeface="Arial" pitchFamily="34" charset="0"/>
              </a:rPr>
              <a:t>ke</a:t>
            </a:r>
            <a:r>
              <a:rPr lang="en-US" sz="2000" dirty="0">
                <a:latin typeface="Arial" pitchFamily="34" charset="0"/>
                <a:cs typeface="Arial" pitchFamily="34" charset="0"/>
              </a:rPr>
              <a:t> </a:t>
            </a:r>
            <a:r>
              <a:rPr lang="en-US" sz="2000" dirty="0" err="1">
                <a:latin typeface="Arial" pitchFamily="34" charset="0"/>
                <a:cs typeface="Arial" pitchFamily="34" charset="0"/>
              </a:rPr>
              <a:t>lingkunga</a:t>
            </a:r>
            <a:r>
              <a:rPr lang="en-US" sz="2000" dirty="0">
                <a:latin typeface="Arial" pitchFamily="34" charset="0"/>
                <a:cs typeface="Arial" pitchFamily="34" charset="0"/>
              </a:rPr>
              <a:t>, K3, </a:t>
            </a:r>
            <a:r>
              <a:rPr lang="en-US" sz="2000" dirty="0" err="1">
                <a:latin typeface="Arial" pitchFamily="34" charset="0"/>
                <a:cs typeface="Arial" pitchFamily="34" charset="0"/>
              </a:rPr>
              <a:t>Bisnis</a:t>
            </a:r>
            <a:endParaRPr lang="id-ID" sz="2000" dirty="0">
              <a:latin typeface="Arial" pitchFamily="34" charset="0"/>
              <a:cs typeface="Arial" pitchFamily="34" charset="0"/>
            </a:endParaRPr>
          </a:p>
          <a:p>
            <a:pPr marL="749300" lvl="2" indent="-404813">
              <a:spcBef>
                <a:spcPct val="20000"/>
              </a:spcBef>
              <a:buClr>
                <a:schemeClr val="tx1"/>
              </a:buClr>
              <a:buFont typeface="Wingdings" pitchFamily="2" charset="2"/>
              <a:buChar char="Ø"/>
            </a:pPr>
            <a:r>
              <a:rPr lang="en-US" sz="2000" dirty="0" err="1">
                <a:latin typeface="Arial" pitchFamily="34" charset="0"/>
                <a:cs typeface="Arial" pitchFamily="34" charset="0"/>
              </a:rPr>
              <a:t>Produk</a:t>
            </a:r>
            <a:r>
              <a:rPr lang="en-US" sz="2000" dirty="0">
                <a:latin typeface="Arial" pitchFamily="34" charset="0"/>
                <a:cs typeface="Arial" pitchFamily="34" charset="0"/>
              </a:rPr>
              <a:t> </a:t>
            </a:r>
            <a:r>
              <a:rPr lang="en-US" sz="2000" dirty="0" err="1">
                <a:latin typeface="Arial" pitchFamily="34" charset="0"/>
                <a:cs typeface="Arial" pitchFamily="34" charset="0"/>
              </a:rPr>
              <a:t>tidak</a:t>
            </a:r>
            <a:r>
              <a:rPr lang="en-US" sz="2000" dirty="0">
                <a:latin typeface="Arial" pitchFamily="34" charset="0"/>
                <a:cs typeface="Arial" pitchFamily="34" charset="0"/>
              </a:rPr>
              <a:t> </a:t>
            </a:r>
            <a:r>
              <a:rPr lang="en-US" sz="2000" dirty="0" err="1">
                <a:latin typeface="Arial" pitchFamily="34" charset="0"/>
                <a:cs typeface="Arial" pitchFamily="34" charset="0"/>
              </a:rPr>
              <a:t>sesuai</a:t>
            </a:r>
            <a:r>
              <a:rPr lang="en-US" sz="2000" dirty="0">
                <a:latin typeface="Arial" pitchFamily="34" charset="0"/>
                <a:cs typeface="Arial" pitchFamily="34" charset="0"/>
              </a:rPr>
              <a:t> </a:t>
            </a:r>
            <a:r>
              <a:rPr lang="en-US" sz="2000" dirty="0" err="1">
                <a:latin typeface="Arial" pitchFamily="34" charset="0"/>
                <a:cs typeface="Arial" pitchFamily="34" charset="0"/>
              </a:rPr>
              <a:t>tetap</a:t>
            </a:r>
            <a:r>
              <a:rPr lang="en-US" sz="2000" dirty="0">
                <a:latin typeface="Arial" pitchFamily="34" charset="0"/>
                <a:cs typeface="Arial" pitchFamily="34" charset="0"/>
              </a:rPr>
              <a:t> </a:t>
            </a:r>
            <a:r>
              <a:rPr lang="en-US" sz="2000" dirty="0" err="1">
                <a:latin typeface="Arial" pitchFamily="34" charset="0"/>
                <a:cs typeface="Arial" pitchFamily="34" charset="0"/>
              </a:rPr>
              <a:t>dikirim</a:t>
            </a:r>
            <a:endParaRPr lang="id-ID" sz="2000" dirty="0">
              <a:latin typeface="Arial" pitchFamily="34" charset="0"/>
              <a:cs typeface="Arial" pitchFamily="34" charset="0"/>
            </a:endParaRPr>
          </a:p>
          <a:p>
            <a:pPr marL="749300" lvl="2" indent="-404813">
              <a:spcBef>
                <a:spcPct val="20000"/>
              </a:spcBef>
              <a:buClr>
                <a:schemeClr val="tx1"/>
              </a:buClr>
              <a:buFont typeface="Wingdings" pitchFamily="2" charset="2"/>
              <a:buChar char="Ø"/>
            </a:pPr>
            <a:r>
              <a:rPr lang="id-ID" sz="2000" dirty="0">
                <a:latin typeface="Arial" pitchFamily="34" charset="0"/>
                <a:cs typeface="Arial" pitchFamily="34" charset="0"/>
              </a:rPr>
              <a:t>Mengelas dekat sumber energi</a:t>
            </a:r>
          </a:p>
          <a:p>
            <a:pPr marL="749300" lvl="2" indent="-404813">
              <a:spcBef>
                <a:spcPct val="20000"/>
              </a:spcBef>
              <a:buClr>
                <a:schemeClr val="tx1"/>
              </a:buClr>
              <a:buFont typeface="Wingdings" pitchFamily="2" charset="2"/>
              <a:buChar char="Ø"/>
            </a:pPr>
            <a:r>
              <a:rPr lang="id-ID" sz="2000" dirty="0">
                <a:latin typeface="Arial" pitchFamily="34" charset="0"/>
                <a:cs typeface="Arial" pitchFamily="34" charset="0"/>
              </a:rPr>
              <a:t>Kerugian financial yang besar</a:t>
            </a:r>
          </a:p>
          <a:p>
            <a:pPr marL="749300" lvl="2" indent="-404813">
              <a:spcBef>
                <a:spcPct val="20000"/>
              </a:spcBef>
              <a:buClr>
                <a:schemeClr val="tx1"/>
              </a:buClr>
              <a:buFont typeface="Wingdings" pitchFamily="2" charset="2"/>
              <a:buChar char="Ø"/>
            </a:pPr>
            <a:r>
              <a:rPr lang="id-ID" sz="2000" dirty="0">
                <a:latin typeface="Arial" pitchFamily="34" charset="0"/>
                <a:cs typeface="Arial" pitchFamily="34" charset="0"/>
              </a:rPr>
              <a:t>Pelanggaran terhadap peraturan </a:t>
            </a:r>
          </a:p>
          <a:p>
            <a:pPr marL="749300" lvl="2" indent="-404813">
              <a:spcBef>
                <a:spcPct val="20000"/>
              </a:spcBef>
              <a:buClr>
                <a:schemeClr val="tx1"/>
              </a:buClr>
              <a:buFont typeface="Wingdings" pitchFamily="2" charset="2"/>
              <a:buChar char="Ø"/>
            </a:pPr>
            <a:r>
              <a:rPr lang="id-ID" sz="2000" dirty="0">
                <a:latin typeface="Arial" pitchFamily="34" charset="0"/>
                <a:cs typeface="Arial" pitchFamily="34" charset="0"/>
              </a:rPr>
              <a:t>Mempengaruhi Image perusahaan</a:t>
            </a:r>
            <a:endParaRPr lang="en-US" sz="2000" dirty="0">
              <a:latin typeface="Arial" pitchFamily="34" charset="0"/>
              <a:cs typeface="Arial" pitchFamily="34" charset="0"/>
            </a:endParaRPr>
          </a:p>
        </p:txBody>
      </p:sp>
      <p:pic>
        <p:nvPicPr>
          <p:cNvPr id="16" name="Picture 15" descr="audit lingkungan 4.jpg"/>
          <p:cNvPicPr>
            <a:picLocks noChangeAspect="1"/>
          </p:cNvPicPr>
          <p:nvPr/>
        </p:nvPicPr>
        <p:blipFill>
          <a:blip r:embed="rId3">
            <a:clrChange>
              <a:clrFrom>
                <a:srgbClr val="FFFFF3"/>
              </a:clrFrom>
              <a:clrTo>
                <a:srgbClr val="FFFFF3">
                  <a:alpha val="0"/>
                </a:srgbClr>
              </a:clrTo>
            </a:clrChange>
          </a:blip>
          <a:stretch>
            <a:fillRect/>
          </a:stretch>
        </p:blipFill>
        <p:spPr>
          <a:xfrm>
            <a:off x="6686550" y="4358676"/>
            <a:ext cx="3219450" cy="2499325"/>
          </a:xfrm>
          <a:prstGeom prst="rect">
            <a:avLst/>
          </a:prstGeom>
        </p:spPr>
      </p:pic>
      <p:sp>
        <p:nvSpPr>
          <p:cNvPr id="2" name="Slide Number Placeholder 1">
            <a:extLst>
              <a:ext uri="{FF2B5EF4-FFF2-40B4-BE49-F238E27FC236}">
                <a16:creationId xmlns:a16="http://schemas.microsoft.com/office/drawing/2014/main" id="{7941CC32-A0E8-4EC7-AB53-16A90E5A3A83}"/>
              </a:ext>
            </a:extLst>
          </p:cNvPr>
          <p:cNvSpPr>
            <a:spLocks noGrp="1"/>
          </p:cNvSpPr>
          <p:nvPr>
            <p:ph type="sldNum" sz="quarter" idx="12"/>
          </p:nvPr>
        </p:nvSpPr>
        <p:spPr/>
        <p:txBody>
          <a:bodyPr/>
          <a:lstStyle/>
          <a:p>
            <a:pPr>
              <a:defRPr/>
            </a:pPr>
            <a:fld id="{6479658B-7F9C-4333-9499-869B8642C574}" type="slidenum">
              <a:rPr lang="en-US" smtClean="0"/>
              <a:pPr>
                <a:defRPr/>
              </a:pPr>
              <a:t>95</a:t>
            </a:fld>
            <a:endParaRPr lang="en-US"/>
          </a:p>
        </p:txBody>
      </p:sp>
      <p:sp>
        <p:nvSpPr>
          <p:cNvPr id="3" name="Footer Placeholder 2">
            <a:extLst>
              <a:ext uri="{FF2B5EF4-FFF2-40B4-BE49-F238E27FC236}">
                <a16:creationId xmlns:a16="http://schemas.microsoft.com/office/drawing/2014/main" id="{4B15980B-9B15-4FC1-AC98-953DCBB7865C}"/>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875610" y="0"/>
            <a:ext cx="5052748" cy="6858000"/>
          </a:xfrm>
          <a:prstGeom prst="rect">
            <a:avLst/>
          </a:prstGeom>
          <a:solidFill>
            <a:srgbClr val="CCF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p:cNvSpPr/>
          <p:nvPr/>
        </p:nvSpPr>
        <p:spPr>
          <a:xfrm>
            <a:off x="1" y="0"/>
            <a:ext cx="4853252" cy="6858000"/>
          </a:xfrm>
          <a:prstGeom prst="rect">
            <a:avLst/>
          </a:prstGeom>
          <a:solidFill>
            <a:srgbClr val="00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422" name="TextBox 13"/>
          <p:cNvSpPr txBox="1">
            <a:spLocks noChangeArrowheads="1"/>
          </p:cNvSpPr>
          <p:nvPr/>
        </p:nvSpPr>
        <p:spPr bwMode="auto">
          <a:xfrm>
            <a:off x="77391" y="76201"/>
            <a:ext cx="2613216" cy="461665"/>
          </a:xfrm>
          <a:prstGeom prst="rect">
            <a:avLst/>
          </a:prstGeom>
          <a:noFill/>
          <a:ln w="9525">
            <a:noFill/>
            <a:miter lim="800000"/>
            <a:headEnd/>
            <a:tailEnd/>
          </a:ln>
        </p:spPr>
        <p:txBody>
          <a:bodyPr wrap="none">
            <a:spAutoFit/>
          </a:bodyPr>
          <a:lstStyle/>
          <a:p>
            <a:r>
              <a:rPr lang="en-US" sz="2400" b="1" dirty="0" err="1">
                <a:latin typeface="Arial" pitchFamily="34" charset="0"/>
                <a:cs typeface="Arial" pitchFamily="34" charset="0"/>
              </a:rPr>
              <a:t>Klasifikasi</a:t>
            </a:r>
            <a:r>
              <a:rPr lang="en-US" sz="2400" b="1" dirty="0">
                <a:latin typeface="Arial" pitchFamily="34" charset="0"/>
                <a:cs typeface="Arial" pitchFamily="34" charset="0"/>
              </a:rPr>
              <a:t> </a:t>
            </a:r>
            <a:r>
              <a:rPr lang="en-US" sz="2400" b="1" dirty="0" err="1">
                <a:latin typeface="Arial" pitchFamily="34" charset="0"/>
                <a:cs typeface="Arial" pitchFamily="34" charset="0"/>
              </a:rPr>
              <a:t>Hasil</a:t>
            </a:r>
            <a:r>
              <a:rPr lang="en-US" sz="2400" b="1" dirty="0">
                <a:latin typeface="Arial" pitchFamily="34" charset="0"/>
                <a:cs typeface="Arial" pitchFamily="34" charset="0"/>
              </a:rPr>
              <a:t> </a:t>
            </a:r>
          </a:p>
        </p:txBody>
      </p:sp>
      <p:cxnSp>
        <p:nvCxnSpPr>
          <p:cNvPr id="21" name="Straight Connector 20"/>
          <p:cNvCxnSpPr/>
          <p:nvPr/>
        </p:nvCxnSpPr>
        <p:spPr>
          <a:xfrm>
            <a:off x="247650" y="1219201"/>
            <a:ext cx="3714750" cy="15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29343" y="372070"/>
            <a:ext cx="2395207"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solidFill>
                  <a:srgbClr val="FF0000"/>
                </a:solidFill>
                <a:latin typeface="Impact" pitchFamily="34" charset="0"/>
              </a:rPr>
              <a:t>TEMUAN</a:t>
            </a:r>
            <a:endParaRPr lang="en-US" sz="5400" b="1" cap="none" spc="0" dirty="0">
              <a:ln w="10541" cmpd="sng">
                <a:solidFill>
                  <a:schemeClr val="accent1">
                    <a:shade val="88000"/>
                    <a:satMod val="110000"/>
                  </a:schemeClr>
                </a:solidFill>
                <a:prstDash val="solid"/>
              </a:ln>
              <a:solidFill>
                <a:srgbClr val="FF0000"/>
              </a:solidFill>
              <a:effectLst/>
              <a:latin typeface="Impact" pitchFamily="34" charset="0"/>
            </a:endParaRPr>
          </a:p>
        </p:txBody>
      </p:sp>
      <p:grpSp>
        <p:nvGrpSpPr>
          <p:cNvPr id="2" name="Group 14"/>
          <p:cNvGrpSpPr/>
          <p:nvPr/>
        </p:nvGrpSpPr>
        <p:grpSpPr>
          <a:xfrm>
            <a:off x="74355" y="6452444"/>
            <a:ext cx="7693022" cy="310966"/>
            <a:chOff x="74354" y="6521598"/>
            <a:chExt cx="7693022" cy="241805"/>
          </a:xfrm>
          <a:solidFill>
            <a:srgbClr val="FF0000"/>
          </a:solidFill>
        </p:grpSpPr>
        <p:sp>
          <p:nvSpPr>
            <p:cNvPr id="12" name="Rectangle 11"/>
            <p:cNvSpPr/>
            <p:nvPr/>
          </p:nvSpPr>
          <p:spPr>
            <a:xfrm flipV="1">
              <a:off x="602299" y="6521598"/>
              <a:ext cx="7165077"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214"/>
            <p:cNvGrpSpPr>
              <a:grpSpLocks/>
            </p:cNvGrpSpPr>
            <p:nvPr/>
          </p:nvGrpSpPr>
          <p:grpSpPr bwMode="auto">
            <a:xfrm>
              <a:off x="74354" y="6544617"/>
              <a:ext cx="412433" cy="218786"/>
              <a:chOff x="0" y="2704"/>
              <a:chExt cx="1014" cy="678"/>
            </a:xfrm>
            <a:grpFill/>
          </p:grpSpPr>
          <p:sp>
            <p:nvSpPr>
              <p:cNvPr id="20" name="Freeform 167"/>
              <p:cNvSpPr>
                <a:spLocks/>
              </p:cNvSpPr>
              <p:nvPr/>
            </p:nvSpPr>
            <p:spPr bwMode="auto">
              <a:xfrm rot="10800000">
                <a:off x="284" y="2704"/>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0033CC"/>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22" name="Freeform 168"/>
              <p:cNvSpPr>
                <a:spLocks/>
              </p:cNvSpPr>
              <p:nvPr/>
            </p:nvSpPr>
            <p:spPr bwMode="auto">
              <a:xfrm>
                <a:off x="0" y="2873"/>
                <a:ext cx="730" cy="509"/>
              </a:xfrm>
              <a:custGeom>
                <a:avLst/>
                <a:gdLst>
                  <a:gd name="T0" fmla="*/ 0 w 59"/>
                  <a:gd name="T1" fmla="*/ 5587 h 42"/>
                  <a:gd name="T2" fmla="*/ 4281 w 59"/>
                  <a:gd name="T3" fmla="*/ 5429 h 42"/>
                  <a:gd name="T4" fmla="*/ 6434 w 59"/>
                  <a:gd name="T5" fmla="*/ 1030 h 42"/>
                  <a:gd name="T6" fmla="*/ 8723 w 59"/>
                  <a:gd name="T7" fmla="*/ 0 h 42"/>
                  <a:gd name="T8" fmla="*/ 4900 w 59"/>
                  <a:gd name="T9" fmla="*/ 885 h 42"/>
                  <a:gd name="T10" fmla="*/ 3056 w 59"/>
                  <a:gd name="T11" fmla="*/ 4557 h 42"/>
                  <a:gd name="T12" fmla="*/ 0 w 59"/>
                  <a:gd name="T13" fmla="*/ 5587 h 42"/>
                  <a:gd name="T14" fmla="*/ 0 60000 65536"/>
                  <a:gd name="T15" fmla="*/ 0 60000 65536"/>
                  <a:gd name="T16" fmla="*/ 0 60000 65536"/>
                  <a:gd name="T17" fmla="*/ 0 60000 65536"/>
                  <a:gd name="T18" fmla="*/ 0 60000 65536"/>
                  <a:gd name="T19" fmla="*/ 0 60000 65536"/>
                  <a:gd name="T20" fmla="*/ 0 60000 65536"/>
                  <a:gd name="T21" fmla="*/ 0 w 59"/>
                  <a:gd name="T22" fmla="*/ 0 h 42"/>
                  <a:gd name="T23" fmla="*/ 59 w 5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42">
                    <a:moveTo>
                      <a:pt x="0" y="38"/>
                    </a:moveTo>
                    <a:cubicBezTo>
                      <a:pt x="2" y="39"/>
                      <a:pt x="21" y="42"/>
                      <a:pt x="28" y="37"/>
                    </a:cubicBezTo>
                    <a:cubicBezTo>
                      <a:pt x="34" y="32"/>
                      <a:pt x="37" y="13"/>
                      <a:pt x="42" y="7"/>
                    </a:cubicBezTo>
                    <a:cubicBezTo>
                      <a:pt x="47" y="1"/>
                      <a:pt x="59" y="0"/>
                      <a:pt x="57" y="0"/>
                    </a:cubicBezTo>
                    <a:cubicBezTo>
                      <a:pt x="55" y="0"/>
                      <a:pt x="39" y="1"/>
                      <a:pt x="32" y="6"/>
                    </a:cubicBezTo>
                    <a:cubicBezTo>
                      <a:pt x="26" y="11"/>
                      <a:pt x="25" y="26"/>
                      <a:pt x="20" y="31"/>
                    </a:cubicBezTo>
                    <a:cubicBezTo>
                      <a:pt x="15" y="36"/>
                      <a:pt x="4" y="37"/>
                      <a:pt x="0" y="38"/>
                    </a:cubicBezTo>
                    <a:close/>
                  </a:path>
                </a:pathLst>
              </a:custGeom>
              <a:grpFill/>
              <a:ln w="9525">
                <a:solidFill>
                  <a:srgbClr val="FF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sp>
            <p:nvSpPr>
              <p:cNvPr id="23" name="Oval 172"/>
              <p:cNvSpPr>
                <a:spLocks noChangeArrowheads="1"/>
              </p:cNvSpPr>
              <p:nvPr/>
            </p:nvSpPr>
            <p:spPr bwMode="auto">
              <a:xfrm>
                <a:off x="24" y="3054"/>
                <a:ext cx="211"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p>
            </p:txBody>
          </p:sp>
        </p:grpSp>
      </p:grpSp>
      <p:sp>
        <p:nvSpPr>
          <p:cNvPr id="24" name="TextBox 23"/>
          <p:cNvSpPr txBox="1"/>
          <p:nvPr/>
        </p:nvSpPr>
        <p:spPr>
          <a:xfrm>
            <a:off x="506715" y="6506385"/>
            <a:ext cx="1982338" cy="276999"/>
          </a:xfrm>
          <a:prstGeom prst="rect">
            <a:avLst/>
          </a:prstGeom>
          <a:noFill/>
        </p:spPr>
        <p:txBody>
          <a:bodyPr wrap="none" rtlCol="0">
            <a:spAutoFit/>
          </a:bodyPr>
          <a:lstStyle/>
          <a:p>
            <a:r>
              <a:rPr lang="en-US" sz="1200" b="1" dirty="0"/>
              <a:t>www.sentral-sistem.com</a:t>
            </a:r>
          </a:p>
        </p:txBody>
      </p:sp>
      <p:sp>
        <p:nvSpPr>
          <p:cNvPr id="25" name="TextBox 24"/>
          <p:cNvSpPr txBox="1"/>
          <p:nvPr/>
        </p:nvSpPr>
        <p:spPr>
          <a:xfrm>
            <a:off x="7854676" y="6324601"/>
            <a:ext cx="1466620" cy="276999"/>
          </a:xfrm>
          <a:prstGeom prst="rect">
            <a:avLst/>
          </a:prstGeom>
          <a:noFill/>
        </p:spPr>
        <p:txBody>
          <a:bodyPr wrap="none" rtlCol="0">
            <a:spAutoFit/>
          </a:bodyPr>
          <a:lstStyle/>
          <a:p>
            <a:r>
              <a:rPr lang="en-US" sz="1200" b="1" dirty="0"/>
              <a:t>INTERNAL AUDIT</a:t>
            </a:r>
          </a:p>
        </p:txBody>
      </p:sp>
      <p:sp>
        <p:nvSpPr>
          <p:cNvPr id="27" name="Text Box 2"/>
          <p:cNvSpPr txBox="1">
            <a:spLocks noChangeArrowheads="1"/>
          </p:cNvSpPr>
          <p:nvPr/>
        </p:nvSpPr>
        <p:spPr bwMode="auto">
          <a:xfrm>
            <a:off x="660400" y="1600200"/>
            <a:ext cx="8429625" cy="4389438"/>
          </a:xfrm>
          <a:prstGeom prst="rect">
            <a:avLst/>
          </a:prstGeom>
          <a:noFill/>
          <a:ln w="9525">
            <a:noFill/>
            <a:miter lim="800000"/>
            <a:headEnd/>
            <a:tailEnd/>
          </a:ln>
        </p:spPr>
        <p:txBody>
          <a:bodyPr/>
          <a:lstStyle/>
          <a:p>
            <a:pPr marL="342900" indent="-342900" algn="just">
              <a:spcBef>
                <a:spcPct val="50000"/>
              </a:spcBef>
              <a:buClr>
                <a:schemeClr val="tx1"/>
              </a:buClr>
              <a:buFont typeface="Wingdings" pitchFamily="2" charset="2"/>
              <a:buBlip>
                <a:blip r:embed="rId2"/>
              </a:buBlip>
            </a:pPr>
            <a:r>
              <a:rPr lang="en-US" sz="2200" b="1" dirty="0">
                <a:latin typeface="Century Gothic" pitchFamily="34" charset="0"/>
              </a:rPr>
              <a:t>Minor Nonconformity : </a:t>
            </a:r>
            <a:r>
              <a:rPr lang="en-US" sz="2200" b="1" dirty="0" err="1">
                <a:latin typeface="Century Gothic" pitchFamily="34" charset="0"/>
              </a:rPr>
              <a:t>kriterianya</a:t>
            </a:r>
            <a:r>
              <a:rPr lang="en-US" sz="2200" b="1" dirty="0">
                <a:latin typeface="Century Gothic" pitchFamily="34" charset="0"/>
              </a:rPr>
              <a:t> </a:t>
            </a:r>
            <a:r>
              <a:rPr lang="en-US" sz="2200" b="1" dirty="0" err="1">
                <a:latin typeface="Century Gothic" pitchFamily="34" charset="0"/>
              </a:rPr>
              <a:t>a.l</a:t>
            </a:r>
            <a:endParaRPr lang="en-US" sz="2200" b="1" dirty="0">
              <a:latin typeface="Century Gothic" pitchFamily="34" charset="0"/>
            </a:endParaRPr>
          </a:p>
          <a:p>
            <a:pPr marL="742950" lvl="1" indent="-285750" algn="just">
              <a:spcBef>
                <a:spcPct val="20000"/>
              </a:spcBef>
              <a:buClr>
                <a:schemeClr val="tx1"/>
              </a:buClr>
              <a:buFont typeface="Wingdings" pitchFamily="2" charset="2"/>
              <a:buBlip>
                <a:blip r:embed="rId2"/>
              </a:buBlip>
            </a:pPr>
            <a:r>
              <a:rPr lang="en-US" sz="2000" b="1" dirty="0" err="1">
                <a:latin typeface="Century Gothic" pitchFamily="34" charset="0"/>
              </a:rPr>
              <a:t>Ketidak</a:t>
            </a:r>
            <a:r>
              <a:rPr lang="en-US" sz="2000" b="1" dirty="0">
                <a:latin typeface="Century Gothic" pitchFamily="34" charset="0"/>
              </a:rPr>
              <a:t> </a:t>
            </a:r>
            <a:r>
              <a:rPr lang="en-US" sz="2000" b="1" dirty="0" err="1">
                <a:latin typeface="Century Gothic" pitchFamily="34" charset="0"/>
              </a:rPr>
              <a:t>sesuaian</a:t>
            </a:r>
            <a:r>
              <a:rPr lang="en-US" sz="2000" b="1" dirty="0">
                <a:latin typeface="Century Gothic" pitchFamily="34" charset="0"/>
              </a:rPr>
              <a:t> </a:t>
            </a:r>
            <a:r>
              <a:rPr lang="en-US" sz="2000" b="1" dirty="0" err="1">
                <a:latin typeface="Century Gothic" pitchFamily="34" charset="0"/>
              </a:rPr>
              <a:t>terhadap</a:t>
            </a:r>
            <a:r>
              <a:rPr lang="en-US" sz="2000" b="1" dirty="0">
                <a:latin typeface="Century Gothic" pitchFamily="34" charset="0"/>
              </a:rPr>
              <a:t> </a:t>
            </a:r>
            <a:r>
              <a:rPr lang="en-US" sz="2000" b="1" dirty="0" err="1">
                <a:latin typeface="Century Gothic" pitchFamily="34" charset="0"/>
              </a:rPr>
              <a:t>persyaratan</a:t>
            </a:r>
            <a:r>
              <a:rPr lang="en-US" sz="2000" b="1" dirty="0">
                <a:latin typeface="Century Gothic" pitchFamily="34" charset="0"/>
              </a:rPr>
              <a:t> IATF yang </a:t>
            </a:r>
            <a:r>
              <a:rPr lang="en-US" sz="2000" b="1" dirty="0" err="1">
                <a:latin typeface="Century Gothic" pitchFamily="34" charset="0"/>
              </a:rPr>
              <a:t>tidak</a:t>
            </a:r>
            <a:r>
              <a:rPr lang="en-US" sz="2000" b="1" dirty="0">
                <a:latin typeface="Century Gothic" pitchFamily="34" charset="0"/>
              </a:rPr>
              <a:t> </a:t>
            </a:r>
            <a:r>
              <a:rPr lang="en-US" sz="2000" b="1" dirty="0" err="1">
                <a:latin typeface="Century Gothic" pitchFamily="34" charset="0"/>
              </a:rPr>
              <a:t>mengakibatkan</a:t>
            </a:r>
            <a:r>
              <a:rPr lang="en-US" sz="2000" b="1" dirty="0">
                <a:latin typeface="Century Gothic" pitchFamily="34" charset="0"/>
              </a:rPr>
              <a:t> </a:t>
            </a:r>
            <a:r>
              <a:rPr lang="en-US" sz="2000" b="1" dirty="0" err="1">
                <a:latin typeface="Century Gothic" pitchFamily="34" charset="0"/>
              </a:rPr>
              <a:t>pada</a:t>
            </a:r>
            <a:r>
              <a:rPr lang="en-US" sz="2000" b="1" dirty="0">
                <a:latin typeface="Century Gothic" pitchFamily="34" charset="0"/>
              </a:rPr>
              <a:t> </a:t>
            </a:r>
          </a:p>
          <a:p>
            <a:pPr marL="1143000" lvl="2" indent="-228600" algn="just">
              <a:spcBef>
                <a:spcPct val="20000"/>
              </a:spcBef>
              <a:buClr>
                <a:schemeClr val="tx1"/>
              </a:buClr>
              <a:buFont typeface="Monotype Sorts" charset="2"/>
              <a:buBlip>
                <a:blip r:embed="rId2"/>
              </a:buBlip>
            </a:pPr>
            <a:r>
              <a:rPr lang="en-US" b="1" dirty="0" err="1">
                <a:latin typeface="Century Gothic" pitchFamily="34" charset="0"/>
              </a:rPr>
              <a:t>kegagalan</a:t>
            </a:r>
            <a:r>
              <a:rPr lang="en-US" b="1" dirty="0">
                <a:latin typeface="Century Gothic" pitchFamily="34" charset="0"/>
              </a:rPr>
              <a:t> </a:t>
            </a:r>
            <a:r>
              <a:rPr lang="en-US" b="1" dirty="0" err="1">
                <a:latin typeface="Century Gothic" pitchFamily="34" charset="0"/>
              </a:rPr>
              <a:t>dari</a:t>
            </a:r>
            <a:r>
              <a:rPr lang="en-US" b="1" dirty="0">
                <a:latin typeface="Century Gothic" pitchFamily="34" charset="0"/>
              </a:rPr>
              <a:t> </a:t>
            </a:r>
            <a:r>
              <a:rPr lang="en-US" b="1" dirty="0" err="1">
                <a:latin typeface="Century Gothic" pitchFamily="34" charset="0"/>
              </a:rPr>
              <a:t>sistem</a:t>
            </a:r>
            <a:r>
              <a:rPr lang="en-US" b="1" dirty="0">
                <a:latin typeface="Century Gothic" pitchFamily="34" charset="0"/>
              </a:rPr>
              <a:t> </a:t>
            </a:r>
          </a:p>
          <a:p>
            <a:pPr marL="1143000" lvl="2" indent="-228600" algn="just">
              <a:spcBef>
                <a:spcPct val="20000"/>
              </a:spcBef>
              <a:buClr>
                <a:schemeClr val="tx1"/>
              </a:buClr>
              <a:buFont typeface="Monotype Sorts" charset="2"/>
              <a:buBlip>
                <a:blip r:embed="rId2"/>
              </a:buBlip>
            </a:pPr>
            <a:r>
              <a:rPr lang="en-US" b="1" dirty="0" err="1">
                <a:latin typeface="Century Gothic" pitchFamily="34" charset="0"/>
              </a:rPr>
              <a:t>mengurangi</a:t>
            </a:r>
            <a:r>
              <a:rPr lang="en-US" b="1" dirty="0">
                <a:latin typeface="Century Gothic" pitchFamily="34" charset="0"/>
              </a:rPr>
              <a:t> </a:t>
            </a:r>
            <a:r>
              <a:rPr lang="en-US" b="1" dirty="0" err="1">
                <a:latin typeface="Century Gothic" pitchFamily="34" charset="0"/>
              </a:rPr>
              <a:t>kemampuannya</a:t>
            </a:r>
            <a:r>
              <a:rPr lang="en-US" b="1" dirty="0">
                <a:latin typeface="Century Gothic" pitchFamily="34" charset="0"/>
              </a:rPr>
              <a:t> </a:t>
            </a:r>
            <a:r>
              <a:rPr lang="en-US" b="1" dirty="0" err="1">
                <a:latin typeface="Century Gothic" pitchFamily="34" charset="0"/>
              </a:rPr>
              <a:t>dalam</a:t>
            </a:r>
            <a:r>
              <a:rPr lang="en-US" b="1" dirty="0">
                <a:latin typeface="Century Gothic" pitchFamily="34" charset="0"/>
              </a:rPr>
              <a:t> </a:t>
            </a:r>
            <a:r>
              <a:rPr lang="en-US" b="1" dirty="0" err="1">
                <a:latin typeface="Century Gothic" pitchFamily="34" charset="0"/>
              </a:rPr>
              <a:t>menjamin</a:t>
            </a:r>
            <a:r>
              <a:rPr lang="en-US" b="1" dirty="0">
                <a:latin typeface="Century Gothic" pitchFamily="34" charset="0"/>
              </a:rPr>
              <a:t> </a:t>
            </a:r>
            <a:r>
              <a:rPr lang="en-US" b="1" dirty="0" err="1">
                <a:latin typeface="Century Gothic" pitchFamily="34" charset="0"/>
              </a:rPr>
              <a:t>kondisi</a:t>
            </a:r>
            <a:r>
              <a:rPr lang="en-US" b="1" dirty="0">
                <a:latin typeface="Century Gothic" pitchFamily="34" charset="0"/>
              </a:rPr>
              <a:t> </a:t>
            </a:r>
            <a:r>
              <a:rPr lang="en-US" b="1" dirty="0" err="1">
                <a:latin typeface="Century Gothic" pitchFamily="34" charset="0"/>
              </a:rPr>
              <a:t>proses</a:t>
            </a:r>
            <a:r>
              <a:rPr lang="en-US" b="1" dirty="0">
                <a:latin typeface="Century Gothic" pitchFamily="34" charset="0"/>
              </a:rPr>
              <a:t> yang </a:t>
            </a:r>
            <a:r>
              <a:rPr lang="en-US" b="1" dirty="0" err="1">
                <a:latin typeface="Century Gothic" pitchFamily="34" charset="0"/>
              </a:rPr>
              <a:t>terkontrol</a:t>
            </a:r>
            <a:r>
              <a:rPr lang="en-US" b="1" dirty="0">
                <a:latin typeface="Century Gothic" pitchFamily="34" charset="0"/>
              </a:rPr>
              <a:t> </a:t>
            </a:r>
          </a:p>
          <a:p>
            <a:pPr marL="1143000" lvl="2" indent="-228600" algn="just">
              <a:spcBef>
                <a:spcPct val="20000"/>
              </a:spcBef>
              <a:buClr>
                <a:schemeClr val="tx1"/>
              </a:buClr>
              <a:buFont typeface="Monotype Sorts" charset="2"/>
              <a:buBlip>
                <a:blip r:embed="rId2"/>
              </a:buBlip>
            </a:pPr>
            <a:r>
              <a:rPr lang="id-ID" b="1" dirty="0">
                <a:latin typeface="Century Gothic" pitchFamily="34" charset="0"/>
              </a:rPr>
              <a:t>Kondisi fatal </a:t>
            </a:r>
            <a:endParaRPr lang="en-US" b="1" dirty="0">
              <a:latin typeface="Century Gothic" pitchFamily="34" charset="0"/>
            </a:endParaRPr>
          </a:p>
          <a:p>
            <a:pPr marL="1143000" lvl="2" indent="-228600" algn="just">
              <a:spcBef>
                <a:spcPct val="20000"/>
              </a:spcBef>
              <a:buClr>
                <a:schemeClr val="tx1"/>
              </a:buClr>
              <a:buFont typeface="Wingdings" pitchFamily="2" charset="2"/>
              <a:buBlip>
                <a:blip r:embed="rId2"/>
              </a:buBlip>
            </a:pPr>
            <a:endParaRPr lang="en-US" b="1" dirty="0">
              <a:latin typeface="Century Gothic" pitchFamily="34" charset="0"/>
            </a:endParaRPr>
          </a:p>
          <a:p>
            <a:pPr marL="742950" lvl="1" indent="-285750" algn="just">
              <a:spcBef>
                <a:spcPct val="20000"/>
              </a:spcBef>
              <a:buClr>
                <a:schemeClr val="tx1"/>
              </a:buClr>
              <a:buFont typeface="Wingdings" pitchFamily="2" charset="2"/>
              <a:buBlip>
                <a:blip r:embed="rId2"/>
              </a:buBlip>
            </a:pPr>
            <a:r>
              <a:rPr lang="en-US" sz="2000" b="1" dirty="0">
                <a:latin typeface="Century Gothic" pitchFamily="34" charset="0"/>
              </a:rPr>
              <a:t>Yang </a:t>
            </a:r>
            <a:r>
              <a:rPr lang="en-US" sz="2000" b="1" dirty="0" err="1">
                <a:latin typeface="Century Gothic" pitchFamily="34" charset="0"/>
              </a:rPr>
              <a:t>disebabkan</a:t>
            </a:r>
            <a:r>
              <a:rPr lang="en-US" sz="2000" b="1" dirty="0">
                <a:latin typeface="Century Gothic" pitchFamily="34" charset="0"/>
              </a:rPr>
              <a:t> </a:t>
            </a:r>
            <a:r>
              <a:rPr lang="en-US" sz="2000" b="1" dirty="0" err="1">
                <a:latin typeface="Century Gothic" pitchFamily="34" charset="0"/>
              </a:rPr>
              <a:t>a.l</a:t>
            </a:r>
            <a:r>
              <a:rPr lang="en-US" sz="2000" b="1" dirty="0">
                <a:latin typeface="Century Gothic" pitchFamily="34" charset="0"/>
              </a:rPr>
              <a:t>:</a:t>
            </a:r>
          </a:p>
          <a:p>
            <a:pPr marL="1143000" lvl="2" indent="-228600" algn="just">
              <a:spcBef>
                <a:spcPct val="20000"/>
              </a:spcBef>
              <a:buClr>
                <a:schemeClr val="tx1"/>
              </a:buClr>
              <a:buFont typeface="Monotype Sorts" charset="2"/>
              <a:buBlip>
                <a:blip r:embed="rId2"/>
              </a:buBlip>
            </a:pPr>
            <a:r>
              <a:rPr lang="en-US" b="1" dirty="0" err="1">
                <a:latin typeface="Century Gothic" pitchFamily="34" charset="0"/>
              </a:rPr>
              <a:t>Kegagalan</a:t>
            </a:r>
            <a:r>
              <a:rPr lang="en-US" b="1" dirty="0">
                <a:latin typeface="Century Gothic" pitchFamily="34" charset="0"/>
              </a:rPr>
              <a:t> </a:t>
            </a:r>
            <a:r>
              <a:rPr lang="en-US" b="1" dirty="0" err="1">
                <a:latin typeface="Century Gothic" pitchFamily="34" charset="0"/>
              </a:rPr>
              <a:t>pada</a:t>
            </a:r>
            <a:r>
              <a:rPr lang="en-US" b="1" dirty="0">
                <a:latin typeface="Century Gothic" pitchFamily="34" charset="0"/>
              </a:rPr>
              <a:t> </a:t>
            </a:r>
            <a:r>
              <a:rPr lang="en-US" b="1" dirty="0" err="1">
                <a:latin typeface="Century Gothic" pitchFamily="34" charset="0"/>
              </a:rPr>
              <a:t>dokumentasi</a:t>
            </a:r>
            <a:r>
              <a:rPr lang="en-US" b="1" dirty="0">
                <a:latin typeface="Century Gothic" pitchFamily="34" charset="0"/>
              </a:rPr>
              <a:t> </a:t>
            </a:r>
            <a:r>
              <a:rPr lang="en-US" b="1" dirty="0" err="1">
                <a:latin typeface="Century Gothic" pitchFamily="34" charset="0"/>
              </a:rPr>
              <a:t>dan</a:t>
            </a:r>
            <a:r>
              <a:rPr lang="en-US" b="1" dirty="0">
                <a:latin typeface="Century Gothic" pitchFamily="34" charset="0"/>
              </a:rPr>
              <a:t> record </a:t>
            </a:r>
          </a:p>
          <a:p>
            <a:pPr marL="1143000" lvl="2" indent="-228600" algn="just">
              <a:spcBef>
                <a:spcPct val="20000"/>
              </a:spcBef>
              <a:buClr>
                <a:schemeClr val="tx1"/>
              </a:buClr>
              <a:buFont typeface="Monotype Sorts" charset="2"/>
              <a:buBlip>
                <a:blip r:embed="rId2"/>
              </a:buBlip>
            </a:pPr>
            <a:r>
              <a:rPr lang="en-US" b="1" dirty="0" err="1">
                <a:latin typeface="Century Gothic" pitchFamily="34" charset="0"/>
              </a:rPr>
              <a:t>Satu</a:t>
            </a:r>
            <a:r>
              <a:rPr lang="en-US" b="1" dirty="0">
                <a:latin typeface="Century Gothic" pitchFamily="34" charset="0"/>
              </a:rPr>
              <a:t> </a:t>
            </a:r>
            <a:r>
              <a:rPr lang="en-US" b="1" dirty="0" err="1">
                <a:latin typeface="Century Gothic" pitchFamily="34" charset="0"/>
              </a:rPr>
              <a:t>atau</a:t>
            </a:r>
            <a:r>
              <a:rPr lang="en-US" b="1" dirty="0">
                <a:latin typeface="Century Gothic" pitchFamily="34" charset="0"/>
              </a:rPr>
              <a:t> </a:t>
            </a:r>
            <a:r>
              <a:rPr lang="en-US" b="1" dirty="0" err="1">
                <a:latin typeface="Century Gothic" pitchFamily="34" charset="0"/>
              </a:rPr>
              <a:t>lebih</a:t>
            </a:r>
            <a:r>
              <a:rPr lang="en-US" b="1" dirty="0">
                <a:latin typeface="Century Gothic" pitchFamily="34" charset="0"/>
              </a:rPr>
              <a:t> </a:t>
            </a:r>
            <a:r>
              <a:rPr lang="en-US" b="1" dirty="0" err="1">
                <a:latin typeface="Century Gothic" pitchFamily="34" charset="0"/>
              </a:rPr>
              <a:t>ketidakkonsistenan</a:t>
            </a:r>
            <a:r>
              <a:rPr lang="en-US" b="1" dirty="0">
                <a:latin typeface="Century Gothic" pitchFamily="34" charset="0"/>
              </a:rPr>
              <a:t> </a:t>
            </a:r>
            <a:r>
              <a:rPr lang="en-US" b="1" dirty="0" err="1">
                <a:latin typeface="Century Gothic" pitchFamily="34" charset="0"/>
              </a:rPr>
              <a:t>penerapan</a:t>
            </a:r>
            <a:r>
              <a:rPr lang="en-US" b="1" dirty="0">
                <a:latin typeface="Century Gothic" pitchFamily="34" charset="0"/>
              </a:rPr>
              <a:t> </a:t>
            </a:r>
            <a:r>
              <a:rPr lang="en-US" b="1" dirty="0" err="1">
                <a:latin typeface="Century Gothic" pitchFamily="34" charset="0"/>
              </a:rPr>
              <a:t>suatu</a:t>
            </a:r>
            <a:r>
              <a:rPr lang="en-US" b="1" dirty="0">
                <a:latin typeface="Century Gothic" pitchFamily="34" charset="0"/>
              </a:rPr>
              <a:t> </a:t>
            </a:r>
            <a:r>
              <a:rPr lang="en-US" b="1" dirty="0" err="1">
                <a:latin typeface="Century Gothic" pitchFamily="34" charset="0"/>
              </a:rPr>
              <a:t>persyaratan</a:t>
            </a:r>
            <a:r>
              <a:rPr lang="en-US" b="1" dirty="0">
                <a:latin typeface="Century Gothic" pitchFamily="34" charset="0"/>
              </a:rPr>
              <a:t> yang </a:t>
            </a:r>
            <a:r>
              <a:rPr lang="en-US" b="1" dirty="0" err="1">
                <a:latin typeface="Century Gothic" pitchFamily="34" charset="0"/>
              </a:rPr>
              <a:t>tidak</a:t>
            </a:r>
            <a:r>
              <a:rPr lang="en-US" b="1" dirty="0">
                <a:latin typeface="Century Gothic" pitchFamily="34" charset="0"/>
              </a:rPr>
              <a:t> </a:t>
            </a:r>
            <a:r>
              <a:rPr lang="en-US" b="1" dirty="0" err="1">
                <a:latin typeface="Century Gothic" pitchFamily="34" charset="0"/>
              </a:rPr>
              <a:t>mengakibatkan</a:t>
            </a:r>
            <a:r>
              <a:rPr lang="en-US" b="1" dirty="0">
                <a:latin typeface="Century Gothic" pitchFamily="34" charset="0"/>
              </a:rPr>
              <a:t> </a:t>
            </a:r>
            <a:r>
              <a:rPr lang="en-US" b="1" dirty="0" err="1">
                <a:latin typeface="Century Gothic" pitchFamily="34" charset="0"/>
              </a:rPr>
              <a:t>kepada</a:t>
            </a:r>
            <a:r>
              <a:rPr lang="en-US" b="1" dirty="0">
                <a:latin typeface="Century Gothic" pitchFamily="34" charset="0"/>
              </a:rPr>
              <a:t> 3 </a:t>
            </a:r>
            <a:r>
              <a:rPr lang="en-US" b="1" dirty="0" err="1">
                <a:latin typeface="Century Gothic" pitchFamily="34" charset="0"/>
              </a:rPr>
              <a:t>hal</a:t>
            </a:r>
            <a:r>
              <a:rPr lang="en-US" b="1" dirty="0">
                <a:latin typeface="Century Gothic" pitchFamily="34" charset="0"/>
              </a:rPr>
              <a:t> </a:t>
            </a:r>
            <a:r>
              <a:rPr lang="en-US" b="1" dirty="0" err="1">
                <a:latin typeface="Century Gothic" pitchFamily="34" charset="0"/>
              </a:rPr>
              <a:t>tersebut</a:t>
            </a:r>
            <a:r>
              <a:rPr lang="en-US" b="1" dirty="0">
                <a:latin typeface="Century Gothic" pitchFamily="34" charset="0"/>
              </a:rPr>
              <a:t> </a:t>
            </a:r>
            <a:r>
              <a:rPr lang="en-US" b="1" dirty="0" err="1">
                <a:latin typeface="Century Gothic" pitchFamily="34" charset="0"/>
              </a:rPr>
              <a:t>diatas</a:t>
            </a:r>
            <a:r>
              <a:rPr lang="en-US" b="1" dirty="0">
                <a:latin typeface="Century Gothic" pitchFamily="34" charset="0"/>
              </a:rPr>
              <a:t>.</a:t>
            </a:r>
          </a:p>
          <a:p>
            <a:pPr marL="742950" lvl="1" indent="-285750" algn="just">
              <a:spcBef>
                <a:spcPct val="20000"/>
              </a:spcBef>
              <a:buClr>
                <a:schemeClr val="tx1"/>
              </a:buClr>
              <a:buFont typeface="Wingdings" pitchFamily="2" charset="2"/>
              <a:buBlip>
                <a:blip r:embed="rId2"/>
              </a:buBlip>
            </a:pPr>
            <a:endParaRPr lang="en-US" sz="2000" b="1" dirty="0">
              <a:latin typeface="Century Gothic" pitchFamily="34" charset="0"/>
            </a:endParaRPr>
          </a:p>
        </p:txBody>
      </p:sp>
      <p:sp>
        <p:nvSpPr>
          <p:cNvPr id="4" name="Slide Number Placeholder 3">
            <a:extLst>
              <a:ext uri="{FF2B5EF4-FFF2-40B4-BE49-F238E27FC236}">
                <a16:creationId xmlns:a16="http://schemas.microsoft.com/office/drawing/2014/main" id="{F5C08494-4E36-4DE8-A79F-517860457C10}"/>
              </a:ext>
            </a:extLst>
          </p:cNvPr>
          <p:cNvSpPr>
            <a:spLocks noGrp="1"/>
          </p:cNvSpPr>
          <p:nvPr>
            <p:ph type="sldNum" sz="quarter" idx="12"/>
          </p:nvPr>
        </p:nvSpPr>
        <p:spPr/>
        <p:txBody>
          <a:bodyPr/>
          <a:lstStyle/>
          <a:p>
            <a:pPr>
              <a:defRPr/>
            </a:pPr>
            <a:fld id="{6479658B-7F9C-4333-9499-869B8642C574}" type="slidenum">
              <a:rPr lang="en-US" smtClean="0"/>
              <a:pPr>
                <a:defRPr/>
              </a:pPr>
              <a:t>96</a:t>
            </a:fld>
            <a:endParaRPr lang="en-US"/>
          </a:p>
        </p:txBody>
      </p:sp>
      <p:sp>
        <p:nvSpPr>
          <p:cNvPr id="5" name="Footer Placeholder 4">
            <a:extLst>
              <a:ext uri="{FF2B5EF4-FFF2-40B4-BE49-F238E27FC236}">
                <a16:creationId xmlns:a16="http://schemas.microsoft.com/office/drawing/2014/main" id="{BA8792F5-F94D-4CA5-B7EB-7FF0C87C8F49}"/>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cSld>
  <p:clrMapOvr>
    <a:masterClrMapping/>
  </p:clrMapOvr>
  <p:transition spd="slow">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body" idx="1"/>
          </p:nvPr>
        </p:nvSpPr>
        <p:spPr>
          <a:xfrm>
            <a:off x="413872" y="1484784"/>
            <a:ext cx="8996828" cy="3672408"/>
          </a:xfrm>
        </p:spPr>
        <p:txBody>
          <a:bodyPr>
            <a:noAutofit/>
          </a:bodyPr>
          <a:lstStyle/>
          <a:p>
            <a:pPr marL="479822" indent="-479822" algn="just">
              <a:buFont typeface="Wingdings" panose="05000000000000000000" pitchFamily="2" charset="2"/>
              <a:buAutoNum type="arabicPeriod"/>
            </a:pPr>
            <a:r>
              <a:rPr lang="en-US" altLang="en-US" sz="1950" dirty="0" err="1"/>
              <a:t>Ditemukan</a:t>
            </a:r>
            <a:r>
              <a:rPr lang="en-US" altLang="en-US" sz="1950" dirty="0"/>
              <a:t> record yang </a:t>
            </a:r>
            <a:r>
              <a:rPr lang="en-US" altLang="en-US" sz="1950" dirty="0" err="1"/>
              <a:t>sudah</a:t>
            </a:r>
            <a:r>
              <a:rPr lang="en-US" altLang="en-US" sz="1950" dirty="0"/>
              <a:t> </a:t>
            </a:r>
            <a:r>
              <a:rPr lang="en-US" altLang="en-US" sz="1950" dirty="0" err="1"/>
              <a:t>lebih</a:t>
            </a:r>
            <a:r>
              <a:rPr lang="en-US" altLang="en-US" sz="1950" dirty="0"/>
              <a:t> </a:t>
            </a:r>
            <a:r>
              <a:rPr lang="en-US" altLang="en-US" sz="1950" dirty="0" err="1"/>
              <a:t>dari</a:t>
            </a:r>
            <a:r>
              <a:rPr lang="en-US" altLang="en-US" sz="1950" dirty="0"/>
              <a:t> 1 </a:t>
            </a:r>
            <a:r>
              <a:rPr lang="en-US" altLang="en-US" sz="1950" dirty="0" err="1"/>
              <a:t>tahun</a:t>
            </a:r>
            <a:r>
              <a:rPr lang="en-US" altLang="en-US" sz="1950" dirty="0"/>
              <a:t> </a:t>
            </a:r>
            <a:r>
              <a:rPr lang="en-US" altLang="en-US" sz="1950" dirty="0" err="1"/>
              <a:t>belum</a:t>
            </a:r>
            <a:r>
              <a:rPr lang="en-US" altLang="en-US" sz="1950" dirty="0"/>
              <a:t> </a:t>
            </a:r>
            <a:r>
              <a:rPr lang="en-US" altLang="en-US" sz="1950" dirty="0" err="1"/>
              <a:t>dibuang</a:t>
            </a:r>
            <a:r>
              <a:rPr lang="en-US" altLang="en-US" sz="1950" dirty="0"/>
              <a:t>. </a:t>
            </a:r>
            <a:r>
              <a:rPr lang="en-US" altLang="en-US" sz="1950" dirty="0" err="1"/>
              <a:t>Tidak</a:t>
            </a:r>
            <a:r>
              <a:rPr lang="en-US" altLang="en-US" sz="1950" dirty="0"/>
              <a:t> </a:t>
            </a:r>
            <a:r>
              <a:rPr lang="en-US" altLang="en-US" sz="1950" dirty="0" err="1"/>
              <a:t>sesuai</a:t>
            </a:r>
            <a:r>
              <a:rPr lang="en-US" altLang="en-US" sz="1950" dirty="0"/>
              <a:t> </a:t>
            </a:r>
            <a:r>
              <a:rPr lang="en-US" altLang="en-US" sz="1950" dirty="0" err="1"/>
              <a:t>dengan</a:t>
            </a:r>
            <a:r>
              <a:rPr lang="en-US" altLang="en-US" sz="1950" dirty="0"/>
              <a:t> standard </a:t>
            </a:r>
            <a:r>
              <a:rPr lang="en-US" altLang="en-US" sz="1950" dirty="0" err="1"/>
              <a:t>masa</a:t>
            </a:r>
            <a:r>
              <a:rPr lang="en-US" altLang="en-US" sz="1950" dirty="0"/>
              <a:t> </a:t>
            </a:r>
            <a:r>
              <a:rPr lang="en-US" altLang="en-US" sz="1950" dirty="0" err="1"/>
              <a:t>simpan</a:t>
            </a:r>
            <a:r>
              <a:rPr lang="en-US" altLang="en-US" sz="1950" dirty="0"/>
              <a:t> yang </a:t>
            </a:r>
            <a:r>
              <a:rPr lang="en-US" altLang="en-US" sz="1950" dirty="0" err="1"/>
              <a:t>telah</a:t>
            </a:r>
            <a:r>
              <a:rPr lang="en-US" altLang="en-US" sz="1950" dirty="0"/>
              <a:t> </a:t>
            </a:r>
            <a:r>
              <a:rPr lang="en-US" altLang="en-US" sz="1950" dirty="0" err="1"/>
              <a:t>ditentukan</a:t>
            </a:r>
            <a:endParaRPr lang="en-US" altLang="en-US" sz="1950" dirty="0"/>
          </a:p>
          <a:p>
            <a:pPr marL="512763" indent="-512763" eaLnBrk="1" hangingPunct="1">
              <a:lnSpc>
                <a:spcPct val="90000"/>
              </a:lnSpc>
              <a:buFont typeface="Wingdings" pitchFamily="2" charset="2"/>
              <a:buAutoNum type="arabicPeriod"/>
            </a:pPr>
            <a:r>
              <a:rPr lang="en-US" altLang="en-US" sz="1950" dirty="0"/>
              <a:t>Dari total training semester 2 </a:t>
            </a:r>
            <a:r>
              <a:rPr lang="en-US" altLang="en-US" sz="1950" dirty="0" err="1"/>
              <a:t>tahun</a:t>
            </a:r>
            <a:r>
              <a:rPr lang="en-US" altLang="en-US" sz="1950" dirty="0"/>
              <a:t> 2013, </a:t>
            </a:r>
            <a:r>
              <a:rPr lang="en-US" altLang="en-US" sz="1950" dirty="0" err="1"/>
              <a:t>telah</a:t>
            </a:r>
            <a:r>
              <a:rPr lang="en-US" altLang="en-US" sz="1950" dirty="0"/>
              <a:t> </a:t>
            </a:r>
            <a:r>
              <a:rPr lang="en-US" altLang="en-US" sz="1950" dirty="0" err="1"/>
              <a:t>dilakukan</a:t>
            </a:r>
            <a:r>
              <a:rPr lang="en-US" altLang="en-US" sz="1950" dirty="0"/>
              <a:t> 15 training </a:t>
            </a:r>
            <a:r>
              <a:rPr lang="en-US" altLang="en-US" sz="1950" dirty="0" err="1"/>
              <a:t>oleh</a:t>
            </a:r>
            <a:r>
              <a:rPr lang="en-US" altLang="en-US" sz="1950" dirty="0"/>
              <a:t> HRD, </a:t>
            </a:r>
            <a:r>
              <a:rPr lang="en-US" altLang="en-US" sz="1950" dirty="0" err="1"/>
              <a:t>sesuai</a:t>
            </a:r>
            <a:r>
              <a:rPr lang="en-US" altLang="en-US" sz="1950" dirty="0"/>
              <a:t> </a:t>
            </a:r>
            <a:r>
              <a:rPr lang="en-US" altLang="en-US" sz="1950" dirty="0" err="1"/>
              <a:t>prosedur</a:t>
            </a:r>
            <a:r>
              <a:rPr lang="en-US" altLang="en-US" sz="1950" dirty="0"/>
              <a:t> </a:t>
            </a:r>
            <a:r>
              <a:rPr lang="en-US" altLang="en-US" sz="1950" dirty="0" err="1"/>
              <a:t>traning</a:t>
            </a:r>
            <a:r>
              <a:rPr lang="en-US" altLang="en-US" sz="1950" dirty="0"/>
              <a:t> </a:t>
            </a:r>
            <a:r>
              <a:rPr lang="en-US" altLang="en-US" sz="1950" dirty="0" err="1"/>
              <a:t>harus</a:t>
            </a:r>
            <a:r>
              <a:rPr lang="en-US" altLang="en-US" sz="1950" dirty="0"/>
              <a:t> </a:t>
            </a:r>
            <a:r>
              <a:rPr lang="en-US" altLang="en-US" sz="1950" dirty="0" err="1"/>
              <a:t>dilakukan</a:t>
            </a:r>
            <a:r>
              <a:rPr lang="en-US" altLang="en-US" sz="1950" dirty="0"/>
              <a:t> </a:t>
            </a:r>
            <a:r>
              <a:rPr lang="en-US" altLang="en-US" sz="1950" dirty="0" err="1"/>
              <a:t>evaluasi</a:t>
            </a:r>
            <a:r>
              <a:rPr lang="en-US" altLang="en-US" sz="1950" dirty="0"/>
              <a:t> </a:t>
            </a:r>
            <a:r>
              <a:rPr lang="en-US" altLang="en-US" sz="1950" dirty="0" err="1"/>
              <a:t>keefektifannya</a:t>
            </a:r>
            <a:r>
              <a:rPr lang="en-US" altLang="en-US" sz="1950" dirty="0"/>
              <a:t>, </a:t>
            </a:r>
            <a:r>
              <a:rPr lang="en-US" altLang="en-US" sz="1950" dirty="0" err="1"/>
              <a:t>akan</a:t>
            </a:r>
            <a:r>
              <a:rPr lang="en-US" altLang="en-US" sz="1950" dirty="0"/>
              <a:t> </a:t>
            </a:r>
            <a:r>
              <a:rPr lang="en-US" altLang="en-US" sz="1950" dirty="0" err="1"/>
              <a:t>tetapi</a:t>
            </a:r>
            <a:r>
              <a:rPr lang="en-US" altLang="en-US" sz="1950" dirty="0"/>
              <a:t> </a:t>
            </a:r>
            <a:r>
              <a:rPr lang="en-US" altLang="en-US" sz="1950" dirty="0" err="1"/>
              <a:t>hanya</a:t>
            </a:r>
            <a:r>
              <a:rPr lang="en-US" altLang="en-US" sz="1950" dirty="0"/>
              <a:t> 8 training yang </a:t>
            </a:r>
            <a:r>
              <a:rPr lang="en-US" altLang="en-US" sz="1950" dirty="0" err="1"/>
              <a:t>dilakukan</a:t>
            </a:r>
            <a:r>
              <a:rPr lang="en-US" altLang="en-US" sz="1950" dirty="0"/>
              <a:t> </a:t>
            </a:r>
            <a:r>
              <a:rPr lang="en-US" altLang="en-US" sz="1950" dirty="0" err="1"/>
              <a:t>evaluasi</a:t>
            </a:r>
            <a:r>
              <a:rPr lang="en-US" altLang="en-US" sz="1950" dirty="0"/>
              <a:t> </a:t>
            </a:r>
            <a:r>
              <a:rPr lang="en-US" altLang="en-US" sz="1950" dirty="0" err="1"/>
              <a:t>padahal</a:t>
            </a:r>
            <a:r>
              <a:rPr lang="en-US" altLang="en-US" sz="1950" dirty="0"/>
              <a:t> </a:t>
            </a:r>
            <a:r>
              <a:rPr lang="en-US" altLang="en-US" sz="1950" dirty="0" err="1"/>
              <a:t>sudah</a:t>
            </a:r>
            <a:r>
              <a:rPr lang="en-US" altLang="en-US" sz="1950" dirty="0"/>
              <a:t> </a:t>
            </a:r>
            <a:r>
              <a:rPr lang="en-US" altLang="en-US" sz="1950" dirty="0" err="1"/>
              <a:t>masuk</a:t>
            </a:r>
            <a:r>
              <a:rPr lang="en-US" altLang="en-US" sz="1950" dirty="0"/>
              <a:t> </a:t>
            </a:r>
            <a:r>
              <a:rPr lang="en-US" altLang="en-US" sz="1950" dirty="0" err="1"/>
              <a:t>waktu</a:t>
            </a:r>
            <a:r>
              <a:rPr lang="en-US" altLang="en-US" sz="1950" dirty="0"/>
              <a:t> </a:t>
            </a:r>
            <a:r>
              <a:rPr lang="en-US" altLang="en-US" sz="1950" dirty="0" err="1"/>
              <a:t>evaluasinya</a:t>
            </a:r>
            <a:r>
              <a:rPr lang="en-US" altLang="en-US" sz="1950" dirty="0"/>
              <a:t>.</a:t>
            </a:r>
          </a:p>
          <a:p>
            <a:pPr marL="512763" indent="-512763" eaLnBrk="1" hangingPunct="1">
              <a:lnSpc>
                <a:spcPct val="90000"/>
              </a:lnSpc>
              <a:buFont typeface="Wingdings" pitchFamily="2" charset="2"/>
              <a:buAutoNum type="arabicPeriod"/>
            </a:pPr>
            <a:r>
              <a:rPr lang="en-US" altLang="en-US" sz="1950" dirty="0" err="1"/>
              <a:t>Tidak</a:t>
            </a:r>
            <a:r>
              <a:rPr lang="en-US" altLang="en-US" sz="1950" dirty="0"/>
              <a:t> </a:t>
            </a:r>
            <a:r>
              <a:rPr lang="en-US" altLang="en-US" sz="1950" dirty="0" err="1"/>
              <a:t>ada</a:t>
            </a:r>
            <a:r>
              <a:rPr lang="en-US" altLang="en-US" sz="1950" dirty="0"/>
              <a:t> </a:t>
            </a:r>
            <a:r>
              <a:rPr lang="en-US" altLang="en-US" sz="1950" dirty="0" err="1"/>
              <a:t>instruksi</a:t>
            </a:r>
            <a:r>
              <a:rPr lang="en-US" altLang="en-US" sz="1950" dirty="0"/>
              <a:t> </a:t>
            </a:r>
            <a:r>
              <a:rPr lang="en-US" altLang="en-US" sz="1950" dirty="0" err="1"/>
              <a:t>kerja</a:t>
            </a:r>
            <a:r>
              <a:rPr lang="en-US" altLang="en-US" sz="1950" dirty="0"/>
              <a:t> </a:t>
            </a:r>
            <a:r>
              <a:rPr lang="en-US" altLang="en-US" sz="1950" dirty="0" err="1"/>
              <a:t>cara</a:t>
            </a:r>
            <a:r>
              <a:rPr lang="en-US" altLang="en-US" sz="1950" dirty="0"/>
              <a:t> </a:t>
            </a:r>
            <a:r>
              <a:rPr lang="en-US" altLang="en-US" sz="1950" dirty="0" err="1"/>
              <a:t>penggunaan</a:t>
            </a:r>
            <a:r>
              <a:rPr lang="en-US" altLang="en-US" sz="1950" dirty="0"/>
              <a:t> form </a:t>
            </a:r>
            <a:r>
              <a:rPr lang="en-US" altLang="en-US" sz="1950" dirty="0" err="1"/>
              <a:t>cuti</a:t>
            </a:r>
            <a:r>
              <a:rPr lang="en-US" altLang="en-US" sz="1950" dirty="0"/>
              <a:t>, </a:t>
            </a:r>
            <a:r>
              <a:rPr lang="en-US" altLang="en-US" sz="1950" dirty="0" err="1"/>
              <a:t>sehingga</a:t>
            </a:r>
            <a:r>
              <a:rPr lang="en-US" altLang="en-US" sz="1950" dirty="0"/>
              <a:t> </a:t>
            </a:r>
            <a:r>
              <a:rPr lang="en-US" altLang="en-US" sz="1950" dirty="0" err="1"/>
              <a:t>dikhawatirkan</a:t>
            </a:r>
            <a:r>
              <a:rPr lang="en-US" altLang="en-US" sz="1950" dirty="0"/>
              <a:t> </a:t>
            </a:r>
            <a:r>
              <a:rPr lang="en-US" altLang="en-US" sz="1950" dirty="0" err="1"/>
              <a:t>orang</a:t>
            </a:r>
            <a:r>
              <a:rPr lang="en-US" altLang="en-US" sz="1950" dirty="0"/>
              <a:t>  yang </a:t>
            </a:r>
            <a:r>
              <a:rPr lang="en-US" altLang="en-US" sz="1950" dirty="0" err="1"/>
              <a:t>akan</a:t>
            </a:r>
            <a:r>
              <a:rPr lang="en-US" altLang="en-US" sz="1950" dirty="0"/>
              <a:t> </a:t>
            </a:r>
            <a:r>
              <a:rPr lang="en-US" altLang="en-US" sz="1950" dirty="0" err="1"/>
              <a:t>mengajukan</a:t>
            </a:r>
            <a:r>
              <a:rPr lang="en-US" altLang="en-US" sz="1950" dirty="0"/>
              <a:t> </a:t>
            </a:r>
            <a:r>
              <a:rPr lang="en-US" altLang="en-US" sz="1950" dirty="0" err="1"/>
              <a:t>cuti</a:t>
            </a:r>
            <a:r>
              <a:rPr lang="en-US" altLang="en-US" sz="1950" dirty="0"/>
              <a:t> </a:t>
            </a:r>
            <a:r>
              <a:rPr lang="en-US" altLang="en-US" sz="1950" dirty="0" err="1"/>
              <a:t>tidak</a:t>
            </a:r>
            <a:r>
              <a:rPr lang="en-US" altLang="en-US" sz="1950" dirty="0"/>
              <a:t> </a:t>
            </a:r>
            <a:r>
              <a:rPr lang="en-US" altLang="en-US" sz="1950" dirty="0" err="1"/>
              <a:t>mengerti</a:t>
            </a:r>
            <a:r>
              <a:rPr lang="en-US" altLang="en-US" sz="1950" dirty="0"/>
              <a:t> </a:t>
            </a:r>
            <a:r>
              <a:rPr lang="en-US" altLang="en-US" sz="1950" dirty="0" err="1"/>
              <a:t>cara</a:t>
            </a:r>
            <a:r>
              <a:rPr lang="en-US" altLang="en-US" sz="1950" dirty="0"/>
              <a:t> </a:t>
            </a:r>
            <a:r>
              <a:rPr lang="en-US" altLang="en-US" sz="1950" dirty="0" err="1"/>
              <a:t>pengisian</a:t>
            </a:r>
            <a:r>
              <a:rPr lang="en-US" altLang="en-US" sz="1950" dirty="0"/>
              <a:t> form </a:t>
            </a:r>
            <a:r>
              <a:rPr lang="en-US" altLang="en-US" sz="1950" dirty="0" err="1"/>
              <a:t>tersebut</a:t>
            </a:r>
            <a:r>
              <a:rPr lang="en-US" altLang="en-US" sz="1950" dirty="0"/>
              <a:t>. </a:t>
            </a:r>
          </a:p>
          <a:p>
            <a:pPr marL="479822" indent="-479822" algn="just">
              <a:buFont typeface="Wingdings" panose="05000000000000000000" pitchFamily="2" charset="2"/>
              <a:buAutoNum type="arabicPeriod"/>
            </a:pPr>
            <a:r>
              <a:rPr lang="id-ID" altLang="en-US" sz="1950" dirty="0"/>
              <a:t>Terdapat pembelian barang yang salah</a:t>
            </a:r>
            <a:r>
              <a:rPr lang="en-US" altLang="en-US" sz="1950" dirty="0"/>
              <a:t> </a:t>
            </a:r>
            <a:r>
              <a:rPr lang="en-US" altLang="en-US" sz="1950" dirty="0" err="1"/>
              <a:t>dalam</a:t>
            </a:r>
            <a:r>
              <a:rPr lang="en-US" altLang="en-US" sz="1950" dirty="0"/>
              <a:t> </a:t>
            </a:r>
            <a:r>
              <a:rPr lang="en-US" altLang="en-US" sz="1950" dirty="0" err="1"/>
              <a:t>beberapa</a:t>
            </a:r>
            <a:r>
              <a:rPr lang="en-US" altLang="en-US" sz="1950" dirty="0"/>
              <a:t> </a:t>
            </a:r>
            <a:r>
              <a:rPr lang="en-US" altLang="en-US" sz="1950" dirty="0" err="1"/>
              <a:t>bulan</a:t>
            </a:r>
            <a:r>
              <a:rPr lang="en-US" altLang="en-US" sz="1950" dirty="0"/>
              <a:t> </a:t>
            </a:r>
            <a:r>
              <a:rPr lang="en-US" altLang="en-US" sz="1950" dirty="0" err="1"/>
              <a:t>tera</a:t>
            </a:r>
            <a:r>
              <a:rPr lang="en-US" sz="1950" dirty="0" err="1"/>
              <a:t>khir</a:t>
            </a:r>
            <a:r>
              <a:rPr lang="en-US" sz="1950" dirty="0"/>
              <a:t> di</a:t>
            </a:r>
            <a:r>
              <a:rPr lang="id-ID" sz="1950" dirty="0"/>
              <a:t>karena</a:t>
            </a:r>
            <a:r>
              <a:rPr lang="en-US" sz="1950" dirty="0" err="1"/>
              <a:t>kan</a:t>
            </a:r>
            <a:r>
              <a:rPr lang="id-ID" sz="1950" dirty="0"/>
              <a:t> informasi </a:t>
            </a:r>
            <a:r>
              <a:rPr lang="en-US" sz="1950" dirty="0" err="1"/>
              <a:t>barang</a:t>
            </a:r>
            <a:r>
              <a:rPr lang="en-US" sz="1950" dirty="0"/>
              <a:t> yang </a:t>
            </a:r>
            <a:r>
              <a:rPr lang="en-US" sz="1950" dirty="0" err="1"/>
              <a:t>akan</a:t>
            </a:r>
            <a:r>
              <a:rPr lang="en-US" sz="1950" dirty="0"/>
              <a:t> </a:t>
            </a:r>
            <a:r>
              <a:rPr lang="en-US" sz="1950" dirty="0" err="1"/>
              <a:t>dibeli</a:t>
            </a:r>
            <a:r>
              <a:rPr lang="id-ID" sz="1950" dirty="0"/>
              <a:t> tidak jelas</a:t>
            </a:r>
            <a:r>
              <a:rPr lang="en-US" sz="1950" dirty="0"/>
              <a:t>, </a:t>
            </a:r>
            <a:r>
              <a:rPr lang="en-US" sz="1950" dirty="0" err="1"/>
              <a:t>akibatnya</a:t>
            </a:r>
            <a:r>
              <a:rPr lang="en-US" sz="1950" dirty="0"/>
              <a:t> </a:t>
            </a:r>
            <a:r>
              <a:rPr lang="en-US" sz="1950" dirty="0" err="1"/>
              <a:t>perusahaan</a:t>
            </a:r>
            <a:r>
              <a:rPr lang="en-US" sz="1950" dirty="0"/>
              <a:t> </a:t>
            </a:r>
            <a:r>
              <a:rPr lang="en-US" sz="1950" dirty="0" err="1"/>
              <a:t>rugi</a:t>
            </a:r>
            <a:r>
              <a:rPr lang="en-US" sz="1950" dirty="0"/>
              <a:t> </a:t>
            </a:r>
            <a:r>
              <a:rPr lang="en-US" sz="1950" dirty="0" err="1"/>
              <a:t>hingga</a:t>
            </a:r>
            <a:r>
              <a:rPr lang="en-US" sz="1950" dirty="0"/>
              <a:t> </a:t>
            </a:r>
            <a:r>
              <a:rPr lang="en-US" sz="1950" dirty="0" err="1"/>
              <a:t>lebih</a:t>
            </a:r>
            <a:r>
              <a:rPr lang="en-US" sz="1950" dirty="0"/>
              <a:t> </a:t>
            </a:r>
            <a:r>
              <a:rPr lang="en-US" sz="1950" dirty="0" err="1"/>
              <a:t>dari</a:t>
            </a:r>
            <a:r>
              <a:rPr lang="en-US" sz="1950" dirty="0"/>
              <a:t> 100 </a:t>
            </a:r>
            <a:r>
              <a:rPr lang="en-US" sz="1950" dirty="0" err="1"/>
              <a:t>juta</a:t>
            </a:r>
            <a:r>
              <a:rPr lang="en-US" sz="1950" dirty="0"/>
              <a:t> </a:t>
            </a:r>
            <a:endParaRPr lang="en-US" altLang="en-US" sz="1950" dirty="0"/>
          </a:p>
          <a:p>
            <a:pPr marL="479822" indent="-479822" algn="just">
              <a:buFont typeface="Wingdings" panose="05000000000000000000" pitchFamily="2" charset="2"/>
              <a:buAutoNum type="arabicPeriod"/>
            </a:pPr>
            <a:r>
              <a:rPr lang="en-US" altLang="en-US" sz="1950" dirty="0"/>
              <a:t>Proses </a:t>
            </a:r>
            <a:r>
              <a:rPr lang="en-US" altLang="en-US" sz="1950" dirty="0" err="1"/>
              <a:t>produksi</a:t>
            </a:r>
            <a:r>
              <a:rPr lang="en-US" altLang="en-US" sz="1950" dirty="0"/>
              <a:t> part bracket battery </a:t>
            </a:r>
            <a:r>
              <a:rPr lang="en-US" altLang="en-US" sz="1950" dirty="0" err="1"/>
              <a:t>pada</a:t>
            </a:r>
            <a:r>
              <a:rPr lang="en-US" altLang="en-US" sz="1950" dirty="0"/>
              <a:t> </a:t>
            </a:r>
            <a:r>
              <a:rPr lang="en-US" altLang="en-US" sz="1950" dirty="0" err="1"/>
              <a:t>tanggal</a:t>
            </a:r>
            <a:r>
              <a:rPr lang="en-US" altLang="en-US" sz="1950" dirty="0"/>
              <a:t> 7 </a:t>
            </a:r>
            <a:r>
              <a:rPr lang="en-US" altLang="en-US" sz="1950" dirty="0" err="1"/>
              <a:t>januari</a:t>
            </a:r>
            <a:r>
              <a:rPr lang="en-US" altLang="en-US" sz="1950" dirty="0"/>
              <a:t> 2016, </a:t>
            </a:r>
            <a:r>
              <a:rPr lang="en-US" altLang="en-US" sz="1950" dirty="0" err="1"/>
              <a:t>tidak</a:t>
            </a:r>
            <a:r>
              <a:rPr lang="en-US" altLang="en-US" sz="1950" dirty="0"/>
              <a:t> </a:t>
            </a:r>
            <a:r>
              <a:rPr lang="en-US" altLang="en-US" sz="1950" dirty="0" err="1"/>
              <a:t>dilakukan</a:t>
            </a:r>
            <a:r>
              <a:rPr lang="en-US" altLang="en-US" sz="1950" dirty="0"/>
              <a:t> </a:t>
            </a:r>
            <a:r>
              <a:rPr lang="en-US" altLang="en-US" sz="1950" dirty="0" err="1"/>
              <a:t>pengecekan</a:t>
            </a:r>
            <a:r>
              <a:rPr lang="en-US" altLang="en-US" sz="1950" dirty="0"/>
              <a:t> </a:t>
            </a:r>
            <a:r>
              <a:rPr lang="en-US" altLang="en-US" sz="1950" dirty="0" err="1"/>
              <a:t>sama</a:t>
            </a:r>
            <a:r>
              <a:rPr lang="en-US" altLang="en-US" sz="1950" dirty="0"/>
              <a:t> </a:t>
            </a:r>
            <a:r>
              <a:rPr lang="en-US" altLang="en-US" sz="1950" dirty="0" err="1"/>
              <a:t>sekali</a:t>
            </a:r>
            <a:r>
              <a:rPr lang="en-US" altLang="en-US" sz="1950" dirty="0"/>
              <a:t> </a:t>
            </a:r>
            <a:r>
              <a:rPr lang="en-US" altLang="en-US" sz="1950" dirty="0" err="1"/>
              <a:t>karena</a:t>
            </a:r>
            <a:r>
              <a:rPr lang="en-US" altLang="en-US" sz="1950" dirty="0"/>
              <a:t> </a:t>
            </a:r>
            <a:r>
              <a:rPr lang="en-US" altLang="en-US" sz="1950" dirty="0" err="1"/>
              <a:t>alatnya</a:t>
            </a:r>
            <a:r>
              <a:rPr lang="en-US" altLang="en-US" sz="1950" dirty="0"/>
              <a:t> </a:t>
            </a:r>
            <a:r>
              <a:rPr lang="en-US" altLang="en-US" sz="1950" dirty="0" err="1"/>
              <a:t>rusak</a:t>
            </a:r>
            <a:r>
              <a:rPr lang="en-US" altLang="en-US" sz="1950" dirty="0"/>
              <a:t>, </a:t>
            </a:r>
            <a:r>
              <a:rPr lang="en-US" altLang="en-US" sz="1950" dirty="0" err="1"/>
              <a:t>tetapi</a:t>
            </a:r>
            <a:r>
              <a:rPr lang="en-US" altLang="en-US" sz="1950" dirty="0"/>
              <a:t> </a:t>
            </a:r>
            <a:r>
              <a:rPr lang="en-US" altLang="en-US" sz="1950" dirty="0" err="1"/>
              <a:t>produk</a:t>
            </a:r>
            <a:r>
              <a:rPr lang="en-US" altLang="en-US" sz="1950" dirty="0"/>
              <a:t> </a:t>
            </a:r>
            <a:r>
              <a:rPr lang="en-US" altLang="en-US" sz="1950" dirty="0" err="1"/>
              <a:t>tetap</a:t>
            </a:r>
            <a:r>
              <a:rPr lang="en-US" altLang="en-US" sz="1950" dirty="0"/>
              <a:t> </a:t>
            </a:r>
            <a:r>
              <a:rPr lang="en-US" altLang="en-US" sz="1950" dirty="0" err="1"/>
              <a:t>dikirim</a:t>
            </a:r>
            <a:r>
              <a:rPr lang="en-US" altLang="en-US" sz="1950" dirty="0"/>
              <a:t> </a:t>
            </a:r>
            <a:r>
              <a:rPr lang="en-US" altLang="en-US" sz="1950" dirty="0" err="1"/>
              <a:t>ke</a:t>
            </a:r>
            <a:r>
              <a:rPr lang="en-US" altLang="en-US" sz="1950" dirty="0"/>
              <a:t> customer</a:t>
            </a:r>
          </a:p>
          <a:p>
            <a:pPr marL="479822" indent="-479822" algn="just">
              <a:buFont typeface="Wingdings" panose="05000000000000000000" pitchFamily="2" charset="2"/>
              <a:buAutoNum type="arabicPeriod"/>
            </a:pPr>
            <a:r>
              <a:rPr lang="en-US" altLang="en-US" sz="1950" dirty="0" err="1"/>
              <a:t>Pada</a:t>
            </a:r>
            <a:r>
              <a:rPr lang="en-US" altLang="en-US" sz="1950" dirty="0"/>
              <a:t> </a:t>
            </a:r>
            <a:r>
              <a:rPr lang="en-US" altLang="en-US" sz="1950" dirty="0" err="1"/>
              <a:t>pelaksanaan</a:t>
            </a:r>
            <a:r>
              <a:rPr lang="en-US" altLang="en-US" sz="1950" dirty="0"/>
              <a:t> internal audit Feb 2016, </a:t>
            </a:r>
            <a:r>
              <a:rPr lang="en-US" altLang="en-US" sz="1950" dirty="0" err="1"/>
              <a:t>ditemukan</a:t>
            </a:r>
            <a:r>
              <a:rPr lang="en-US" altLang="en-US" sz="1950" dirty="0"/>
              <a:t> 1 auditor yang </a:t>
            </a:r>
            <a:r>
              <a:rPr lang="en-US" altLang="en-US" sz="1950" dirty="0" err="1"/>
              <a:t>mengaudit</a:t>
            </a:r>
            <a:r>
              <a:rPr lang="en-US" altLang="en-US" sz="1950" dirty="0"/>
              <a:t> </a:t>
            </a:r>
            <a:r>
              <a:rPr lang="en-US" altLang="en-US" sz="1950" dirty="0" err="1"/>
              <a:t>areanya</a:t>
            </a:r>
            <a:r>
              <a:rPr lang="en-US" altLang="en-US" sz="1950" dirty="0"/>
              <a:t> </a:t>
            </a:r>
            <a:r>
              <a:rPr lang="en-US" altLang="en-US" sz="1950" dirty="0" err="1"/>
              <a:t>sendiri</a:t>
            </a:r>
            <a:r>
              <a:rPr lang="en-US" altLang="en-US" sz="1950" dirty="0"/>
              <a:t>.</a:t>
            </a:r>
          </a:p>
        </p:txBody>
      </p:sp>
      <p:sp>
        <p:nvSpPr>
          <p:cNvPr id="2" name="Title 1"/>
          <p:cNvSpPr>
            <a:spLocks noGrp="1"/>
          </p:cNvSpPr>
          <p:nvPr>
            <p:ph type="title"/>
          </p:nvPr>
        </p:nvSpPr>
        <p:spPr/>
        <p:txBody>
          <a:bodyPr/>
          <a:lstStyle/>
          <a:p>
            <a:endParaRPr lang="en-US"/>
          </a:p>
        </p:txBody>
      </p:sp>
      <p:sp>
        <p:nvSpPr>
          <p:cNvPr id="5" name="Rectangle 4"/>
          <p:cNvSpPr/>
          <p:nvPr/>
        </p:nvSpPr>
        <p:spPr>
          <a:xfrm>
            <a:off x="0" y="0"/>
            <a:ext cx="9906000" cy="1417638"/>
          </a:xfrm>
          <a:prstGeom prst="rect">
            <a:avLst/>
          </a:prstGeom>
          <a:solidFill>
            <a:srgbClr val="008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indent="806450" algn="ctr"/>
            <a:r>
              <a:rPr lang="en-US" altLang="en-US" sz="2400" dirty="0" err="1"/>
              <a:t>Kategorikan</a:t>
            </a:r>
            <a:r>
              <a:rPr lang="en-US" altLang="en-US" sz="2400" dirty="0"/>
              <a:t> </a:t>
            </a:r>
            <a:r>
              <a:rPr lang="en-US" altLang="en-US" sz="2400" dirty="0" err="1"/>
              <a:t>temuan</a:t>
            </a:r>
            <a:r>
              <a:rPr lang="en-US" altLang="en-US" sz="2400" dirty="0"/>
              <a:t> </a:t>
            </a:r>
            <a:r>
              <a:rPr lang="en-US" altLang="en-US" sz="2400" dirty="0" err="1"/>
              <a:t>dibawah</a:t>
            </a:r>
            <a:r>
              <a:rPr lang="en-US" altLang="en-US" sz="2400" dirty="0"/>
              <a:t> </a:t>
            </a:r>
            <a:r>
              <a:rPr lang="en-US" altLang="en-US" sz="2400" dirty="0" err="1"/>
              <a:t>ini</a:t>
            </a:r>
            <a:r>
              <a:rPr lang="en-US" altLang="en-US" sz="2400" dirty="0"/>
              <a:t> </a:t>
            </a:r>
            <a:br>
              <a:rPr lang="en-US" altLang="en-US" sz="2400" dirty="0"/>
            </a:br>
            <a:r>
              <a:rPr lang="en-US" altLang="en-US" sz="2400" dirty="0"/>
              <a:t>(Non Conformity Major, Minor </a:t>
            </a:r>
            <a:r>
              <a:rPr lang="en-US" altLang="en-US" sz="2400" dirty="0" err="1"/>
              <a:t>atau</a:t>
            </a:r>
            <a:r>
              <a:rPr lang="en-US" altLang="en-US" sz="2400" dirty="0"/>
              <a:t> Improvement, </a:t>
            </a:r>
            <a:r>
              <a:rPr lang="en-US" altLang="en-US" sz="2400" dirty="0" err="1"/>
              <a:t>atau</a:t>
            </a:r>
            <a:r>
              <a:rPr lang="en-US" altLang="en-US" sz="2400" dirty="0"/>
              <a:t> nit picking) </a:t>
            </a:r>
            <a:br>
              <a:rPr lang="en-US" altLang="en-US" sz="2400" dirty="0"/>
            </a:br>
            <a:r>
              <a:rPr lang="en-US" altLang="en-US" sz="2400" dirty="0" err="1"/>
              <a:t>dan</a:t>
            </a:r>
            <a:r>
              <a:rPr lang="en-US" altLang="en-US" sz="2400" dirty="0"/>
              <a:t> </a:t>
            </a:r>
            <a:r>
              <a:rPr lang="en-US" altLang="en-US" sz="2400" dirty="0" err="1"/>
              <a:t>sebutkan</a:t>
            </a:r>
            <a:r>
              <a:rPr lang="en-US" altLang="en-US" sz="2400" dirty="0"/>
              <a:t> </a:t>
            </a:r>
            <a:r>
              <a:rPr lang="en-US" altLang="en-US" sz="2400" dirty="0" err="1"/>
              <a:t>pasal</a:t>
            </a:r>
            <a:r>
              <a:rPr lang="en-US" altLang="en-US" sz="2400" dirty="0"/>
              <a:t> ISO 9001, IATF </a:t>
            </a:r>
            <a:r>
              <a:rPr lang="en-US" altLang="en-US" sz="2400" dirty="0" err="1"/>
              <a:t>terkait</a:t>
            </a:r>
            <a:endParaRPr lang="en-US" sz="2400" dirty="0">
              <a:solidFill>
                <a:schemeClr val="bg1"/>
              </a:solidFill>
            </a:endParaRPr>
          </a:p>
        </p:txBody>
      </p:sp>
      <p:pic>
        <p:nvPicPr>
          <p:cNvPr id="6" name="Picture 1" descr="C:\Users\Agus Wahyudi\Pictures\3D man\3d-man-watch-24684127.jpg"/>
          <p:cNvPicPr>
            <a:picLocks noChangeAspect="1" noChangeArrowheads="1"/>
          </p:cNvPicPr>
          <p:nvPr/>
        </p:nvPicPr>
        <p:blipFill>
          <a:blip r:embed="rId3" cstate="print"/>
          <a:srcRect/>
          <a:stretch>
            <a:fillRect/>
          </a:stretch>
        </p:blipFill>
        <p:spPr bwMode="auto">
          <a:xfrm>
            <a:off x="8127900" y="5196208"/>
            <a:ext cx="1395704" cy="1395704"/>
          </a:xfrm>
          <a:prstGeom prst="rect">
            <a:avLst/>
          </a:prstGeom>
          <a:noFill/>
        </p:spPr>
      </p:pic>
      <p:sp>
        <p:nvSpPr>
          <p:cNvPr id="7" name="TextBox 6"/>
          <p:cNvSpPr txBox="1"/>
          <p:nvPr/>
        </p:nvSpPr>
        <p:spPr>
          <a:xfrm>
            <a:off x="7853644" y="6474822"/>
            <a:ext cx="1944216" cy="338554"/>
          </a:xfrm>
          <a:prstGeom prst="rect">
            <a:avLst/>
          </a:prstGeom>
          <a:noFill/>
        </p:spPr>
        <p:txBody>
          <a:bodyPr wrap="square" rtlCol="0">
            <a:spAutoFit/>
          </a:bodyPr>
          <a:lstStyle/>
          <a:p>
            <a:pPr algn="ctr"/>
            <a:r>
              <a:rPr lang="id-ID" sz="1600" dirty="0">
                <a:solidFill>
                  <a:srgbClr val="0000CC"/>
                </a:solidFill>
                <a:latin typeface="Century Gothic" pitchFamily="34" charset="0"/>
              </a:rPr>
              <a:t>Waktu : 15 Menit</a:t>
            </a:r>
          </a:p>
        </p:txBody>
      </p:sp>
      <p:sp>
        <p:nvSpPr>
          <p:cNvPr id="4" name="Slide Number Placeholder 3"/>
          <p:cNvSpPr>
            <a:spLocks noGrp="1"/>
          </p:cNvSpPr>
          <p:nvPr>
            <p:ph type="sldNum" sz="quarter" idx="12"/>
          </p:nvPr>
        </p:nvSpPr>
        <p:spPr/>
        <p:txBody>
          <a:bodyPr/>
          <a:lstStyle/>
          <a:p>
            <a:pPr>
              <a:defRPr/>
            </a:pPr>
            <a:fld id="{6479658B-7F9C-4333-9499-869B8642C574}" type="slidenum">
              <a:rPr lang="en-US" smtClean="0"/>
              <a:pPr>
                <a:defRPr/>
              </a:pPr>
              <a:t>97</a:t>
            </a:fld>
            <a:endParaRPr lang="en-US"/>
          </a:p>
        </p:txBody>
      </p:sp>
      <p:sp>
        <p:nvSpPr>
          <p:cNvPr id="3" name="Footer Placeholder 2">
            <a:extLst>
              <a:ext uri="{FF2B5EF4-FFF2-40B4-BE49-F238E27FC236}">
                <a16:creationId xmlns:a16="http://schemas.microsoft.com/office/drawing/2014/main" id="{1C8E01E1-5E5A-41CB-8FC9-950A888BCF23}"/>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4010021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5216" y="404813"/>
            <a:ext cx="7563686" cy="641350"/>
          </a:xfrm>
        </p:spPr>
        <p:txBody>
          <a:bodyPr anchorCtr="1"/>
          <a:lstStyle/>
          <a:p>
            <a:pPr eaLnBrk="1" hangingPunct="1">
              <a:buFont typeface="Monotype Sorts" charset="2"/>
              <a:buChar char="®"/>
              <a:defRPr/>
            </a:pPr>
            <a:r>
              <a:rPr lang="en-US" sz="3600" b="0" dirty="0">
                <a:effectLst>
                  <a:outerShdw blurRad="38100" dist="38100" dir="2700000" algn="tl">
                    <a:srgbClr val="C0C0C0"/>
                  </a:outerShdw>
                </a:effectLst>
              </a:rPr>
              <a:t> </a:t>
            </a:r>
            <a:r>
              <a:rPr lang="en-US" sz="3600" b="0" dirty="0" err="1">
                <a:effectLst>
                  <a:outerShdw blurRad="38100" dist="38100" dir="2700000" algn="tl">
                    <a:srgbClr val="C0C0C0"/>
                  </a:outerShdw>
                </a:effectLst>
              </a:rPr>
              <a:t>Membuat</a:t>
            </a:r>
            <a:r>
              <a:rPr lang="en-US" sz="3600" b="0" dirty="0">
                <a:effectLst>
                  <a:outerShdw blurRad="38100" dist="38100" dir="2700000" algn="tl">
                    <a:srgbClr val="C0C0C0"/>
                  </a:outerShdw>
                </a:effectLst>
              </a:rPr>
              <a:t> </a:t>
            </a:r>
            <a:r>
              <a:rPr lang="en-US" sz="3600" b="0" dirty="0" err="1">
                <a:effectLst>
                  <a:outerShdw blurRad="38100" dist="38100" dir="2700000" algn="tl">
                    <a:srgbClr val="C0C0C0"/>
                  </a:outerShdw>
                </a:effectLst>
              </a:rPr>
              <a:t>Laporan</a:t>
            </a:r>
            <a:r>
              <a:rPr lang="en-US" sz="3600" b="0" dirty="0">
                <a:effectLst>
                  <a:outerShdw blurRad="38100" dist="38100" dir="2700000" algn="tl">
                    <a:srgbClr val="C0C0C0"/>
                  </a:outerShdw>
                </a:effectLst>
              </a:rPr>
              <a:t> Audit</a:t>
            </a:r>
          </a:p>
        </p:txBody>
      </p:sp>
      <p:sp>
        <p:nvSpPr>
          <p:cNvPr id="99331" name="Text Box 4"/>
          <p:cNvSpPr txBox="1">
            <a:spLocks noChangeArrowheads="1"/>
          </p:cNvSpPr>
          <p:nvPr/>
        </p:nvSpPr>
        <p:spPr bwMode="auto">
          <a:xfrm>
            <a:off x="1381100" y="1846283"/>
            <a:ext cx="7662144" cy="4511675"/>
          </a:xfrm>
          <a:prstGeom prst="rect">
            <a:avLst/>
          </a:prstGeom>
          <a:noFill/>
          <a:ln w="9525">
            <a:noFill/>
            <a:miter lim="800000"/>
            <a:headEnd/>
            <a:tailEnd/>
          </a:ln>
        </p:spPr>
        <p:txBody>
          <a:bodyPr>
            <a:spAutoFit/>
          </a:bodyPr>
          <a:lstStyle/>
          <a:p>
            <a:pPr marL="457200" indent="-457200" algn="just" eaLnBrk="0" hangingPunct="0">
              <a:spcBef>
                <a:spcPct val="50000"/>
              </a:spcBef>
              <a:buFont typeface="Monotype Sorts" charset="2"/>
              <a:buChar char="J"/>
            </a:pPr>
            <a:r>
              <a:rPr lang="en-US" sz="2000" b="0" dirty="0" err="1">
                <a:latin typeface="Century Gothic" pitchFamily="34" charset="0"/>
              </a:rPr>
              <a:t>Catat</a:t>
            </a:r>
            <a:r>
              <a:rPr lang="en-US" sz="2000" b="0" dirty="0">
                <a:latin typeface="Century Gothic" pitchFamily="34" charset="0"/>
              </a:rPr>
              <a:t> </a:t>
            </a:r>
            <a:r>
              <a:rPr lang="en-US" sz="2000" b="0" dirty="0" err="1">
                <a:latin typeface="Century Gothic" pitchFamily="34" charset="0"/>
              </a:rPr>
              <a:t>semua</a:t>
            </a:r>
            <a:r>
              <a:rPr lang="en-US" sz="2000" b="0" dirty="0">
                <a:latin typeface="Century Gothic" pitchFamily="34" charset="0"/>
              </a:rPr>
              <a:t> </a:t>
            </a:r>
            <a:r>
              <a:rPr lang="en-US" sz="2000" b="0" dirty="0" err="1">
                <a:latin typeface="Century Gothic" pitchFamily="34" charset="0"/>
              </a:rPr>
              <a:t>temuan</a:t>
            </a:r>
            <a:r>
              <a:rPr lang="en-US" sz="2000" b="0" dirty="0">
                <a:latin typeface="Century Gothic" pitchFamily="34" charset="0"/>
              </a:rPr>
              <a:t> audit </a:t>
            </a:r>
            <a:r>
              <a:rPr lang="en-US" sz="2000" b="0" dirty="0" err="1">
                <a:latin typeface="Century Gothic" pitchFamily="34" charset="0"/>
              </a:rPr>
              <a:t>baik</a:t>
            </a:r>
            <a:r>
              <a:rPr lang="en-US" sz="2000" b="0" dirty="0">
                <a:latin typeface="Century Gothic" pitchFamily="34" charset="0"/>
              </a:rPr>
              <a:t> Conformity, </a:t>
            </a:r>
            <a:r>
              <a:rPr lang="en-US" sz="2000" b="0" dirty="0" err="1">
                <a:latin typeface="Century Gothic" pitchFamily="34" charset="0"/>
              </a:rPr>
              <a:t>Nonconforrmity</a:t>
            </a:r>
            <a:r>
              <a:rPr lang="en-US" sz="2000" b="0" dirty="0">
                <a:latin typeface="Century Gothic" pitchFamily="34" charset="0"/>
              </a:rPr>
              <a:t> </a:t>
            </a:r>
            <a:r>
              <a:rPr lang="en-US" sz="2000" b="0" dirty="0" err="1">
                <a:latin typeface="Century Gothic" pitchFamily="34" charset="0"/>
              </a:rPr>
              <a:t>ataupun</a:t>
            </a:r>
            <a:r>
              <a:rPr lang="en-US" sz="2000" b="0" dirty="0">
                <a:latin typeface="Century Gothic" pitchFamily="34" charset="0"/>
              </a:rPr>
              <a:t> Improvement opportunity </a:t>
            </a:r>
            <a:r>
              <a:rPr lang="en-US" sz="2000" b="0" dirty="0" err="1">
                <a:latin typeface="Century Gothic" pitchFamily="34" charset="0"/>
              </a:rPr>
              <a:t>berikut</a:t>
            </a:r>
            <a:r>
              <a:rPr lang="en-US" sz="2000" b="0" dirty="0">
                <a:latin typeface="Century Gothic" pitchFamily="34" charset="0"/>
              </a:rPr>
              <a:t> </a:t>
            </a:r>
            <a:r>
              <a:rPr lang="en-US" sz="2000" b="0" dirty="0" err="1">
                <a:latin typeface="Century Gothic" pitchFamily="34" charset="0"/>
              </a:rPr>
              <a:t>dengan</a:t>
            </a:r>
            <a:r>
              <a:rPr lang="en-US" sz="2000" b="0" dirty="0">
                <a:latin typeface="Century Gothic" pitchFamily="34" charset="0"/>
              </a:rPr>
              <a:t> objective evidence-</a:t>
            </a:r>
            <a:r>
              <a:rPr lang="en-US" sz="2000" b="0" dirty="0" err="1">
                <a:latin typeface="Century Gothic" pitchFamily="34" charset="0"/>
              </a:rPr>
              <a:t>nya</a:t>
            </a:r>
            <a:r>
              <a:rPr lang="en-US" sz="2000" b="0" dirty="0">
                <a:latin typeface="Century Gothic" pitchFamily="34" charset="0"/>
              </a:rPr>
              <a:t> yang (</a:t>
            </a:r>
            <a:r>
              <a:rPr lang="en-US" sz="2000" b="0" dirty="0" err="1">
                <a:latin typeface="Century Gothic" pitchFamily="34" charset="0"/>
              </a:rPr>
              <a:t>dapat</a:t>
            </a:r>
            <a:r>
              <a:rPr lang="en-US" sz="2000" b="0" dirty="0">
                <a:latin typeface="Century Gothic" pitchFamily="34" charset="0"/>
              </a:rPr>
              <a:t> </a:t>
            </a:r>
            <a:r>
              <a:rPr lang="en-US" sz="2000" b="0" dirty="0" err="1">
                <a:latin typeface="Century Gothic" pitchFamily="34" charset="0"/>
              </a:rPr>
              <a:t>mengunakan</a:t>
            </a:r>
            <a:r>
              <a:rPr lang="en-US" sz="2000" b="0" dirty="0">
                <a:latin typeface="Century Gothic" pitchFamily="34" charset="0"/>
              </a:rPr>
              <a:t> Checklist)</a:t>
            </a:r>
          </a:p>
          <a:p>
            <a:pPr marL="457200" indent="-457200" algn="just" eaLnBrk="0" hangingPunct="0">
              <a:spcBef>
                <a:spcPct val="50000"/>
              </a:spcBef>
              <a:buFont typeface="Monotype Sorts" charset="2"/>
              <a:buChar char="J"/>
            </a:pPr>
            <a:r>
              <a:rPr lang="en-US" sz="2000" b="0" dirty="0" err="1">
                <a:latin typeface="Century Gothic" pitchFamily="34" charset="0"/>
              </a:rPr>
              <a:t>Tentukan</a:t>
            </a:r>
            <a:r>
              <a:rPr lang="en-US" sz="2000" b="0" dirty="0">
                <a:latin typeface="Century Gothic" pitchFamily="34" charset="0"/>
              </a:rPr>
              <a:t> </a:t>
            </a:r>
            <a:r>
              <a:rPr lang="en-US" sz="2000" b="0" dirty="0" err="1">
                <a:latin typeface="Century Gothic" pitchFamily="34" charset="0"/>
              </a:rPr>
              <a:t>klasifikasi</a:t>
            </a:r>
            <a:r>
              <a:rPr lang="en-US" sz="2000" b="0" dirty="0">
                <a:latin typeface="Century Gothic" pitchFamily="34" charset="0"/>
              </a:rPr>
              <a:t> </a:t>
            </a:r>
            <a:r>
              <a:rPr lang="en-US" sz="2000" b="0" dirty="0" err="1">
                <a:latin typeface="Century Gothic" pitchFamily="34" charset="0"/>
              </a:rPr>
              <a:t>setiap</a:t>
            </a:r>
            <a:r>
              <a:rPr lang="en-US" sz="2000" b="0" dirty="0">
                <a:latin typeface="Century Gothic" pitchFamily="34" charset="0"/>
              </a:rPr>
              <a:t> Nonconformity.   </a:t>
            </a:r>
          </a:p>
          <a:p>
            <a:pPr marL="457200" indent="-457200" algn="just" eaLnBrk="0" hangingPunct="0">
              <a:spcBef>
                <a:spcPct val="50000"/>
              </a:spcBef>
              <a:buFont typeface="Monotype Sorts" charset="2"/>
              <a:buChar char="J"/>
            </a:pPr>
            <a:r>
              <a:rPr lang="en-US" sz="2000" b="0" dirty="0" err="1">
                <a:latin typeface="Century Gothic" pitchFamily="34" charset="0"/>
              </a:rPr>
              <a:t>Konfirmasikan</a:t>
            </a:r>
            <a:r>
              <a:rPr lang="en-US" sz="2000" b="0" dirty="0">
                <a:latin typeface="Century Gothic" pitchFamily="34" charset="0"/>
              </a:rPr>
              <a:t> </a:t>
            </a:r>
            <a:r>
              <a:rPr lang="en-US" sz="2000" b="0" dirty="0" err="1">
                <a:latin typeface="Century Gothic" pitchFamily="34" charset="0"/>
              </a:rPr>
              <a:t>setiap</a:t>
            </a:r>
            <a:r>
              <a:rPr lang="en-US" sz="2000" b="0" dirty="0">
                <a:latin typeface="Century Gothic" pitchFamily="34" charset="0"/>
              </a:rPr>
              <a:t> </a:t>
            </a:r>
            <a:r>
              <a:rPr lang="en-US" sz="2000" b="0" dirty="0" err="1">
                <a:latin typeface="Century Gothic" pitchFamily="34" charset="0"/>
              </a:rPr>
              <a:t>temuan</a:t>
            </a:r>
            <a:r>
              <a:rPr lang="en-US" sz="2000" b="0" dirty="0">
                <a:latin typeface="Century Gothic" pitchFamily="34" charset="0"/>
              </a:rPr>
              <a:t> </a:t>
            </a:r>
            <a:r>
              <a:rPr lang="en-US" sz="2000" b="0" dirty="0" err="1">
                <a:latin typeface="Century Gothic" pitchFamily="34" charset="0"/>
              </a:rPr>
              <a:t>terutama</a:t>
            </a:r>
            <a:r>
              <a:rPr lang="en-US" sz="2000" b="0" dirty="0">
                <a:latin typeface="Century Gothic" pitchFamily="34" charset="0"/>
              </a:rPr>
              <a:t> Nonconformity </a:t>
            </a:r>
            <a:r>
              <a:rPr lang="en-US" sz="2000" b="0" dirty="0" err="1">
                <a:latin typeface="Century Gothic" pitchFamily="34" charset="0"/>
              </a:rPr>
              <a:t>kepada</a:t>
            </a:r>
            <a:r>
              <a:rPr lang="en-US" sz="2000" b="0" dirty="0">
                <a:latin typeface="Century Gothic" pitchFamily="34" charset="0"/>
              </a:rPr>
              <a:t> </a:t>
            </a:r>
            <a:r>
              <a:rPr lang="en-US" sz="2000" b="0" dirty="0" err="1">
                <a:latin typeface="Century Gothic" pitchFamily="34" charset="0"/>
              </a:rPr>
              <a:t>auditee</a:t>
            </a:r>
            <a:r>
              <a:rPr lang="en-US" sz="2000" b="0" dirty="0">
                <a:latin typeface="Century Gothic" pitchFamily="34" charset="0"/>
              </a:rPr>
              <a:t> </a:t>
            </a:r>
            <a:r>
              <a:rPr lang="en-US" sz="2000" b="0" dirty="0" err="1">
                <a:latin typeface="Century Gothic" pitchFamily="34" charset="0"/>
              </a:rPr>
              <a:t>lalu</a:t>
            </a:r>
            <a:r>
              <a:rPr lang="en-US" sz="2000" b="0" dirty="0">
                <a:latin typeface="Century Gothic" pitchFamily="34" charset="0"/>
              </a:rPr>
              <a:t> </a:t>
            </a:r>
            <a:r>
              <a:rPr lang="en-US" sz="2000" b="0" dirty="0" err="1">
                <a:latin typeface="Century Gothic" pitchFamily="34" charset="0"/>
              </a:rPr>
              <a:t>mintakan</a:t>
            </a:r>
            <a:r>
              <a:rPr lang="en-US" sz="2000" b="0" dirty="0">
                <a:latin typeface="Century Gothic" pitchFamily="34" charset="0"/>
              </a:rPr>
              <a:t> sign-</a:t>
            </a:r>
            <a:r>
              <a:rPr lang="en-US" sz="2000" b="0" dirty="0" err="1">
                <a:latin typeface="Century Gothic" pitchFamily="34" charset="0"/>
              </a:rPr>
              <a:t>nya</a:t>
            </a:r>
            <a:r>
              <a:rPr lang="en-US" sz="2000" b="0" dirty="0">
                <a:latin typeface="Century Gothic" pitchFamily="34" charset="0"/>
              </a:rPr>
              <a:t>.</a:t>
            </a:r>
          </a:p>
          <a:p>
            <a:pPr marL="457200" indent="-457200" algn="just" eaLnBrk="0" hangingPunct="0">
              <a:spcBef>
                <a:spcPct val="50000"/>
              </a:spcBef>
              <a:buFont typeface="Monotype Sorts" charset="2"/>
              <a:buChar char="J"/>
            </a:pPr>
            <a:r>
              <a:rPr lang="en-US" sz="2000" b="0" dirty="0" err="1">
                <a:latin typeface="Century Gothic" pitchFamily="34" charset="0"/>
              </a:rPr>
              <a:t>Catat</a:t>
            </a:r>
            <a:r>
              <a:rPr lang="en-US" sz="2000" b="0" dirty="0">
                <a:latin typeface="Century Gothic" pitchFamily="34" charset="0"/>
              </a:rPr>
              <a:t> Nonconformity </a:t>
            </a:r>
            <a:r>
              <a:rPr lang="en-US" sz="2000" b="0" dirty="0" err="1">
                <a:latin typeface="Century Gothic" pitchFamily="34" charset="0"/>
              </a:rPr>
              <a:t>pada</a:t>
            </a:r>
            <a:r>
              <a:rPr lang="en-US" sz="2000" b="0" dirty="0">
                <a:latin typeface="Century Gothic" pitchFamily="34" charset="0"/>
              </a:rPr>
              <a:t> </a:t>
            </a:r>
            <a:r>
              <a:rPr lang="en-US" sz="2000" b="0" dirty="0" err="1">
                <a:latin typeface="Century Gothic" pitchFamily="34" charset="0"/>
              </a:rPr>
              <a:t>pada</a:t>
            </a:r>
            <a:r>
              <a:rPr lang="en-US" sz="2000" b="0" dirty="0">
                <a:latin typeface="Century Gothic" pitchFamily="34" charset="0"/>
              </a:rPr>
              <a:t> “Corrective Action Request”</a:t>
            </a:r>
          </a:p>
          <a:p>
            <a:pPr marL="457200" indent="-457200" algn="just" eaLnBrk="0" hangingPunct="0">
              <a:spcBef>
                <a:spcPct val="50000"/>
              </a:spcBef>
              <a:buFont typeface="Monotype Sorts" charset="2"/>
              <a:buChar char="J"/>
            </a:pPr>
            <a:r>
              <a:rPr lang="en-US" sz="2000" b="0" dirty="0">
                <a:latin typeface="Century Gothic" pitchFamily="34" charset="0"/>
              </a:rPr>
              <a:t>Compile Nonconformity </a:t>
            </a:r>
            <a:r>
              <a:rPr lang="en-US" sz="2000" b="0" dirty="0" err="1">
                <a:latin typeface="Century Gothic" pitchFamily="34" charset="0"/>
              </a:rPr>
              <a:t>dalam</a:t>
            </a:r>
            <a:r>
              <a:rPr lang="en-US" sz="2000" b="0" dirty="0">
                <a:latin typeface="Century Gothic" pitchFamily="34" charset="0"/>
              </a:rPr>
              <a:t> </a:t>
            </a:r>
            <a:r>
              <a:rPr lang="en-US" sz="2000" b="0" dirty="0" err="1">
                <a:latin typeface="Century Gothic" pitchFamily="34" charset="0"/>
              </a:rPr>
              <a:t>suatu</a:t>
            </a:r>
            <a:r>
              <a:rPr lang="en-US" sz="2000" b="0" dirty="0">
                <a:latin typeface="Century Gothic" pitchFamily="34" charset="0"/>
              </a:rPr>
              <a:t> </a:t>
            </a:r>
            <a:r>
              <a:rPr lang="en-US" sz="2000" b="0" dirty="0" err="1">
                <a:latin typeface="Century Gothic" pitchFamily="34" charset="0"/>
              </a:rPr>
              <a:t>tabel</a:t>
            </a:r>
            <a:r>
              <a:rPr lang="en-US" sz="2000" b="0" dirty="0">
                <a:latin typeface="Century Gothic" pitchFamily="34" charset="0"/>
              </a:rPr>
              <a:t> </a:t>
            </a:r>
            <a:r>
              <a:rPr lang="en-US" sz="2000" b="0" dirty="0" err="1">
                <a:latin typeface="Century Gothic" pitchFamily="34" charset="0"/>
              </a:rPr>
              <a:t>untuk</a:t>
            </a:r>
            <a:r>
              <a:rPr lang="en-US" sz="2000" b="0" dirty="0">
                <a:latin typeface="Century Gothic" pitchFamily="34" charset="0"/>
              </a:rPr>
              <a:t> </a:t>
            </a:r>
            <a:r>
              <a:rPr lang="en-US" sz="2000" b="0" dirty="0" err="1">
                <a:latin typeface="Century Gothic" pitchFamily="34" charset="0"/>
              </a:rPr>
              <a:t>menunjukan</a:t>
            </a:r>
            <a:r>
              <a:rPr lang="en-US" sz="2000" b="0" dirty="0">
                <a:latin typeface="Century Gothic" pitchFamily="34" charset="0"/>
              </a:rPr>
              <a:t> </a:t>
            </a:r>
            <a:r>
              <a:rPr lang="en-US" sz="2000" b="0" dirty="0" err="1">
                <a:latin typeface="Century Gothic" pitchFamily="34" charset="0"/>
              </a:rPr>
              <a:t>distribusinya</a:t>
            </a:r>
            <a:r>
              <a:rPr lang="en-US" sz="2000" b="0" dirty="0">
                <a:latin typeface="Century Gothic" pitchFamily="34" charset="0"/>
              </a:rPr>
              <a:t> </a:t>
            </a:r>
            <a:r>
              <a:rPr lang="en-US" sz="2000" b="0" dirty="0" err="1">
                <a:latin typeface="Century Gothic" pitchFamily="34" charset="0"/>
              </a:rPr>
              <a:t>dalam</a:t>
            </a:r>
            <a:r>
              <a:rPr lang="en-US" sz="2000" b="0" dirty="0">
                <a:latin typeface="Century Gothic" pitchFamily="34" charset="0"/>
              </a:rPr>
              <a:t> </a:t>
            </a:r>
            <a:r>
              <a:rPr lang="en-US" sz="2000" b="0" dirty="0" err="1">
                <a:latin typeface="Century Gothic" pitchFamily="34" charset="0"/>
              </a:rPr>
              <a:t>organisasi</a:t>
            </a:r>
            <a:r>
              <a:rPr lang="en-US" sz="2000" b="0" dirty="0">
                <a:latin typeface="Century Gothic" pitchFamily="34" charset="0"/>
              </a:rPr>
              <a:t>.</a:t>
            </a:r>
          </a:p>
          <a:p>
            <a:pPr marL="457200" indent="-457200" algn="just" eaLnBrk="0" hangingPunct="0">
              <a:spcBef>
                <a:spcPct val="50000"/>
              </a:spcBef>
              <a:buFont typeface="Monotype Sorts" charset="2"/>
              <a:buChar char="J"/>
            </a:pPr>
            <a:endParaRPr lang="en-US" sz="2000" b="0" dirty="0">
              <a:latin typeface="Century Gothic" pitchFamily="34" charset="0"/>
            </a:endParaRPr>
          </a:p>
        </p:txBody>
      </p:sp>
      <p:sp>
        <p:nvSpPr>
          <p:cNvPr id="5" name="Rectangle 4"/>
          <p:cNvSpPr/>
          <p:nvPr/>
        </p:nvSpPr>
        <p:spPr>
          <a:xfrm>
            <a:off x="0" y="0"/>
            <a:ext cx="952472" cy="2428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95744" y="1214422"/>
            <a:ext cx="5810256" cy="7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1"/>
          </p:nvPr>
        </p:nvSpPr>
        <p:spPr/>
        <p:txBody>
          <a:bodyPr/>
          <a:lstStyle/>
          <a:p>
            <a:pPr>
              <a:defRPr/>
            </a:pPr>
            <a:fld id="{3E791377-75A5-4DF6-B684-FE878342C30E}" type="slidenum">
              <a:rPr lang="id-ID" smtClean="0"/>
              <a:pPr>
                <a:defRPr/>
              </a:pPr>
              <a:t>98</a:t>
            </a:fld>
            <a:endParaRPr lang="id-ID"/>
          </a:p>
        </p:txBody>
      </p:sp>
    </p:spTree>
    <p:extLst>
      <p:ext uri="{BB962C8B-B14F-4D97-AF65-F5344CB8AC3E}">
        <p14:creationId xmlns:p14="http://schemas.microsoft.com/office/powerpoint/2010/main" val="293494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500198" y="142860"/>
            <a:ext cx="4881562" cy="1143000"/>
          </a:xfrm>
        </p:spPr>
        <p:txBody>
          <a:bodyPr/>
          <a:lstStyle/>
          <a:p>
            <a:pPr algn="l" eaLnBrk="1" hangingPunct="1"/>
            <a:r>
              <a:rPr lang="en-US" dirty="0" err="1"/>
              <a:t>Penulisan</a:t>
            </a:r>
            <a:r>
              <a:rPr lang="en-US" dirty="0"/>
              <a:t> </a:t>
            </a:r>
            <a:r>
              <a:rPr lang="en-US" dirty="0" err="1"/>
              <a:t>Temuan</a:t>
            </a:r>
            <a:r>
              <a:rPr lang="en-US" dirty="0"/>
              <a:t> </a:t>
            </a:r>
          </a:p>
        </p:txBody>
      </p:sp>
      <p:sp>
        <p:nvSpPr>
          <p:cNvPr id="100355" name="Rectangle 3"/>
          <p:cNvSpPr>
            <a:spLocks noGrp="1" noChangeArrowheads="1"/>
          </p:cNvSpPr>
          <p:nvPr>
            <p:ph type="body" idx="1"/>
          </p:nvPr>
        </p:nvSpPr>
        <p:spPr>
          <a:xfrm>
            <a:off x="1467206" y="1974872"/>
            <a:ext cx="8438794" cy="4525962"/>
          </a:xfrm>
        </p:spPr>
        <p:txBody>
          <a:bodyPr/>
          <a:lstStyle/>
          <a:p>
            <a:pPr eaLnBrk="1" hangingPunct="1"/>
            <a:r>
              <a:rPr lang="en-US" sz="2800" dirty="0" err="1"/>
              <a:t>Kejelasan</a:t>
            </a:r>
            <a:r>
              <a:rPr lang="en-US" sz="2800" dirty="0"/>
              <a:t> </a:t>
            </a:r>
            <a:r>
              <a:rPr lang="en-US" sz="2800" dirty="0" err="1"/>
              <a:t>temuan</a:t>
            </a:r>
            <a:r>
              <a:rPr lang="en-US" sz="2800" dirty="0"/>
              <a:t> </a:t>
            </a:r>
            <a:r>
              <a:rPr lang="en-US" sz="2800" dirty="0" err="1"/>
              <a:t>akan</a:t>
            </a:r>
            <a:r>
              <a:rPr lang="en-US" sz="2800" dirty="0"/>
              <a:t> </a:t>
            </a:r>
            <a:r>
              <a:rPr lang="en-US" sz="2800" dirty="0" err="1"/>
              <a:t>mempermudah</a:t>
            </a:r>
            <a:r>
              <a:rPr lang="en-US" sz="2800" dirty="0"/>
              <a:t> </a:t>
            </a:r>
            <a:r>
              <a:rPr lang="en-US" sz="2800" dirty="0" err="1"/>
              <a:t>orang</a:t>
            </a:r>
            <a:r>
              <a:rPr lang="en-US" sz="2800" dirty="0"/>
              <a:t> </a:t>
            </a:r>
            <a:r>
              <a:rPr lang="en-US" sz="2800" dirty="0" err="1"/>
              <a:t>memahami</a:t>
            </a:r>
            <a:r>
              <a:rPr lang="en-US" sz="2800" dirty="0"/>
              <a:t> </a:t>
            </a:r>
            <a:r>
              <a:rPr lang="en-US" sz="2800" dirty="0" err="1"/>
              <a:t>permasalahannya</a:t>
            </a:r>
            <a:r>
              <a:rPr lang="en-US" sz="2800" dirty="0"/>
              <a:t>. </a:t>
            </a:r>
          </a:p>
          <a:p>
            <a:pPr eaLnBrk="1" hangingPunct="1"/>
            <a:r>
              <a:rPr lang="en-US" sz="2800" dirty="0" err="1"/>
              <a:t>Pastikan</a:t>
            </a:r>
            <a:r>
              <a:rPr lang="en-US" sz="2800" dirty="0"/>
              <a:t> </a:t>
            </a:r>
            <a:r>
              <a:rPr lang="en-US" sz="2800" dirty="0" err="1"/>
              <a:t>temuan</a:t>
            </a:r>
            <a:r>
              <a:rPr lang="en-US" sz="2800" dirty="0"/>
              <a:t> </a:t>
            </a:r>
            <a:r>
              <a:rPr lang="en-US" sz="2800" dirty="0" err="1"/>
              <a:t>anda</a:t>
            </a:r>
            <a:r>
              <a:rPr lang="en-US" sz="2800" dirty="0"/>
              <a:t> </a:t>
            </a:r>
            <a:r>
              <a:rPr lang="en-US" sz="2800" dirty="0" err="1"/>
              <a:t>sudah</a:t>
            </a:r>
            <a:r>
              <a:rPr lang="en-US" sz="2800" dirty="0"/>
              <a:t> </a:t>
            </a:r>
            <a:r>
              <a:rPr lang="en-US" sz="2800" dirty="0" err="1"/>
              <a:t>menggunakan</a:t>
            </a:r>
            <a:r>
              <a:rPr lang="en-US" sz="2800" dirty="0"/>
              <a:t> </a:t>
            </a:r>
            <a:r>
              <a:rPr lang="en-US" sz="2800" dirty="0" err="1"/>
              <a:t>prinsip</a:t>
            </a:r>
            <a:r>
              <a:rPr lang="en-US" sz="2800" dirty="0"/>
              <a:t> PLOR (Problem, Location, Objectives Evidence, Reference) </a:t>
            </a:r>
          </a:p>
        </p:txBody>
      </p:sp>
      <p:sp>
        <p:nvSpPr>
          <p:cNvPr id="399364" name="Text Box 4"/>
          <p:cNvSpPr txBox="1">
            <a:spLocks noChangeArrowheads="1"/>
          </p:cNvSpPr>
          <p:nvPr/>
        </p:nvSpPr>
        <p:spPr bwMode="auto">
          <a:xfrm>
            <a:off x="1381101" y="4356281"/>
            <a:ext cx="8143931" cy="2215991"/>
          </a:xfrm>
          <a:prstGeom prst="rect">
            <a:avLst/>
          </a:prstGeom>
          <a:noFill/>
          <a:ln w="9525">
            <a:noFill/>
            <a:miter lim="800000"/>
            <a:headEnd/>
            <a:tailEnd/>
          </a:ln>
        </p:spPr>
        <p:txBody>
          <a:bodyPr wrap="square">
            <a:spAutoFit/>
          </a:bodyPr>
          <a:lstStyle/>
          <a:p>
            <a:r>
              <a:rPr lang="en-US" sz="2000" b="0" dirty="0" err="1">
                <a:latin typeface="Comic Sans MS" pitchFamily="66" charset="0"/>
              </a:rPr>
              <a:t>Contoh</a:t>
            </a:r>
            <a:r>
              <a:rPr lang="en-US" sz="2000" b="0" dirty="0">
                <a:latin typeface="Comic Sans MS" pitchFamily="66" charset="0"/>
              </a:rPr>
              <a:t> :</a:t>
            </a:r>
          </a:p>
          <a:p>
            <a:r>
              <a:rPr lang="en-US" sz="1600" b="0" u="sng" dirty="0" err="1">
                <a:latin typeface="Comic Sans MS" pitchFamily="66" charset="0"/>
              </a:rPr>
              <a:t>Evaluasi</a:t>
            </a:r>
            <a:r>
              <a:rPr lang="en-US" sz="1600" b="0" u="sng" dirty="0">
                <a:latin typeface="Comic Sans MS" pitchFamily="66" charset="0"/>
              </a:rPr>
              <a:t> </a:t>
            </a:r>
            <a:r>
              <a:rPr lang="en-US" sz="1600" b="0" u="sng" dirty="0" err="1">
                <a:latin typeface="Comic Sans MS" pitchFamily="66" charset="0"/>
              </a:rPr>
              <a:t>Subcont</a:t>
            </a:r>
            <a:r>
              <a:rPr lang="en-US" sz="1600" b="0" u="sng" dirty="0">
                <a:latin typeface="Comic Sans MS" pitchFamily="66" charset="0"/>
              </a:rPr>
              <a:t> Plating </a:t>
            </a:r>
            <a:r>
              <a:rPr lang="en-US" sz="1600" b="0" u="sng" dirty="0" err="1">
                <a:latin typeface="Comic Sans MS" pitchFamily="66" charset="0"/>
              </a:rPr>
              <a:t>belum</a:t>
            </a:r>
            <a:r>
              <a:rPr lang="en-US" sz="1600" b="0" u="sng" dirty="0">
                <a:latin typeface="Comic Sans MS" pitchFamily="66" charset="0"/>
              </a:rPr>
              <a:t> </a:t>
            </a:r>
            <a:r>
              <a:rPr lang="en-US" sz="1600" b="0" u="sng" dirty="0" err="1">
                <a:latin typeface="Comic Sans MS" pitchFamily="66" charset="0"/>
              </a:rPr>
              <a:t>konsisten</a:t>
            </a:r>
            <a:r>
              <a:rPr lang="en-US" sz="1600" b="0" dirty="0">
                <a:latin typeface="Comic Sans MS" pitchFamily="66" charset="0"/>
              </a:rPr>
              <a:t> </a:t>
            </a:r>
            <a:r>
              <a:rPr lang="en-US" sz="1600" b="0" dirty="0" err="1">
                <a:latin typeface="Comic Sans MS" pitchFamily="66" charset="0"/>
              </a:rPr>
              <a:t>dilakukan</a:t>
            </a:r>
            <a:r>
              <a:rPr lang="en-US" sz="1600" b="0" dirty="0">
                <a:latin typeface="Comic Sans MS" pitchFamily="66" charset="0"/>
              </a:rPr>
              <a:t>, </a:t>
            </a:r>
            <a:r>
              <a:rPr lang="en-US" sz="1600" b="0" dirty="0" err="1">
                <a:latin typeface="Comic Sans MS" pitchFamily="66" charset="0"/>
              </a:rPr>
              <a:t>misal</a:t>
            </a:r>
            <a:r>
              <a:rPr lang="en-US" sz="1600" b="0" dirty="0">
                <a:latin typeface="Comic Sans MS" pitchFamily="66" charset="0"/>
              </a:rPr>
              <a:t>  </a:t>
            </a:r>
            <a:r>
              <a:rPr lang="en-US" sz="1600" b="0" u="sng" dirty="0" err="1">
                <a:latin typeface="Comic Sans MS" pitchFamily="66" charset="0"/>
              </a:rPr>
              <a:t>pada</a:t>
            </a:r>
            <a:r>
              <a:rPr lang="en-US" sz="1600" b="0" u="sng" dirty="0">
                <a:latin typeface="Comic Sans MS" pitchFamily="66" charset="0"/>
              </a:rPr>
              <a:t> dept. Purchasing </a:t>
            </a:r>
          </a:p>
          <a:p>
            <a:r>
              <a:rPr lang="en-US" b="0" dirty="0"/>
              <a:t>	</a:t>
            </a:r>
            <a:r>
              <a:rPr lang="en-US" b="1" dirty="0"/>
              <a:t>P</a:t>
            </a:r>
            <a:r>
              <a:rPr lang="en-US" b="0" dirty="0"/>
              <a:t>						</a:t>
            </a:r>
            <a:r>
              <a:rPr lang="en-US" b="1" dirty="0"/>
              <a:t>L</a:t>
            </a:r>
            <a:endParaRPr lang="en-US" sz="1600" b="1" u="sng" dirty="0">
              <a:latin typeface="Comic Sans MS" pitchFamily="66" charset="0"/>
            </a:endParaRPr>
          </a:p>
          <a:p>
            <a:r>
              <a:rPr lang="en-US" sz="1600" b="0" u="sng" dirty="0" err="1">
                <a:latin typeface="Comic Sans MS" pitchFamily="66" charset="0"/>
              </a:rPr>
              <a:t>subcont</a:t>
            </a:r>
            <a:r>
              <a:rPr lang="en-US" sz="1600" b="0" u="sng" dirty="0">
                <a:latin typeface="Comic Sans MS" pitchFamily="66" charset="0"/>
              </a:rPr>
              <a:t> plating PT ABC, form </a:t>
            </a:r>
            <a:r>
              <a:rPr lang="en-US" sz="1600" b="0" u="sng" dirty="0" err="1">
                <a:latin typeface="Comic Sans MS" pitchFamily="66" charset="0"/>
              </a:rPr>
              <a:t>evaluasinya</a:t>
            </a:r>
            <a:r>
              <a:rPr lang="en-US" sz="1600" b="0" u="sng" dirty="0">
                <a:latin typeface="Comic Sans MS" pitchFamily="66" charset="0"/>
              </a:rPr>
              <a:t>, </a:t>
            </a:r>
            <a:r>
              <a:rPr lang="en-US" sz="1600" b="0" u="sng" dirty="0" err="1">
                <a:latin typeface="Comic Sans MS" pitchFamily="66" charset="0"/>
              </a:rPr>
              <a:t>masih</a:t>
            </a:r>
            <a:r>
              <a:rPr lang="en-US" sz="1600" b="0" u="sng" dirty="0">
                <a:latin typeface="Comic Sans MS" pitchFamily="66" charset="0"/>
              </a:rPr>
              <a:t> </a:t>
            </a:r>
            <a:r>
              <a:rPr lang="en-US" sz="1600" b="0" u="sng" dirty="0" err="1">
                <a:latin typeface="Comic Sans MS" pitchFamily="66" charset="0"/>
              </a:rPr>
              <a:t>belum</a:t>
            </a:r>
            <a:r>
              <a:rPr lang="en-US" sz="1600" b="0" u="sng" dirty="0">
                <a:latin typeface="Comic Sans MS" pitchFamily="66" charset="0"/>
              </a:rPr>
              <a:t> </a:t>
            </a:r>
            <a:r>
              <a:rPr lang="en-US" sz="1600" b="0" u="sng" dirty="0" err="1">
                <a:latin typeface="Comic Sans MS" pitchFamily="66" charset="0"/>
              </a:rPr>
              <a:t>diisi</a:t>
            </a:r>
            <a:r>
              <a:rPr lang="en-US" sz="1600" b="0" dirty="0">
                <a:latin typeface="Comic Sans MS" pitchFamily="66" charset="0"/>
              </a:rPr>
              <a:t>, </a:t>
            </a:r>
            <a:r>
              <a:rPr lang="en-US" sz="1600" b="0" dirty="0" err="1">
                <a:latin typeface="Comic Sans MS" pitchFamily="66" charset="0"/>
              </a:rPr>
              <a:t>tidak</a:t>
            </a:r>
            <a:r>
              <a:rPr lang="en-US" sz="1600" b="0" dirty="0">
                <a:latin typeface="Comic Sans MS" pitchFamily="66" charset="0"/>
              </a:rPr>
              <a:t> </a:t>
            </a:r>
            <a:r>
              <a:rPr lang="en-US" sz="1600" b="0" dirty="0" err="1">
                <a:latin typeface="Comic Sans MS" pitchFamily="66" charset="0"/>
              </a:rPr>
              <a:t>sesuai</a:t>
            </a:r>
            <a:r>
              <a:rPr lang="en-US" sz="1600" b="0" dirty="0">
                <a:latin typeface="Comic Sans MS" pitchFamily="66" charset="0"/>
              </a:rPr>
              <a:t> yang </a:t>
            </a:r>
            <a:r>
              <a:rPr lang="en-US" sz="1600" b="0" dirty="0" err="1">
                <a:latin typeface="Comic Sans MS" pitchFamily="66" charset="0"/>
              </a:rPr>
              <a:t>diminta</a:t>
            </a:r>
            <a:r>
              <a:rPr lang="en-US" sz="1600" b="0" dirty="0">
                <a:latin typeface="Comic Sans MS" pitchFamily="66" charset="0"/>
              </a:rPr>
              <a:t> </a:t>
            </a:r>
            <a:r>
              <a:rPr lang="en-US" sz="1600" b="0" dirty="0" err="1">
                <a:latin typeface="Comic Sans MS" pitchFamily="66" charset="0"/>
              </a:rPr>
              <a:t>oleh</a:t>
            </a:r>
            <a:r>
              <a:rPr lang="en-US" sz="1600" b="0" dirty="0">
                <a:latin typeface="Comic Sans MS" pitchFamily="66" charset="0"/>
              </a:rPr>
              <a:t> </a:t>
            </a:r>
            <a:r>
              <a:rPr lang="en-US" sz="1600" dirty="0">
                <a:latin typeface="Comic Sans MS" pitchFamily="66" charset="0"/>
              </a:rPr>
              <a:t>                            </a:t>
            </a:r>
            <a:r>
              <a:rPr lang="en-US" sz="1600" b="1" dirty="0">
                <a:latin typeface="Comic Sans MS" pitchFamily="66" charset="0"/>
              </a:rPr>
              <a:t>O</a:t>
            </a:r>
          </a:p>
          <a:p>
            <a:r>
              <a:rPr lang="en-US" sz="1600" b="0" dirty="0">
                <a:latin typeface="Comic Sans MS" pitchFamily="66" charset="0"/>
              </a:rPr>
              <a:t>			</a:t>
            </a:r>
          </a:p>
          <a:p>
            <a:r>
              <a:rPr lang="en-US" sz="1600" b="0" u="sng" dirty="0" err="1">
                <a:latin typeface="Comic Sans MS" pitchFamily="66" charset="0"/>
              </a:rPr>
              <a:t>Instruksi</a:t>
            </a:r>
            <a:r>
              <a:rPr lang="en-US" sz="1600" b="0" u="sng" dirty="0">
                <a:latin typeface="Comic Sans MS" pitchFamily="66" charset="0"/>
              </a:rPr>
              <a:t> </a:t>
            </a:r>
            <a:r>
              <a:rPr lang="en-US" sz="1600" b="0" u="sng" dirty="0" err="1">
                <a:latin typeface="Comic Sans MS" pitchFamily="66" charset="0"/>
              </a:rPr>
              <a:t>Kerja</a:t>
            </a:r>
            <a:r>
              <a:rPr lang="en-US" sz="1600" b="0" u="sng" dirty="0">
                <a:latin typeface="Comic Sans MS" pitchFamily="66" charset="0"/>
              </a:rPr>
              <a:t> </a:t>
            </a:r>
            <a:r>
              <a:rPr lang="en-US" sz="1600" b="0" u="sng" dirty="0" err="1">
                <a:latin typeface="Comic Sans MS" pitchFamily="66" charset="0"/>
              </a:rPr>
              <a:t>Evaluasi</a:t>
            </a:r>
            <a:r>
              <a:rPr lang="en-US" sz="1600" b="0" u="sng" dirty="0">
                <a:latin typeface="Comic Sans MS" pitchFamily="66" charset="0"/>
              </a:rPr>
              <a:t> Supplier </a:t>
            </a:r>
          </a:p>
          <a:p>
            <a:r>
              <a:rPr lang="en-US" sz="2000" b="0" dirty="0">
                <a:latin typeface="Comic Sans MS" pitchFamily="66" charset="0"/>
              </a:rPr>
              <a:t>                   R</a:t>
            </a:r>
          </a:p>
        </p:txBody>
      </p:sp>
      <p:sp>
        <p:nvSpPr>
          <p:cNvPr id="6" name="Rectangle 5"/>
          <p:cNvSpPr/>
          <p:nvPr/>
        </p:nvSpPr>
        <p:spPr>
          <a:xfrm>
            <a:off x="0" y="0"/>
            <a:ext cx="952472" cy="2428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95744" y="1428736"/>
            <a:ext cx="5810256" cy="7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http://thumbs.dreamstime.com/thumblarge_366/12345431936l27HZ.jpg"/>
          <p:cNvPicPr>
            <a:picLocks noChangeAspect="1" noChangeArrowheads="1"/>
          </p:cNvPicPr>
          <p:nvPr/>
        </p:nvPicPr>
        <p:blipFill>
          <a:blip r:embed="rId2" cstate="print"/>
          <a:srcRect/>
          <a:stretch>
            <a:fillRect/>
          </a:stretch>
        </p:blipFill>
        <p:spPr bwMode="auto">
          <a:xfrm>
            <a:off x="8667776" y="0"/>
            <a:ext cx="1023910" cy="1293342"/>
          </a:xfrm>
          <a:prstGeom prst="rect">
            <a:avLst/>
          </a:prstGeom>
          <a:noFill/>
          <a:ln w="9525">
            <a:noFill/>
            <a:miter lim="800000"/>
            <a:headEnd/>
            <a:tailEnd/>
          </a:ln>
        </p:spPr>
      </p:pic>
      <p:sp>
        <p:nvSpPr>
          <p:cNvPr id="9" name="Slide Number Placeholder 8"/>
          <p:cNvSpPr>
            <a:spLocks noGrp="1"/>
          </p:cNvSpPr>
          <p:nvPr>
            <p:ph type="sldNum" sz="quarter" idx="12"/>
          </p:nvPr>
        </p:nvSpPr>
        <p:spPr/>
        <p:txBody>
          <a:bodyPr/>
          <a:lstStyle/>
          <a:p>
            <a:pPr>
              <a:defRPr/>
            </a:pPr>
            <a:fld id="{6479658B-7F9C-4333-9499-869B8642C574}" type="slidenum">
              <a:rPr lang="en-US" smtClean="0"/>
              <a:pPr>
                <a:defRPr/>
              </a:pPr>
              <a:t>99</a:t>
            </a:fld>
            <a:endParaRPr lang="en-US"/>
          </a:p>
        </p:txBody>
      </p:sp>
      <p:sp>
        <p:nvSpPr>
          <p:cNvPr id="2" name="Footer Placeholder 1">
            <a:extLst>
              <a:ext uri="{FF2B5EF4-FFF2-40B4-BE49-F238E27FC236}">
                <a16:creationId xmlns:a16="http://schemas.microsoft.com/office/drawing/2014/main" id="{A0795BFE-026E-4A44-B335-EA512C0EDB6C}"/>
              </a:ext>
            </a:extLst>
          </p:cNvPr>
          <p:cNvSpPr>
            <a:spLocks noGrp="1"/>
          </p:cNvSpPr>
          <p:nvPr>
            <p:ph type="ftr" sz="quarter" idx="3"/>
          </p:nvPr>
        </p:nvSpPr>
        <p:spPr/>
        <p:txBody>
          <a:bodyPr/>
          <a:lstStyle/>
          <a:p>
            <a:r>
              <a:rPr lang="pt-BR" sz="1200"/>
              <a:t>IQA IATF 16949 1/Rev 04 © Copyright Sentral Sistem, Mar 2019</a:t>
            </a:r>
            <a:endParaRPr lang="en-US" sz="1200" dirty="0"/>
          </a:p>
        </p:txBody>
      </p:sp>
    </p:spTree>
    <p:extLst>
      <p:ext uri="{BB962C8B-B14F-4D97-AF65-F5344CB8AC3E}">
        <p14:creationId xmlns:p14="http://schemas.microsoft.com/office/powerpoint/2010/main" val="2656318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animEffect transition="in" filter="box(in)">
                                      <p:cBhvr>
                                        <p:cTn id="7" dur="500"/>
                                        <p:tgtEl>
                                          <p:spTgt spid="399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15280</TotalTime>
  <Words>9833</Words>
  <Application>Microsoft Office PowerPoint</Application>
  <PresentationFormat>A4 Paper (210x297 mm)</PresentationFormat>
  <Paragraphs>1556</Paragraphs>
  <Slides>118</Slides>
  <Notes>33</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118</vt:i4>
      </vt:variant>
    </vt:vector>
  </HeadingPairs>
  <TitlesOfParts>
    <vt:vector size="140" baseType="lpstr">
      <vt:lpstr>Arial</vt:lpstr>
      <vt:lpstr>Arial Black</vt:lpstr>
      <vt:lpstr>Basic Light ltd</vt:lpstr>
      <vt:lpstr>Berlin Sans FB</vt:lpstr>
      <vt:lpstr>Berlin Sans FB Demi</vt:lpstr>
      <vt:lpstr>Book Antiqua</vt:lpstr>
      <vt:lpstr>Bookman Old Style</vt:lpstr>
      <vt:lpstr>Brush Script MT</vt:lpstr>
      <vt:lpstr>Calibri</vt:lpstr>
      <vt:lpstr>Calibri Light</vt:lpstr>
      <vt:lpstr>Century Gothic</vt:lpstr>
      <vt:lpstr>Comic Sans MS</vt:lpstr>
      <vt:lpstr>Gill Sans MT Condensed</vt:lpstr>
      <vt:lpstr>Impact</vt:lpstr>
      <vt:lpstr>Monotype Sorts</vt:lpstr>
      <vt:lpstr>Times New Roman</vt:lpstr>
      <vt:lpstr>Trebuchet MS</vt:lpstr>
      <vt:lpstr>Verdana</vt:lpstr>
      <vt:lpstr>Wingdings</vt:lpstr>
      <vt:lpstr>Wingdings 2</vt:lpstr>
      <vt:lpstr>Office Theme</vt:lpstr>
      <vt:lpstr>Clip</vt:lpstr>
      <vt:lpstr>AUDIT</vt:lpstr>
      <vt:lpstr>Penjelasan Training</vt:lpstr>
      <vt:lpstr>Tujuan Internal Audit</vt:lpstr>
      <vt:lpstr>PowerPoint Presentation</vt:lpstr>
      <vt:lpstr>PowerPoint Presentation</vt:lpstr>
      <vt:lpstr>PowerPoint Presentation</vt:lpstr>
      <vt:lpstr>Jenis Audit berdasarkan metodologi</vt:lpstr>
      <vt:lpstr>Jenis-Jenis Audit berdasarkan auditornya</vt:lpstr>
      <vt:lpstr>PERUBAHAN ISO 19011:2018</vt:lpstr>
      <vt:lpstr>HIGH LEVEL STRUCTURE</vt:lpstr>
      <vt:lpstr>Management System </vt:lpstr>
      <vt:lpstr>PERUBAHAN KONSEP SISTEM MANAJEMEN</vt:lpstr>
      <vt:lpstr> PERUBAHAN KONSEP SISTEM MANAJEMEN</vt:lpstr>
      <vt:lpstr>PowerPoint Presentation</vt:lpstr>
      <vt:lpstr>PowerPoint Presentation</vt:lpstr>
      <vt:lpstr>PowerPoint Presentation</vt:lpstr>
      <vt:lpstr>LEADERSHIP AND COMMITMENT </vt:lpstr>
      <vt:lpstr>Apakah risiko itu?</vt:lpstr>
      <vt:lpstr>TEKNIK PENGELOLAAN RISIKO  versi Sentral Sistem Consulting </vt:lpstr>
      <vt:lpstr>PowerPoint Presentation</vt:lpstr>
      <vt:lpstr>PowerPoint Presentation</vt:lpstr>
      <vt:lpstr>PowerPoint Presentation</vt:lpstr>
      <vt:lpstr>PowerPoint Presentation</vt:lpstr>
      <vt:lpstr>PowerPoint Presentation</vt:lpstr>
      <vt:lpstr>PowerPoint Presentation</vt:lpstr>
      <vt:lpstr>Perbandingan Audit Compliance vs Audit Performance </vt:lpstr>
      <vt:lpstr>PowerPoint Presentation</vt:lpstr>
      <vt:lpstr>Fungsi Internal Quality Audit yang baik ! </vt:lpstr>
      <vt:lpstr>PERUBAHAN ISO 19011:2018</vt:lpstr>
      <vt:lpstr>PowerPoint Presentation</vt:lpstr>
      <vt:lpstr>PowerPoint Presentation</vt:lpstr>
      <vt:lpstr>5.3 Menetapkan dan Mengevaluasi Risiko dan Peluang  dari Program Audit (NEW, ISO 19011:2018)</vt:lpstr>
      <vt:lpstr>Workshop Menyusun Program Audit </vt:lpstr>
      <vt:lpstr>Program Audit Meliputi </vt:lpstr>
      <vt:lpstr>Audit Sistem Manajemen Mutu </vt:lpstr>
      <vt:lpstr>Audit Proses Manufaktur </vt:lpstr>
      <vt:lpstr>Audit Produk </vt:lpstr>
      <vt:lpstr>PowerPoint Presentation</vt:lpstr>
      <vt:lpstr>JENIS PROSES</vt:lpstr>
      <vt:lpstr>PowerPoint Presentation</vt:lpstr>
      <vt:lpstr>COP Dalam Organisasi (Octopus model)</vt:lpstr>
      <vt:lpstr>Customer Oriented Process dan  proses pendukung terhadap COP</vt:lpstr>
      <vt:lpstr>PowerPoint Presentation</vt:lpstr>
      <vt:lpstr>Audit Berdasarkan Pendekatan Proses</vt:lpstr>
      <vt:lpstr>Audit Berdasarkan Proses</vt:lpstr>
      <vt:lpstr>Tahapan Audit</vt:lpstr>
      <vt:lpstr>Fase I : Perencanaan Audit</vt:lpstr>
      <vt:lpstr>6.3.2.1. Pendekatan berdasarkan risiko dalam perencanaan (NEW ISO 19011:2018 !!)</vt:lpstr>
      <vt:lpstr>Jadual Audit </vt:lpstr>
      <vt:lpstr>Jadual Audit (lanjutan)</vt:lpstr>
      <vt:lpstr>Penetapan Jadual Audit </vt:lpstr>
      <vt:lpstr>PowerPoint Presentation</vt:lpstr>
      <vt:lpstr>Workshop Identifiksi Risiko dan Peluang  saat membuat perencanaan audit </vt:lpstr>
      <vt:lpstr>Apa yang baru di ISO 19011:2018 (Annex A, tambahan pedoman untuk  perencanaan dan pelaksanaan audit)</vt:lpstr>
      <vt:lpstr> Pemilihan Audit Team</vt:lpstr>
      <vt:lpstr>KUALIFIKASI AUDITOR SISTEM MANAJEMEN MUTU</vt:lpstr>
      <vt:lpstr>KUALIFIKASI AUDITOR</vt:lpstr>
      <vt:lpstr>KUALIFIKASI NON TEKNIS AUDITOR</vt:lpstr>
      <vt:lpstr>PowerPoint Presentation</vt:lpstr>
      <vt:lpstr>KOMPETENSI AUDITOR &amp; AUDIT TEAM LEADER</vt:lpstr>
      <vt:lpstr>KOMPETENSI AUDITOR &amp; AUDIT TEAM LEADER</vt:lpstr>
      <vt:lpstr>Pemeliharaan dan Peningkatan Auditor </vt:lpstr>
      <vt:lpstr> Hubungi organisasi yang akan diaudit </vt:lpstr>
      <vt:lpstr>Pengarahan Untuk Audit Team</vt:lpstr>
      <vt:lpstr>Contoh Pengarahan Untuk Audit Team leader</vt:lpstr>
      <vt:lpstr>Pembuatan Checklist Audit</vt:lpstr>
      <vt:lpstr>Pembuatan Check List Audit Berdasarkan Pendekatan</vt:lpstr>
      <vt:lpstr>Input dalam pembuatan check list audit </vt:lpstr>
      <vt:lpstr>Diskusi kelompok</vt:lpstr>
      <vt:lpstr>PowerPoint Presentation</vt:lpstr>
      <vt:lpstr>PowerPoint Presentation</vt:lpstr>
      <vt:lpstr> Opening meeting</vt:lpstr>
      <vt:lpstr> Pelaksanaan Audit</vt:lpstr>
      <vt:lpstr> Pelaksanaan Audit</vt:lpstr>
      <vt:lpstr>Metode Pelaksanaan Audit</vt:lpstr>
      <vt:lpstr>PELAKSANAAN AUDIT </vt:lpstr>
      <vt:lpstr>METODE PELAKSANAAN AUDIT ANNEX A.1 ISO 19011:2018</vt:lpstr>
      <vt:lpstr>PowerPoint Presentation</vt:lpstr>
      <vt:lpstr>PowerPoint Presentation</vt:lpstr>
      <vt:lpstr>PowerPoint Presentation</vt:lpstr>
      <vt:lpstr>PowerPoint Presentation</vt:lpstr>
      <vt:lpstr>Karakter &amp; Situasi Audit</vt:lpstr>
      <vt:lpstr>Teknik-teknik Sampling</vt:lpstr>
      <vt:lpstr>Jika suatu masalah terdeteksi melalui vertical slice, horizontal slice sampling harus digunakan untuk menentukan kedalaman dan keseriusan dari masalah tsb !!</vt:lpstr>
      <vt:lpstr>TEKNIK SAMPLING UNTUK MAMPU MENGGALI KELEMAHAN SISTEM  </vt:lpstr>
      <vt:lpstr> Pelaksanaan Audit</vt:lpstr>
      <vt:lpstr>Teknik-teknik Komunikasi  Saat Wawancara</vt:lpstr>
      <vt:lpstr>Teknik-teknik Komunikasi  Saat Wawancara</vt:lpstr>
      <vt:lpstr>Teknik-teknik Komunikasi  Saat Wawancara</vt:lpstr>
      <vt:lpstr>Jenis-jenis pertanyaan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Membuat Laporan Audit</vt:lpstr>
      <vt:lpstr>Penulisan Temuan </vt:lpstr>
      <vt:lpstr>Workshop : Penulisan Temuan Audit</vt:lpstr>
      <vt:lpstr>Workshop : Penulisan Temuan Audit</vt:lpstr>
      <vt:lpstr>PowerPoint Presentation</vt:lpstr>
      <vt:lpstr>PowerPoint Presentation</vt:lpstr>
      <vt:lpstr>PowerPoint Presentation</vt:lpstr>
      <vt:lpstr>PowerPoint Presentation</vt:lpstr>
      <vt:lpstr>PowerPoint Presentation</vt:lpstr>
      <vt:lpstr>Workshop : Corrective Action </vt:lpstr>
      <vt:lpstr>Summary Tahapan Analisa Masalah</vt:lpstr>
      <vt:lpstr>PowerPoint Presentation</vt:lpstr>
      <vt:lpstr>Workshop : Corrective Action </vt:lpstr>
      <vt:lpstr>PowerPoint Presentation</vt:lpstr>
      <vt:lpstr>PowerPoint Presentation</vt:lpstr>
      <vt:lpstr>Case study pemeriksaan follow up audit  pemeriksaan tindakan perbaikan</vt:lpstr>
      <vt:lpstr>PowerPoint Presentation</vt:lpstr>
      <vt:lpstr>PowerPoint Presentation</vt:lpstr>
      <vt:lpstr>PowerPoint Presentation</vt:lpstr>
      <vt:lpstr>PowerPoint Presentation</vt:lpstr>
      <vt:lpstr>PowerPoint Presentation</vt:lpstr>
    </vt:vector>
  </TitlesOfParts>
  <Company>Sentral Sistem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ADMINISTRASI</dc:creator>
  <cp:lastModifiedBy>nasrullah darsah</cp:lastModifiedBy>
  <cp:revision>960</cp:revision>
  <cp:lastPrinted>2016-06-30T03:01:36Z</cp:lastPrinted>
  <dcterms:created xsi:type="dcterms:W3CDTF">2007-02-09T04:27:51Z</dcterms:created>
  <dcterms:modified xsi:type="dcterms:W3CDTF">2019-04-15T02:38:12Z</dcterms:modified>
</cp:coreProperties>
</file>